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sldIdLst>
    <p:sldId id="256" r:id="rId2"/>
    <p:sldId id="258"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80" r:id="rId17"/>
    <p:sldId id="281" r:id="rId18"/>
    <p:sldId id="282" r:id="rId19"/>
    <p:sldId id="283" r:id="rId20"/>
    <p:sldId id="284" r:id="rId21"/>
    <p:sldId id="285" r:id="rId22"/>
    <p:sldId id="286" r:id="rId23"/>
    <p:sldId id="287" r:id="rId24"/>
    <p:sldId id="288" r:id="rId25"/>
    <p:sldId id="289" r:id="rId26"/>
    <p:sldId id="290" r:id="rId27"/>
    <p:sldId id="278" r:id="rId2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48"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E81F6-E88D-4BC6-A08A-B40AF2DD6B8E}" type="datetimeFigureOut">
              <a:rPr lang="zh-TW" altLang="en-US" smtClean="0"/>
              <a:t>2019/4/17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B37A2-30C3-4370-8B38-A477B88EB192}" type="slidenum">
              <a:rPr lang="zh-TW" altLang="en-US" smtClean="0"/>
              <a:t>‹#›</a:t>
            </a:fld>
            <a:endParaRPr lang="zh-TW" altLang="en-US"/>
          </a:p>
        </p:txBody>
      </p:sp>
    </p:spTree>
    <p:extLst>
      <p:ext uri="{BB962C8B-B14F-4D97-AF65-F5344CB8AC3E}">
        <p14:creationId xmlns:p14="http://schemas.microsoft.com/office/powerpoint/2010/main" val="1975927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79C217-453E-4630-9637-4D069742EB68}" type="slidenum">
              <a:rPr lang="zh-TW" altLang="en-US" smtClean="0"/>
              <a:t>21</a:t>
            </a:fld>
            <a:endParaRPr lang="zh-TW" altLang="en-US"/>
          </a:p>
        </p:txBody>
      </p:sp>
    </p:spTree>
    <p:extLst>
      <p:ext uri="{BB962C8B-B14F-4D97-AF65-F5344CB8AC3E}">
        <p14:creationId xmlns:p14="http://schemas.microsoft.com/office/powerpoint/2010/main" val="291939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79C217-453E-4630-9637-4D069742EB68}" type="slidenum">
              <a:rPr lang="zh-TW" altLang="en-US" smtClean="0"/>
              <a:t>22</a:t>
            </a:fld>
            <a:endParaRPr lang="zh-TW" altLang="en-US"/>
          </a:p>
        </p:txBody>
      </p:sp>
    </p:spTree>
    <p:extLst>
      <p:ext uri="{BB962C8B-B14F-4D97-AF65-F5344CB8AC3E}">
        <p14:creationId xmlns:p14="http://schemas.microsoft.com/office/powerpoint/2010/main" val="291939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79C217-453E-4630-9637-4D069742EB68}" type="slidenum">
              <a:rPr lang="zh-TW" altLang="en-US" smtClean="0"/>
              <a:t>23</a:t>
            </a:fld>
            <a:endParaRPr lang="zh-TW" altLang="en-US"/>
          </a:p>
        </p:txBody>
      </p:sp>
    </p:spTree>
    <p:extLst>
      <p:ext uri="{BB962C8B-B14F-4D97-AF65-F5344CB8AC3E}">
        <p14:creationId xmlns:p14="http://schemas.microsoft.com/office/powerpoint/2010/main" val="2919393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79C217-453E-4630-9637-4D069742EB68}" type="slidenum">
              <a:rPr lang="zh-TW" altLang="en-US" smtClean="0"/>
              <a:t>24</a:t>
            </a:fld>
            <a:endParaRPr lang="zh-TW" altLang="en-US"/>
          </a:p>
        </p:txBody>
      </p:sp>
    </p:spTree>
    <p:extLst>
      <p:ext uri="{BB962C8B-B14F-4D97-AF65-F5344CB8AC3E}">
        <p14:creationId xmlns:p14="http://schemas.microsoft.com/office/powerpoint/2010/main" val="2919393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79C217-453E-4630-9637-4D069742EB68}" type="slidenum">
              <a:rPr lang="zh-TW" altLang="en-US" smtClean="0"/>
              <a:t>25</a:t>
            </a:fld>
            <a:endParaRPr lang="zh-TW" altLang="en-US"/>
          </a:p>
        </p:txBody>
      </p:sp>
    </p:spTree>
    <p:extLst>
      <p:ext uri="{BB962C8B-B14F-4D97-AF65-F5344CB8AC3E}">
        <p14:creationId xmlns:p14="http://schemas.microsoft.com/office/powerpoint/2010/main" val="2919393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2019/4/17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pic>
        <p:nvPicPr>
          <p:cNvPr id="17" name="圖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16632"/>
            <a:ext cx="2952328" cy="159966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2019/4/17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16632"/>
            <a:ext cx="1368152" cy="74131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2019/4/17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14" name="圖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16632"/>
            <a:ext cx="1368152" cy="7413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2019/4/17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16632"/>
            <a:ext cx="1368152" cy="74131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2019/4/17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pic>
        <p:nvPicPr>
          <p:cNvPr id="15" name="圖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16632"/>
            <a:ext cx="1368152" cy="74131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2019/4/17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16632"/>
            <a:ext cx="1368152" cy="74131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BBEAD13-0566-4C6C-97E7-55F17F24B09F}" type="datetimeFigureOut">
              <a:rPr lang="zh-TW" altLang="en-US" smtClean="0"/>
              <a:pPr/>
              <a:t>2019/4/17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3DA0BB7-265A-403C-9275-D587AB510EDC}" type="slidenum">
              <a:rPr lang="zh-TW" altLang="en-US" smtClean="0"/>
              <a:pPr/>
              <a:t>‹#›</a:t>
            </a:fld>
            <a:endParaRPr lang="zh-TW" altLang="en-US"/>
          </a:p>
        </p:txBody>
      </p:sp>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16632"/>
            <a:ext cx="1368152" cy="74131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5BBEAD13-0566-4C6C-97E7-55F17F24B09F}" type="datetimeFigureOut">
              <a:rPr lang="zh-TW" altLang="en-US" smtClean="0"/>
              <a:pPr/>
              <a:t>2019/4/17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3DA0BB7-265A-403C-9275-D587AB510EDC}" type="slidenum">
              <a:rPr lang="zh-TW" altLang="en-US" smtClean="0"/>
              <a:pPr/>
              <a:t>‹#›</a:t>
            </a:fld>
            <a:endParaRPr lang="zh-TW" altLang="en-US"/>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16632"/>
            <a:ext cx="1368152" cy="74131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BBEAD13-0566-4C6C-97E7-55F17F24B09F}" type="datetimeFigureOut">
              <a:rPr lang="zh-TW" altLang="en-US" smtClean="0"/>
              <a:t>2019/4/17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t>‹#›</a:t>
            </a:fld>
            <a:endParaRPr lang="zh-TW" altLang="en-US"/>
          </a:p>
        </p:txBody>
      </p:sp>
      <p:pic>
        <p:nvPicPr>
          <p:cNvPr id="13" name="圖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16632"/>
            <a:ext cx="1368152" cy="74131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2019/4/17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16" name="圖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16632"/>
            <a:ext cx="1368152" cy="74131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2019/4/17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pic>
        <p:nvPicPr>
          <p:cNvPr id="16" name="圖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116632"/>
            <a:ext cx="1368152" cy="74131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BBEAD13-0566-4C6C-97E7-55F17F24B09F}" type="datetimeFigureOut">
              <a:rPr lang="zh-TW" altLang="en-US" smtClean="0"/>
              <a:pPr/>
              <a:t>2019/4/17</a:t>
            </a:fld>
            <a:endParaRPr lang="zh-TW"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TW"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3DA0BB7-265A-403C-9275-D587AB510EDC}" type="slidenum">
              <a:rPr lang="zh-TW" altLang="en-US" smtClean="0"/>
              <a:pPr/>
              <a:t>‹#›</a:t>
            </a:fld>
            <a:endParaRPr lang="zh-TW"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15" name="圖片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68344" y="116632"/>
            <a:ext cx="1368152" cy="741310"/>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zh-TW" u="sng" dirty="0"/>
              <a:t>雲林縣固定源空氣污染防制法規說明會</a:t>
            </a:r>
            <a:endParaRPr lang="zh-TW" altLang="en-US" dirty="0"/>
          </a:p>
        </p:txBody>
      </p:sp>
      <p:sp>
        <p:nvSpPr>
          <p:cNvPr id="4" name="副标题 2"/>
          <p:cNvSpPr>
            <a:spLocks noGrp="1"/>
          </p:cNvSpPr>
          <p:nvPr>
            <p:ph type="subTitle" idx="1"/>
            <p:custDataLst>
              <p:tags r:id="rId1"/>
            </p:custDataLst>
          </p:nvPr>
        </p:nvSpPr>
        <p:spPr>
          <a:xfrm>
            <a:off x="360218" y="4665161"/>
            <a:ext cx="7793182" cy="633436"/>
          </a:xfrm>
        </p:spPr>
        <p:txBody>
          <a:bodyPr>
            <a:normAutofit/>
          </a:bodyPr>
          <a:lstStyle/>
          <a:p>
            <a:r>
              <a:rPr lang="zh-TW" altLang="en-US" sz="2800" dirty="0" smtClean="0">
                <a:solidFill>
                  <a:schemeClr val="bg1"/>
                </a:solidFill>
                <a:latin typeface="Times New Roman" pitchFamily="18" charset="0"/>
                <a:ea typeface="標楷體" pitchFamily="65" charset="-120"/>
                <a:cs typeface="Times New Roman" pitchFamily="18" charset="0"/>
              </a:rPr>
              <a:t>中華民國</a:t>
            </a:r>
            <a:r>
              <a:rPr lang="en-US" altLang="zh-TW" sz="2800" dirty="0" smtClean="0">
                <a:solidFill>
                  <a:schemeClr val="bg1"/>
                </a:solidFill>
                <a:latin typeface="Times New Roman" pitchFamily="18" charset="0"/>
                <a:ea typeface="標楷體" pitchFamily="65" charset="-120"/>
                <a:cs typeface="Times New Roman" pitchFamily="18" charset="0"/>
              </a:rPr>
              <a:t>108</a:t>
            </a:r>
            <a:r>
              <a:rPr lang="zh-TW" altLang="en-US" sz="2800" dirty="0" smtClean="0">
                <a:solidFill>
                  <a:schemeClr val="bg1"/>
                </a:solidFill>
                <a:latin typeface="Times New Roman" pitchFamily="18" charset="0"/>
                <a:ea typeface="標楷體" pitchFamily="65" charset="-120"/>
                <a:cs typeface="Times New Roman" pitchFamily="18" charset="0"/>
              </a:rPr>
              <a:t>年</a:t>
            </a:r>
            <a:r>
              <a:rPr lang="en-US" altLang="zh-TW" sz="2800" dirty="0" smtClean="0">
                <a:solidFill>
                  <a:schemeClr val="bg1"/>
                </a:solidFill>
                <a:latin typeface="Times New Roman" pitchFamily="18" charset="0"/>
                <a:ea typeface="標楷體" pitchFamily="65" charset="-120"/>
                <a:cs typeface="Times New Roman" pitchFamily="18" charset="0"/>
              </a:rPr>
              <a:t>4</a:t>
            </a:r>
            <a:r>
              <a:rPr lang="zh-TW" altLang="en-US" sz="2800" dirty="0" smtClean="0">
                <a:solidFill>
                  <a:schemeClr val="bg1"/>
                </a:solidFill>
                <a:latin typeface="Times New Roman" pitchFamily="18" charset="0"/>
                <a:ea typeface="標楷體" pitchFamily="65" charset="-120"/>
                <a:cs typeface="Times New Roman" pitchFamily="18" charset="0"/>
              </a:rPr>
              <a:t>月</a:t>
            </a:r>
            <a:r>
              <a:rPr lang="en-US" altLang="zh-TW" sz="2800" dirty="0" smtClean="0">
                <a:solidFill>
                  <a:schemeClr val="bg1"/>
                </a:solidFill>
                <a:latin typeface="Times New Roman" pitchFamily="18" charset="0"/>
                <a:ea typeface="標楷體" pitchFamily="65" charset="-120"/>
                <a:cs typeface="Times New Roman" pitchFamily="18" charset="0"/>
              </a:rPr>
              <a:t>23</a:t>
            </a:r>
            <a:r>
              <a:rPr lang="zh-TW" altLang="en-US" sz="2800" dirty="0" smtClean="0">
                <a:solidFill>
                  <a:schemeClr val="bg1"/>
                </a:solidFill>
                <a:latin typeface="Times New Roman" pitchFamily="18" charset="0"/>
                <a:ea typeface="標楷體" pitchFamily="65" charset="-120"/>
                <a:cs typeface="Times New Roman" pitchFamily="18" charset="0"/>
              </a:rPr>
              <a:t>日</a:t>
            </a:r>
            <a:endParaRPr lang="en-US" altLang="zh-TW" sz="2800" dirty="0" smtClean="0">
              <a:solidFill>
                <a:schemeClr val="bg1"/>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1232126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35496" y="188640"/>
            <a:ext cx="9108504" cy="796925"/>
          </a:xfrm>
          <a:noFill/>
          <a:ln>
            <a:noFill/>
          </a:ln>
        </p:spPr>
        <p:txBody>
          <a:bodyPr vert="horz" wrap="square" lIns="91440" tIns="45720" rIns="91440" bIns="45720" numCol="1" anchor="ctr" anchorCtr="0" compatLnSpc="1">
            <a:prstTxWarp prst="textNoShape">
              <a:avLst/>
            </a:prstTxWarp>
          </a:bodyPr>
          <a:lstStyle/>
          <a:p>
            <a:r>
              <a:rPr kumimoji="1" lang="zh-TW" altLang="en-US" sz="3600" b="1" dirty="0" smtClean="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固定污染源資訊公開</a:t>
            </a:r>
            <a:endParaRPr kumimoji="1" lang="fr-CA" altLang="zh-TW" sz="3600"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640960" cy="560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180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固定污染源資訊公開</a:t>
            </a:r>
            <a:endParaRPr lang="zh-TW"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81343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892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固定污染源資訊公開</a:t>
            </a:r>
            <a:endParaRPr lang="zh-TW"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71" y="1412776"/>
            <a:ext cx="8064896" cy="5197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652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固定污染源資訊公開</a:t>
            </a:r>
            <a:endParaRPr lang="zh-TW"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412776"/>
            <a:ext cx="854392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622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固定污染源資訊公開</a:t>
            </a:r>
            <a:endParaRPr lang="zh-TW"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7"/>
            <a:ext cx="8712968" cy="502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78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固定污染源資訊公開</a:t>
            </a:r>
            <a:endParaRPr lang="zh-TW"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70" y="1772816"/>
            <a:ext cx="8229600"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196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09328" y="3356992"/>
            <a:ext cx="756084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zh-TW" altLang="zh-TW" sz="3200" dirty="0"/>
              <a:t>議題二：</a:t>
            </a:r>
            <a:r>
              <a:rPr lang="en-US" altLang="zh-TW" sz="3200" dirty="0">
                <a:latin typeface="Times New Roman" panose="02020603050405020304" pitchFamily="18" charset="0"/>
                <a:cs typeface="Times New Roman" panose="02020603050405020304" pitchFamily="18" charset="0"/>
              </a:rPr>
              <a:t>106~107</a:t>
            </a:r>
            <a:r>
              <a:rPr lang="zh-TW" altLang="zh-TW" sz="3200" dirty="0"/>
              <a:t>年固定源法規查核常見缺失</a:t>
            </a:r>
            <a:endParaRPr lang="zh-TW" altLang="en-US" sz="3200" dirty="0"/>
          </a:p>
        </p:txBody>
      </p:sp>
    </p:spTree>
    <p:extLst>
      <p:ext uri="{BB962C8B-B14F-4D97-AF65-F5344CB8AC3E}">
        <p14:creationId xmlns:p14="http://schemas.microsoft.com/office/powerpoint/2010/main" val="3228000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55576" y="2510894"/>
            <a:ext cx="7632700" cy="2862322"/>
          </a:xfrm>
          <a:prstGeom prst="rect">
            <a:avLst/>
          </a:prstGeom>
        </p:spPr>
        <p:txBody>
          <a:bodyPr>
            <a:spAutoFit/>
          </a:bodyPr>
          <a:lstStyle/>
          <a:p>
            <a:pPr marL="355600" indent="-355600">
              <a:lnSpc>
                <a:spcPts val="3600"/>
              </a:lnSpc>
              <a:buFont typeface="Wingdings" pitchFamily="2" charset="2"/>
              <a:buChar char="p"/>
              <a:defRPr/>
            </a:pPr>
            <a:r>
              <a:rPr lang="zh-TW" altLang="en-US" sz="2400" dirty="0">
                <a:solidFill>
                  <a:schemeClr val="tx2"/>
                </a:solidFill>
                <a:latin typeface="標楷體" panose="03000509000000000000" pitchFamily="65" charset="-120"/>
                <a:ea typeface="標楷體" panose="03000509000000000000" pitchFamily="65" charset="-120"/>
              </a:rPr>
              <a:t>「許可管制」是建立固定污染源設置操作</a:t>
            </a:r>
            <a:r>
              <a:rPr lang="zh-TW" altLang="en-US" sz="2400" dirty="0">
                <a:solidFill>
                  <a:srgbClr val="FF0000"/>
                </a:solidFill>
                <a:latin typeface="標楷體" panose="03000509000000000000" pitchFamily="65" charset="-120"/>
                <a:ea typeface="標楷體" panose="03000509000000000000" pitchFamily="65" charset="-120"/>
              </a:rPr>
              <a:t>前</a:t>
            </a:r>
            <a:r>
              <a:rPr lang="zh-TW" altLang="en-US" sz="2400" dirty="0">
                <a:solidFill>
                  <a:schemeClr val="tx2"/>
                </a:solidFill>
                <a:latin typeface="標楷體" panose="03000509000000000000" pitchFamily="65" charset="-120"/>
                <a:ea typeface="標楷體" panose="03000509000000000000" pitchFamily="65" charset="-120"/>
              </a:rPr>
              <a:t>之審核，及運轉後之追蹤管理制度，以達成「</a:t>
            </a:r>
            <a:r>
              <a:rPr lang="zh-TW" altLang="en-US" sz="2400" u="sng" dirty="0">
                <a:solidFill>
                  <a:srgbClr val="FF0000"/>
                </a:solidFill>
                <a:latin typeface="標楷體" panose="03000509000000000000" pitchFamily="65" charset="-120"/>
                <a:ea typeface="標楷體" panose="03000509000000000000" pitchFamily="65" charset="-120"/>
              </a:rPr>
              <a:t>新設污染源之預防</a:t>
            </a:r>
            <a:r>
              <a:rPr lang="zh-TW" altLang="en-US" sz="2400" dirty="0">
                <a:solidFill>
                  <a:schemeClr val="tx2"/>
                </a:solidFill>
                <a:latin typeface="標楷體" panose="03000509000000000000" pitchFamily="65" charset="-120"/>
                <a:ea typeface="標楷體" panose="03000509000000000000" pitchFamily="65" charset="-120"/>
              </a:rPr>
              <a:t>」及「</a:t>
            </a:r>
            <a:r>
              <a:rPr lang="zh-TW" altLang="en-US" sz="2400" u="sng" dirty="0">
                <a:solidFill>
                  <a:srgbClr val="FF0000"/>
                </a:solidFill>
                <a:latin typeface="標楷體" panose="03000509000000000000" pitchFamily="65" charset="-120"/>
                <a:ea typeface="標楷體" panose="03000509000000000000" pitchFamily="65" charset="-120"/>
              </a:rPr>
              <a:t>已設立污染源持續改善</a:t>
            </a:r>
            <a:r>
              <a:rPr lang="zh-TW" altLang="en-US" sz="2400" dirty="0">
                <a:solidFill>
                  <a:schemeClr val="tx2"/>
                </a:solidFill>
                <a:latin typeface="標楷體" panose="03000509000000000000" pitchFamily="65" charset="-120"/>
                <a:ea typeface="標楷體" panose="03000509000000000000" pitchFamily="65" charset="-120"/>
              </a:rPr>
              <a:t>」之管理策略。</a:t>
            </a:r>
          </a:p>
          <a:p>
            <a:pPr marL="266700" indent="-266700">
              <a:lnSpc>
                <a:spcPts val="3600"/>
              </a:lnSpc>
              <a:buFont typeface="Wingdings" pitchFamily="2" charset="2"/>
              <a:buChar char="p"/>
              <a:defRPr/>
            </a:pPr>
            <a:r>
              <a:rPr lang="zh-TW" altLang="en-US" sz="2400" dirty="0">
                <a:solidFill>
                  <a:schemeClr val="tx2"/>
                </a:solidFill>
                <a:latin typeface="標楷體" panose="03000509000000000000" pitchFamily="65" charset="-120"/>
                <a:ea typeface="標楷體" panose="03000509000000000000" pitchFamily="65" charset="-120"/>
              </a:rPr>
              <a:t>本局近年藉由許可查核及稽查管制作業執行，陸續發現部分業者對</a:t>
            </a:r>
            <a:r>
              <a:rPr lang="zh-TW" altLang="en-US" sz="2400" u="sng" dirty="0">
                <a:solidFill>
                  <a:srgbClr val="FF0000"/>
                </a:solidFill>
                <a:latin typeface="標楷體" panose="03000509000000000000" pitchFamily="65" charset="-120"/>
                <a:ea typeface="標楷體" panose="03000509000000000000" pitchFamily="65" charset="-120"/>
              </a:rPr>
              <a:t>法規認知差異及未依許可規定內容操作</a:t>
            </a:r>
            <a:r>
              <a:rPr lang="zh-TW" altLang="en-US" sz="2400" dirty="0">
                <a:solidFill>
                  <a:schemeClr val="tx2"/>
                </a:solidFill>
                <a:latin typeface="標楷體" panose="03000509000000000000" pitchFamily="65" charset="-120"/>
                <a:ea typeface="標楷體" panose="03000509000000000000" pitchFamily="65" charset="-120"/>
              </a:rPr>
              <a:t>等問題。</a:t>
            </a:r>
          </a:p>
        </p:txBody>
      </p:sp>
      <p:sp>
        <p:nvSpPr>
          <p:cNvPr id="8" name="標題 2"/>
          <p:cNvSpPr txBox="1">
            <a:spLocks/>
          </p:cNvSpPr>
          <p:nvPr/>
        </p:nvSpPr>
        <p:spPr>
          <a:xfrm>
            <a:off x="457200" y="66410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zh-TW" altLang="en-US"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許可管制現況</a:t>
            </a:r>
          </a:p>
        </p:txBody>
      </p:sp>
    </p:spTree>
    <p:extLst>
      <p:ext uri="{BB962C8B-B14F-4D97-AF65-F5344CB8AC3E}">
        <p14:creationId xmlns:p14="http://schemas.microsoft.com/office/powerpoint/2010/main" val="1808435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376072"/>
            <a:ext cx="8229600" cy="1252728"/>
          </a:xfrm>
        </p:spPr>
        <p:txBody>
          <a:bodyPr/>
          <a:lstStyle/>
          <a:p>
            <a:endParaRPr lang="zh-TW" altLang="en-US"/>
          </a:p>
        </p:txBody>
      </p:sp>
      <p:sp>
        <p:nvSpPr>
          <p:cNvPr id="205" name="標題 2"/>
          <p:cNvSpPr txBox="1">
            <a:spLocks/>
          </p:cNvSpPr>
          <p:nvPr/>
        </p:nvSpPr>
        <p:spPr>
          <a:xfrm>
            <a:off x="457200" y="592096"/>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zh-TW" altLang="en-US"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固定污染源法規整體管制架構</a:t>
            </a:r>
          </a:p>
        </p:txBody>
      </p:sp>
      <p:sp>
        <p:nvSpPr>
          <p:cNvPr id="206" name="矩形 205"/>
          <p:cNvSpPr/>
          <p:nvPr/>
        </p:nvSpPr>
        <p:spPr>
          <a:xfrm>
            <a:off x="5868789" y="5804743"/>
            <a:ext cx="2808288" cy="93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grpSp>
        <p:nvGrpSpPr>
          <p:cNvPr id="207" name="Group 197"/>
          <p:cNvGrpSpPr>
            <a:grpSpLocks/>
          </p:cNvGrpSpPr>
          <p:nvPr/>
        </p:nvGrpSpPr>
        <p:grpSpPr bwMode="auto">
          <a:xfrm>
            <a:off x="539552" y="1772493"/>
            <a:ext cx="7993062" cy="4968875"/>
            <a:chOff x="249" y="902"/>
            <a:chExt cx="5163" cy="3402"/>
          </a:xfrm>
        </p:grpSpPr>
        <p:sp>
          <p:nvSpPr>
            <p:cNvPr id="208" name="Rectangle 3"/>
            <p:cNvSpPr>
              <a:spLocks noChangeArrowheads="1"/>
            </p:cNvSpPr>
            <p:nvPr/>
          </p:nvSpPr>
          <p:spPr bwMode="auto">
            <a:xfrm>
              <a:off x="377" y="902"/>
              <a:ext cx="4937" cy="3402"/>
            </a:xfrm>
            <a:prstGeom prst="rect">
              <a:avLst/>
            </a:prstGeom>
            <a:noFill/>
            <a:ln w="11113">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a:ln w="38100">
                  <a:solidFill>
                    <a:schemeClr val="tx1"/>
                  </a:solidFill>
                </a:ln>
                <a:latin typeface="標楷體" panose="03000509000000000000" pitchFamily="65" charset="-120"/>
                <a:ea typeface="標楷體" panose="03000509000000000000" pitchFamily="65" charset="-120"/>
              </a:endParaRPr>
            </a:p>
          </p:txBody>
        </p:sp>
        <p:pic>
          <p:nvPicPr>
            <p:cNvPr id="2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 y="1625"/>
              <a:ext cx="4065" cy="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Rectangle 5"/>
            <p:cNvSpPr>
              <a:spLocks noChangeArrowheads="1"/>
            </p:cNvSpPr>
            <p:nvPr/>
          </p:nvSpPr>
          <p:spPr bwMode="auto">
            <a:xfrm>
              <a:off x="1425" y="2823"/>
              <a:ext cx="249"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a:solidFill>
                    <a:srgbClr val="000000"/>
                  </a:solidFill>
                  <a:latin typeface="標楷體" panose="03000509000000000000" pitchFamily="65" charset="-120"/>
                  <a:ea typeface="標楷體" panose="03000509000000000000" pitchFamily="65" charset="-120"/>
                </a:rPr>
                <a:t>儲煤場</a:t>
              </a:r>
              <a:endParaRPr lang="zh-TW" altLang="en-US" sz="2400">
                <a:latin typeface="標楷體" panose="03000509000000000000" pitchFamily="65" charset="-120"/>
                <a:ea typeface="標楷體" panose="03000509000000000000" pitchFamily="65" charset="-120"/>
              </a:endParaRPr>
            </a:p>
          </p:txBody>
        </p:sp>
        <p:sp>
          <p:nvSpPr>
            <p:cNvPr id="211" name="Rectangle 6"/>
            <p:cNvSpPr>
              <a:spLocks noChangeArrowheads="1"/>
            </p:cNvSpPr>
            <p:nvPr/>
          </p:nvSpPr>
          <p:spPr bwMode="auto">
            <a:xfrm>
              <a:off x="2449" y="2335"/>
              <a:ext cx="8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a:solidFill>
                    <a:srgbClr val="000000"/>
                  </a:solidFill>
                  <a:latin typeface="標楷體" panose="03000509000000000000" pitchFamily="65" charset="-120"/>
                  <a:ea typeface="標楷體" panose="03000509000000000000" pitchFamily="65" charset="-120"/>
                </a:rPr>
                <a:t>鍋</a:t>
              </a:r>
              <a:endParaRPr lang="zh-TW" altLang="en-US" sz="2400">
                <a:latin typeface="標楷體" panose="03000509000000000000" pitchFamily="65" charset="-120"/>
                <a:ea typeface="標楷體" panose="03000509000000000000" pitchFamily="65" charset="-120"/>
              </a:endParaRPr>
            </a:p>
          </p:txBody>
        </p:sp>
        <p:sp>
          <p:nvSpPr>
            <p:cNvPr id="212" name="Rectangle 7"/>
            <p:cNvSpPr>
              <a:spLocks noChangeArrowheads="1"/>
            </p:cNvSpPr>
            <p:nvPr/>
          </p:nvSpPr>
          <p:spPr bwMode="auto">
            <a:xfrm>
              <a:off x="2526" y="2335"/>
              <a:ext cx="4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a:solidFill>
                    <a:srgbClr val="000000"/>
                  </a:solidFill>
                  <a:latin typeface="標楷體" panose="03000509000000000000" pitchFamily="65" charset="-120"/>
                  <a:ea typeface="標楷體" panose="03000509000000000000" pitchFamily="65" charset="-120"/>
                </a:rPr>
                <a:t> </a:t>
              </a:r>
              <a:endParaRPr lang="zh-TW" altLang="en-US" sz="2400">
                <a:latin typeface="標楷體" panose="03000509000000000000" pitchFamily="65" charset="-120"/>
                <a:ea typeface="標楷體" panose="03000509000000000000" pitchFamily="65" charset="-120"/>
              </a:endParaRPr>
            </a:p>
          </p:txBody>
        </p:sp>
        <p:sp>
          <p:nvSpPr>
            <p:cNvPr id="213" name="Rectangle 8"/>
            <p:cNvSpPr>
              <a:spLocks noChangeArrowheads="1"/>
            </p:cNvSpPr>
            <p:nvPr/>
          </p:nvSpPr>
          <p:spPr bwMode="auto">
            <a:xfrm>
              <a:off x="2563" y="2335"/>
              <a:ext cx="8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a:solidFill>
                    <a:srgbClr val="000000"/>
                  </a:solidFill>
                  <a:latin typeface="標楷體" panose="03000509000000000000" pitchFamily="65" charset="-120"/>
                  <a:ea typeface="標楷體" panose="03000509000000000000" pitchFamily="65" charset="-120"/>
                </a:rPr>
                <a:t>爐</a:t>
              </a:r>
              <a:endParaRPr lang="zh-TW" altLang="en-US" sz="2400">
                <a:latin typeface="標楷體" panose="03000509000000000000" pitchFamily="65" charset="-120"/>
                <a:ea typeface="標楷體" panose="03000509000000000000" pitchFamily="65" charset="-120"/>
              </a:endParaRPr>
            </a:p>
          </p:txBody>
        </p:sp>
        <p:sp>
          <p:nvSpPr>
            <p:cNvPr id="214" name="Line 9"/>
            <p:cNvSpPr>
              <a:spLocks noChangeShapeType="1"/>
            </p:cNvSpPr>
            <p:nvPr/>
          </p:nvSpPr>
          <p:spPr bwMode="auto">
            <a:xfrm flipV="1">
              <a:off x="1123" y="3812"/>
              <a:ext cx="3187" cy="10"/>
            </a:xfrm>
            <a:prstGeom prst="line">
              <a:avLst/>
            </a:prstGeom>
            <a:noFill/>
            <a:ln w="63500">
              <a:solidFill>
                <a:srgbClr val="00CC00"/>
              </a:solidFill>
              <a:round/>
              <a:headEnd/>
              <a:tailEnd/>
            </a:ln>
            <a:extLst>
              <a:ext uri="{909E8E84-426E-40DD-AFC4-6F175D3DCCD1}">
                <a14:hiddenFill xmlns:a14="http://schemas.microsoft.com/office/drawing/2010/main">
                  <a:no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15" name="Rectangle 10"/>
            <p:cNvSpPr>
              <a:spLocks noChangeArrowheads="1"/>
            </p:cNvSpPr>
            <p:nvPr/>
          </p:nvSpPr>
          <p:spPr bwMode="auto">
            <a:xfrm>
              <a:off x="1115" y="2248"/>
              <a:ext cx="59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300" b="1" dirty="0">
                  <a:solidFill>
                    <a:srgbClr val="FF0033"/>
                  </a:solidFill>
                  <a:latin typeface="標楷體" panose="03000509000000000000" pitchFamily="65" charset="-120"/>
                  <a:ea typeface="標楷體" panose="03000509000000000000" pitchFamily="65" charset="-120"/>
                </a:rPr>
                <a:t>空污法</a:t>
              </a:r>
              <a:r>
                <a:rPr lang="en-US" altLang="zh-TW" sz="1300" b="1" dirty="0" smtClean="0">
                  <a:solidFill>
                    <a:srgbClr val="FF0033"/>
                  </a:solidFill>
                  <a:latin typeface="標楷體" panose="03000509000000000000" pitchFamily="65" charset="-120"/>
                  <a:ea typeface="標楷體" panose="03000509000000000000" pitchFamily="65" charset="-120"/>
                </a:rPr>
                <a:t>32</a:t>
              </a:r>
              <a:r>
                <a:rPr lang="zh-TW" altLang="en-US" sz="1300" b="1" dirty="0" smtClean="0">
                  <a:solidFill>
                    <a:srgbClr val="FF0033"/>
                  </a:solidFill>
                  <a:latin typeface="標楷體" panose="03000509000000000000" pitchFamily="65" charset="-120"/>
                  <a:ea typeface="標楷體" panose="03000509000000000000" pitchFamily="65" charset="-120"/>
                </a:rPr>
                <a:t>條</a:t>
              </a:r>
              <a:endParaRPr lang="zh-TW" altLang="en-US" sz="2400" b="1" dirty="0">
                <a:latin typeface="標楷體" panose="03000509000000000000" pitchFamily="65" charset="-120"/>
                <a:ea typeface="標楷體" panose="03000509000000000000" pitchFamily="65" charset="-120"/>
              </a:endParaRPr>
            </a:p>
          </p:txBody>
        </p:sp>
        <p:sp>
          <p:nvSpPr>
            <p:cNvPr id="216" name="Rectangle 11"/>
            <p:cNvSpPr>
              <a:spLocks noChangeArrowheads="1"/>
            </p:cNvSpPr>
            <p:nvPr/>
          </p:nvSpPr>
          <p:spPr bwMode="auto">
            <a:xfrm>
              <a:off x="492" y="1608"/>
              <a:ext cx="56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300" b="1" dirty="0">
                  <a:solidFill>
                    <a:srgbClr val="FF0033"/>
                  </a:solidFill>
                  <a:latin typeface="標楷體" panose="03000509000000000000" pitchFamily="65" charset="-120"/>
                  <a:ea typeface="標楷體" panose="03000509000000000000" pitchFamily="65" charset="-120"/>
                </a:rPr>
                <a:t>空污法</a:t>
              </a:r>
              <a:r>
                <a:rPr lang="en-US" altLang="zh-TW" sz="1300" b="1" dirty="0">
                  <a:solidFill>
                    <a:srgbClr val="FF0033"/>
                  </a:solidFill>
                  <a:latin typeface="標楷體" panose="03000509000000000000" pitchFamily="65" charset="-120"/>
                  <a:ea typeface="標楷體" panose="03000509000000000000" pitchFamily="65" charset="-120"/>
                </a:rPr>
                <a:t>27</a:t>
              </a:r>
              <a:r>
                <a:rPr lang="zh-TW" altLang="en-US" sz="1300" b="1" dirty="0">
                  <a:solidFill>
                    <a:srgbClr val="FF0033"/>
                  </a:solidFill>
                  <a:latin typeface="標楷體" panose="03000509000000000000" pitchFamily="65" charset="-120"/>
                  <a:ea typeface="標楷體" panose="03000509000000000000" pitchFamily="65" charset="-120"/>
                </a:rPr>
                <a:t>條</a:t>
              </a:r>
              <a:endParaRPr lang="zh-TW" altLang="en-US" sz="2400" b="1" dirty="0">
                <a:latin typeface="標楷體" panose="03000509000000000000" pitchFamily="65" charset="-120"/>
                <a:ea typeface="標楷體" panose="03000509000000000000" pitchFamily="65" charset="-120"/>
              </a:endParaRPr>
            </a:p>
          </p:txBody>
        </p:sp>
        <p:sp>
          <p:nvSpPr>
            <p:cNvPr id="217" name="Rectangle 12"/>
            <p:cNvSpPr>
              <a:spLocks noChangeArrowheads="1"/>
            </p:cNvSpPr>
            <p:nvPr/>
          </p:nvSpPr>
          <p:spPr bwMode="auto">
            <a:xfrm rot="5400000">
              <a:off x="4362" y="2200"/>
              <a:ext cx="342"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300" b="1" dirty="0">
                  <a:solidFill>
                    <a:srgbClr val="FF0033"/>
                  </a:solidFill>
                  <a:latin typeface="標楷體" panose="03000509000000000000" pitchFamily="65" charset="-120"/>
                  <a:ea typeface="標楷體" panose="03000509000000000000" pitchFamily="65" charset="-120"/>
                </a:rPr>
                <a:t>空污法</a:t>
              </a:r>
              <a:endParaRPr lang="zh-TW" altLang="en-US" sz="2400" b="1" dirty="0">
                <a:latin typeface="標楷體" panose="03000509000000000000" pitchFamily="65" charset="-120"/>
                <a:ea typeface="標楷體" panose="03000509000000000000" pitchFamily="65" charset="-120"/>
              </a:endParaRPr>
            </a:p>
          </p:txBody>
        </p:sp>
        <p:sp>
          <p:nvSpPr>
            <p:cNvPr id="218" name="Rectangle 13"/>
            <p:cNvSpPr>
              <a:spLocks noChangeArrowheads="1"/>
            </p:cNvSpPr>
            <p:nvPr/>
          </p:nvSpPr>
          <p:spPr bwMode="auto">
            <a:xfrm rot="5400000">
              <a:off x="4476" y="2508"/>
              <a:ext cx="114"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300" b="1" dirty="0">
                  <a:solidFill>
                    <a:srgbClr val="FF0033"/>
                  </a:solidFill>
                  <a:latin typeface="標楷體" panose="03000509000000000000" pitchFamily="65" charset="-120"/>
                  <a:ea typeface="標楷體" panose="03000509000000000000" pitchFamily="65" charset="-120"/>
                </a:rPr>
                <a:t>條</a:t>
              </a:r>
              <a:endParaRPr lang="zh-TW" altLang="en-US" sz="2400" b="1" dirty="0">
                <a:latin typeface="標楷體" panose="03000509000000000000" pitchFamily="65" charset="-120"/>
                <a:ea typeface="標楷體" panose="03000509000000000000" pitchFamily="65" charset="-120"/>
              </a:endParaRPr>
            </a:p>
          </p:txBody>
        </p:sp>
        <p:sp>
          <p:nvSpPr>
            <p:cNvPr id="219" name="Rectangle 14"/>
            <p:cNvSpPr>
              <a:spLocks noChangeArrowheads="1"/>
            </p:cNvSpPr>
            <p:nvPr/>
          </p:nvSpPr>
          <p:spPr bwMode="auto">
            <a:xfrm>
              <a:off x="3912" y="2283"/>
              <a:ext cx="97" cy="107"/>
            </a:xfrm>
            <a:prstGeom prst="rect">
              <a:avLst/>
            </a:prstGeom>
            <a:solidFill>
              <a:srgbClr val="00CC99"/>
            </a:solidFill>
            <a:ln w="11113">
              <a:solidFill>
                <a:srgbClr val="000000"/>
              </a:solidFill>
              <a:miter lim="800000"/>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20" name="Rectangle 15"/>
            <p:cNvSpPr>
              <a:spLocks noChangeArrowheads="1"/>
            </p:cNvSpPr>
            <p:nvPr/>
          </p:nvSpPr>
          <p:spPr bwMode="auto">
            <a:xfrm>
              <a:off x="4352" y="2283"/>
              <a:ext cx="96" cy="107"/>
            </a:xfrm>
            <a:prstGeom prst="rect">
              <a:avLst/>
            </a:prstGeom>
            <a:solidFill>
              <a:srgbClr val="00CC99"/>
            </a:solidFill>
            <a:ln w="11113">
              <a:solidFill>
                <a:srgbClr val="000000"/>
              </a:solidFill>
              <a:miter lim="800000"/>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21" name="Rectangle 16"/>
            <p:cNvSpPr>
              <a:spLocks noChangeArrowheads="1"/>
            </p:cNvSpPr>
            <p:nvPr/>
          </p:nvSpPr>
          <p:spPr bwMode="auto">
            <a:xfrm>
              <a:off x="4027" y="2329"/>
              <a:ext cx="12" cy="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22" name="Rectangle 17"/>
            <p:cNvSpPr>
              <a:spLocks noChangeArrowheads="1"/>
            </p:cNvSpPr>
            <p:nvPr/>
          </p:nvSpPr>
          <p:spPr bwMode="auto">
            <a:xfrm>
              <a:off x="4078" y="2329"/>
              <a:ext cx="12" cy="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23" name="Rectangle 18"/>
            <p:cNvSpPr>
              <a:spLocks noChangeArrowheads="1"/>
            </p:cNvSpPr>
            <p:nvPr/>
          </p:nvSpPr>
          <p:spPr bwMode="auto">
            <a:xfrm>
              <a:off x="4129" y="2329"/>
              <a:ext cx="13" cy="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24" name="Rectangle 19"/>
            <p:cNvSpPr>
              <a:spLocks noChangeArrowheads="1"/>
            </p:cNvSpPr>
            <p:nvPr/>
          </p:nvSpPr>
          <p:spPr bwMode="auto">
            <a:xfrm>
              <a:off x="4180" y="2329"/>
              <a:ext cx="12" cy="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25" name="Rectangle 20"/>
            <p:cNvSpPr>
              <a:spLocks noChangeArrowheads="1"/>
            </p:cNvSpPr>
            <p:nvPr/>
          </p:nvSpPr>
          <p:spPr bwMode="auto">
            <a:xfrm>
              <a:off x="4231" y="2329"/>
              <a:ext cx="12" cy="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26" name="Rectangle 21"/>
            <p:cNvSpPr>
              <a:spLocks noChangeArrowheads="1"/>
            </p:cNvSpPr>
            <p:nvPr/>
          </p:nvSpPr>
          <p:spPr bwMode="auto">
            <a:xfrm>
              <a:off x="4282" y="2329"/>
              <a:ext cx="12" cy="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27" name="Rectangle 22"/>
            <p:cNvSpPr>
              <a:spLocks noChangeArrowheads="1"/>
            </p:cNvSpPr>
            <p:nvPr/>
          </p:nvSpPr>
          <p:spPr bwMode="auto">
            <a:xfrm>
              <a:off x="559" y="1016"/>
              <a:ext cx="91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300" b="1" dirty="0">
                  <a:solidFill>
                    <a:srgbClr val="FF0033"/>
                  </a:solidFill>
                  <a:latin typeface="標楷體" panose="03000509000000000000" pitchFamily="65" charset="-120"/>
                  <a:ea typeface="標楷體" panose="03000509000000000000" pitchFamily="65" charset="-120"/>
                </a:rPr>
                <a:t>空污法</a:t>
              </a:r>
              <a:r>
                <a:rPr lang="en-US" altLang="zh-TW" sz="1300" b="1" dirty="0">
                  <a:solidFill>
                    <a:srgbClr val="FF0033"/>
                  </a:solidFill>
                  <a:latin typeface="標楷體" panose="03000509000000000000" pitchFamily="65" charset="-120"/>
                  <a:ea typeface="標楷體" panose="03000509000000000000" pitchFamily="65" charset="-120"/>
                </a:rPr>
                <a:t>24</a:t>
              </a:r>
              <a:r>
                <a:rPr lang="zh-TW" altLang="en-US" sz="1300" b="1" dirty="0">
                  <a:solidFill>
                    <a:srgbClr val="FF0033"/>
                  </a:solidFill>
                  <a:latin typeface="標楷體" panose="03000509000000000000" pitchFamily="65" charset="-120"/>
                  <a:ea typeface="標楷體" panose="03000509000000000000" pitchFamily="65" charset="-120"/>
                </a:rPr>
                <a:t>條、</a:t>
              </a:r>
              <a:r>
                <a:rPr lang="en-US" altLang="zh-TW" sz="1300" b="1" dirty="0">
                  <a:solidFill>
                    <a:srgbClr val="FF0033"/>
                  </a:solidFill>
                  <a:latin typeface="標楷體" panose="03000509000000000000" pitchFamily="65" charset="-120"/>
                  <a:ea typeface="標楷體" panose="03000509000000000000" pitchFamily="65" charset="-120"/>
                </a:rPr>
                <a:t>25</a:t>
              </a:r>
              <a:r>
                <a:rPr lang="zh-TW" altLang="en-US" sz="1300" b="1" dirty="0">
                  <a:solidFill>
                    <a:srgbClr val="FF0033"/>
                  </a:solidFill>
                  <a:latin typeface="標楷體" panose="03000509000000000000" pitchFamily="65" charset="-120"/>
                  <a:ea typeface="標楷體" panose="03000509000000000000" pitchFamily="65" charset="-120"/>
                </a:rPr>
                <a:t>條</a:t>
              </a:r>
              <a:r>
                <a:rPr lang="zh-TW" altLang="en-US" sz="1300" b="1" dirty="0" smtClean="0">
                  <a:solidFill>
                    <a:srgbClr val="FF0033"/>
                  </a:solidFill>
                  <a:latin typeface="標楷體" panose="03000509000000000000" pitchFamily="65" charset="-120"/>
                  <a:ea typeface="標楷體" panose="03000509000000000000" pitchFamily="65" charset="-120"/>
                </a:rPr>
                <a:t>、</a:t>
              </a:r>
              <a:r>
                <a:rPr lang="en-US" altLang="zh-TW" sz="1300" b="1" dirty="0" smtClean="0">
                  <a:solidFill>
                    <a:srgbClr val="FF0033"/>
                  </a:solidFill>
                  <a:latin typeface="標楷體" panose="03000509000000000000" pitchFamily="65" charset="-120"/>
                  <a:ea typeface="標楷體" panose="03000509000000000000" pitchFamily="65" charset="-120"/>
                </a:rPr>
                <a:t>28</a:t>
              </a:r>
              <a:r>
                <a:rPr lang="zh-TW" altLang="en-US" sz="1300" b="1" dirty="0">
                  <a:solidFill>
                    <a:srgbClr val="FF0033"/>
                  </a:solidFill>
                  <a:latin typeface="標楷體" panose="03000509000000000000" pitchFamily="65" charset="-120"/>
                  <a:ea typeface="標楷體" panose="03000509000000000000" pitchFamily="65" charset="-120"/>
                </a:rPr>
                <a:t>條、</a:t>
              </a:r>
              <a:r>
                <a:rPr lang="en-US" altLang="zh-TW" sz="1300" b="1" dirty="0" smtClean="0">
                  <a:solidFill>
                    <a:srgbClr val="FF0033"/>
                  </a:solidFill>
                  <a:latin typeface="標楷體" panose="03000509000000000000" pitchFamily="65" charset="-120"/>
                  <a:ea typeface="標楷體" panose="03000509000000000000" pitchFamily="65" charset="-120"/>
                </a:rPr>
                <a:t>29</a:t>
              </a:r>
              <a:r>
                <a:rPr lang="zh-TW" altLang="en-US" sz="1300" b="1" dirty="0" smtClean="0">
                  <a:solidFill>
                    <a:srgbClr val="FF0033"/>
                  </a:solidFill>
                  <a:latin typeface="標楷體" panose="03000509000000000000" pitchFamily="65" charset="-120"/>
                  <a:ea typeface="標楷體" panose="03000509000000000000" pitchFamily="65" charset="-120"/>
                </a:rPr>
                <a:t>條</a:t>
              </a:r>
              <a:r>
                <a:rPr lang="zh-TW" altLang="en-US" sz="1300" b="1" dirty="0">
                  <a:solidFill>
                    <a:srgbClr val="FF0033"/>
                  </a:solidFill>
                  <a:latin typeface="標楷體" panose="03000509000000000000" pitchFamily="65" charset="-120"/>
                  <a:ea typeface="標楷體" panose="03000509000000000000" pitchFamily="65" charset="-120"/>
                </a:rPr>
                <a:t>、</a:t>
              </a:r>
              <a:r>
                <a:rPr lang="en-US" altLang="zh-TW" sz="1300" b="1" dirty="0" smtClean="0">
                  <a:solidFill>
                    <a:srgbClr val="FF0033"/>
                  </a:solidFill>
                  <a:latin typeface="標楷體" panose="03000509000000000000" pitchFamily="65" charset="-120"/>
                  <a:ea typeface="標楷體" panose="03000509000000000000" pitchFamily="65" charset="-120"/>
                </a:rPr>
                <a:t>30</a:t>
              </a:r>
              <a:r>
                <a:rPr lang="zh-TW" altLang="en-US" sz="1300" b="1" dirty="0" smtClean="0">
                  <a:solidFill>
                    <a:srgbClr val="FF0033"/>
                  </a:solidFill>
                  <a:latin typeface="標楷體" panose="03000509000000000000" pitchFamily="65" charset="-120"/>
                  <a:ea typeface="標楷體" panose="03000509000000000000" pitchFamily="65" charset="-120"/>
                </a:rPr>
                <a:t>條</a:t>
              </a:r>
              <a:endParaRPr lang="zh-TW" altLang="en-US" sz="2400" b="1" dirty="0">
                <a:latin typeface="標楷體" panose="03000509000000000000" pitchFamily="65" charset="-120"/>
                <a:ea typeface="標楷體" panose="03000509000000000000" pitchFamily="65" charset="-120"/>
              </a:endParaRPr>
            </a:p>
          </p:txBody>
        </p:sp>
        <p:grpSp>
          <p:nvGrpSpPr>
            <p:cNvPr id="228" name="Group 23"/>
            <p:cNvGrpSpPr>
              <a:grpSpLocks/>
            </p:cNvGrpSpPr>
            <p:nvPr/>
          </p:nvGrpSpPr>
          <p:grpSpPr bwMode="auto">
            <a:xfrm>
              <a:off x="3804" y="3950"/>
              <a:ext cx="632" cy="93"/>
              <a:chOff x="4128" y="3550"/>
              <a:chExt cx="670" cy="95"/>
            </a:xfrm>
          </p:grpSpPr>
          <p:grpSp>
            <p:nvGrpSpPr>
              <p:cNvPr id="394" name="Group 24"/>
              <p:cNvGrpSpPr>
                <a:grpSpLocks/>
              </p:cNvGrpSpPr>
              <p:nvPr/>
            </p:nvGrpSpPr>
            <p:grpSpPr bwMode="auto">
              <a:xfrm>
                <a:off x="4204" y="3560"/>
                <a:ext cx="358" cy="85"/>
                <a:chOff x="4204" y="3560"/>
                <a:chExt cx="358" cy="85"/>
              </a:xfrm>
            </p:grpSpPr>
            <p:grpSp>
              <p:nvGrpSpPr>
                <p:cNvPr id="396" name="Group 25"/>
                <p:cNvGrpSpPr>
                  <a:grpSpLocks/>
                </p:cNvGrpSpPr>
                <p:nvPr/>
              </p:nvGrpSpPr>
              <p:grpSpPr bwMode="auto">
                <a:xfrm>
                  <a:off x="4254" y="3563"/>
                  <a:ext cx="228" cy="73"/>
                  <a:chOff x="4254" y="3563"/>
                  <a:chExt cx="228" cy="73"/>
                </a:xfrm>
              </p:grpSpPr>
              <p:sp>
                <p:nvSpPr>
                  <p:cNvPr id="398" name="Freeform 26"/>
                  <p:cNvSpPr>
                    <a:spLocks/>
                  </p:cNvSpPr>
                  <p:nvPr/>
                </p:nvSpPr>
                <p:spPr bwMode="auto">
                  <a:xfrm>
                    <a:off x="4443" y="3563"/>
                    <a:ext cx="39" cy="59"/>
                  </a:xfrm>
                  <a:custGeom>
                    <a:avLst/>
                    <a:gdLst>
                      <a:gd name="T0" fmla="*/ 1 w 78"/>
                      <a:gd name="T1" fmla="*/ 0 h 119"/>
                      <a:gd name="T2" fmla="*/ 1 w 78"/>
                      <a:gd name="T3" fmla="*/ 0 h 119"/>
                      <a:gd name="T4" fmla="*/ 1 w 78"/>
                      <a:gd name="T5" fmla="*/ 1 h 119"/>
                      <a:gd name="T6" fmla="*/ 0 w 78"/>
                      <a:gd name="T7" fmla="*/ 1 h 119"/>
                      <a:gd name="T8" fmla="*/ 1 w 78"/>
                      <a:gd name="T9" fmla="*/ 0 h 119"/>
                      <a:gd name="T10" fmla="*/ 1 w 78"/>
                      <a:gd name="T11" fmla="*/ 0 h 119"/>
                      <a:gd name="T12" fmla="*/ 0 60000 65536"/>
                      <a:gd name="T13" fmla="*/ 0 60000 65536"/>
                      <a:gd name="T14" fmla="*/ 0 60000 65536"/>
                      <a:gd name="T15" fmla="*/ 0 60000 65536"/>
                      <a:gd name="T16" fmla="*/ 0 60000 65536"/>
                      <a:gd name="T17" fmla="*/ 0 60000 65536"/>
                      <a:gd name="T18" fmla="*/ 0 w 78"/>
                      <a:gd name="T19" fmla="*/ 0 h 119"/>
                      <a:gd name="T20" fmla="*/ 78 w 78"/>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78" h="119">
                        <a:moveTo>
                          <a:pt x="76" y="2"/>
                        </a:moveTo>
                        <a:lnTo>
                          <a:pt x="78" y="0"/>
                        </a:lnTo>
                        <a:lnTo>
                          <a:pt x="27" y="119"/>
                        </a:lnTo>
                        <a:lnTo>
                          <a:pt x="0" y="119"/>
                        </a:lnTo>
                        <a:lnTo>
                          <a:pt x="58" y="0"/>
                        </a:lnTo>
                        <a:lnTo>
                          <a:pt x="76" y="2"/>
                        </a:lnTo>
                        <a:close/>
                      </a:path>
                    </a:pathLst>
                  </a:custGeom>
                  <a:solidFill>
                    <a:srgbClr val="80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99" name="Freeform 27"/>
                  <p:cNvSpPr>
                    <a:spLocks/>
                  </p:cNvSpPr>
                  <p:nvPr/>
                </p:nvSpPr>
                <p:spPr bwMode="auto">
                  <a:xfrm>
                    <a:off x="4254" y="3596"/>
                    <a:ext cx="37" cy="40"/>
                  </a:xfrm>
                  <a:custGeom>
                    <a:avLst/>
                    <a:gdLst>
                      <a:gd name="T0" fmla="*/ 1 w 73"/>
                      <a:gd name="T1" fmla="*/ 0 h 81"/>
                      <a:gd name="T2" fmla="*/ 1 w 73"/>
                      <a:gd name="T3" fmla="*/ 0 h 81"/>
                      <a:gd name="T4" fmla="*/ 0 w 73"/>
                      <a:gd name="T5" fmla="*/ 1 h 81"/>
                      <a:gd name="T6" fmla="*/ 1 w 73"/>
                      <a:gd name="T7" fmla="*/ 1 h 81"/>
                      <a:gd name="T8" fmla="*/ 2 w 73"/>
                      <a:gd name="T9" fmla="*/ 0 h 81"/>
                      <a:gd name="T10" fmla="*/ 1 w 73"/>
                      <a:gd name="T11" fmla="*/ 0 h 81"/>
                      <a:gd name="T12" fmla="*/ 0 60000 65536"/>
                      <a:gd name="T13" fmla="*/ 0 60000 65536"/>
                      <a:gd name="T14" fmla="*/ 0 60000 65536"/>
                      <a:gd name="T15" fmla="*/ 0 60000 65536"/>
                      <a:gd name="T16" fmla="*/ 0 60000 65536"/>
                      <a:gd name="T17" fmla="*/ 0 60000 65536"/>
                      <a:gd name="T18" fmla="*/ 0 w 73"/>
                      <a:gd name="T19" fmla="*/ 0 h 81"/>
                      <a:gd name="T20" fmla="*/ 73 w 73"/>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73" h="81">
                        <a:moveTo>
                          <a:pt x="53" y="10"/>
                        </a:moveTo>
                        <a:lnTo>
                          <a:pt x="51" y="8"/>
                        </a:lnTo>
                        <a:lnTo>
                          <a:pt x="0" y="81"/>
                        </a:lnTo>
                        <a:lnTo>
                          <a:pt x="26" y="76"/>
                        </a:lnTo>
                        <a:lnTo>
                          <a:pt x="73" y="0"/>
                        </a:lnTo>
                        <a:lnTo>
                          <a:pt x="53" y="10"/>
                        </a:lnTo>
                        <a:close/>
                      </a:path>
                    </a:pathLst>
                  </a:custGeom>
                  <a:solidFill>
                    <a:srgbClr val="80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grpSp>
            <p:sp>
              <p:nvSpPr>
                <p:cNvPr id="397" name="Freeform 28"/>
                <p:cNvSpPr>
                  <a:spLocks/>
                </p:cNvSpPr>
                <p:nvPr/>
              </p:nvSpPr>
              <p:spPr bwMode="auto">
                <a:xfrm>
                  <a:off x="4204" y="3560"/>
                  <a:ext cx="358" cy="85"/>
                </a:xfrm>
                <a:custGeom>
                  <a:avLst/>
                  <a:gdLst>
                    <a:gd name="T0" fmla="*/ 11 w 717"/>
                    <a:gd name="T1" fmla="*/ 1 h 170"/>
                    <a:gd name="T2" fmla="*/ 10 w 717"/>
                    <a:gd name="T3" fmla="*/ 1 h 170"/>
                    <a:gd name="T4" fmla="*/ 9 w 717"/>
                    <a:gd name="T5" fmla="*/ 1 h 170"/>
                    <a:gd name="T6" fmla="*/ 8 w 717"/>
                    <a:gd name="T7" fmla="*/ 1 h 170"/>
                    <a:gd name="T8" fmla="*/ 7 w 717"/>
                    <a:gd name="T9" fmla="*/ 1 h 170"/>
                    <a:gd name="T10" fmla="*/ 6 w 717"/>
                    <a:gd name="T11" fmla="*/ 1 h 170"/>
                    <a:gd name="T12" fmla="*/ 5 w 717"/>
                    <a:gd name="T13" fmla="*/ 1 h 170"/>
                    <a:gd name="T14" fmla="*/ 4 w 717"/>
                    <a:gd name="T15" fmla="*/ 1 h 170"/>
                    <a:gd name="T16" fmla="*/ 4 w 717"/>
                    <a:gd name="T17" fmla="*/ 1 h 170"/>
                    <a:gd name="T18" fmla="*/ 3 w 717"/>
                    <a:gd name="T19" fmla="*/ 1 h 170"/>
                    <a:gd name="T20" fmla="*/ 3 w 717"/>
                    <a:gd name="T21" fmla="*/ 1 h 170"/>
                    <a:gd name="T22" fmla="*/ 1 w 717"/>
                    <a:gd name="T23" fmla="*/ 1 h 170"/>
                    <a:gd name="T24" fmla="*/ 0 w 717"/>
                    <a:gd name="T25" fmla="*/ 3 h 170"/>
                    <a:gd name="T26" fmla="*/ 0 w 717"/>
                    <a:gd name="T27" fmla="*/ 3 h 170"/>
                    <a:gd name="T28" fmla="*/ 0 w 717"/>
                    <a:gd name="T29" fmla="*/ 3 h 170"/>
                    <a:gd name="T30" fmla="*/ 11 w 717"/>
                    <a:gd name="T31" fmla="*/ 1 h 170"/>
                    <a:gd name="T32" fmla="*/ 11 w 717"/>
                    <a:gd name="T33" fmla="*/ 1 h 170"/>
                    <a:gd name="T34" fmla="*/ 0 w 717"/>
                    <a:gd name="T35" fmla="*/ 3 h 170"/>
                    <a:gd name="T36" fmla="*/ 0 w 717"/>
                    <a:gd name="T37" fmla="*/ 3 h 170"/>
                    <a:gd name="T38" fmla="*/ 0 w 717"/>
                    <a:gd name="T39" fmla="*/ 3 h 170"/>
                    <a:gd name="T40" fmla="*/ 0 w 717"/>
                    <a:gd name="T41" fmla="*/ 3 h 170"/>
                    <a:gd name="T42" fmla="*/ 1 w 717"/>
                    <a:gd name="T43" fmla="*/ 1 h 170"/>
                    <a:gd name="T44" fmla="*/ 1 w 717"/>
                    <a:gd name="T45" fmla="*/ 1 h 170"/>
                    <a:gd name="T46" fmla="*/ 3 w 717"/>
                    <a:gd name="T47" fmla="*/ 1 h 170"/>
                    <a:gd name="T48" fmla="*/ 3 w 717"/>
                    <a:gd name="T49" fmla="*/ 1 h 170"/>
                    <a:gd name="T50" fmla="*/ 4 w 717"/>
                    <a:gd name="T51" fmla="*/ 1 h 170"/>
                    <a:gd name="T52" fmla="*/ 5 w 717"/>
                    <a:gd name="T53" fmla="*/ 0 h 170"/>
                    <a:gd name="T54" fmla="*/ 7 w 717"/>
                    <a:gd name="T55" fmla="*/ 0 h 170"/>
                    <a:gd name="T56" fmla="*/ 11 w 717"/>
                    <a:gd name="T57" fmla="*/ 1 h 170"/>
                    <a:gd name="T58" fmla="*/ 11 w 717"/>
                    <a:gd name="T59" fmla="*/ 1 h 1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7"/>
                    <a:gd name="T91" fmla="*/ 0 h 170"/>
                    <a:gd name="T92" fmla="*/ 717 w 717"/>
                    <a:gd name="T93" fmla="*/ 170 h 1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7" h="170">
                      <a:moveTo>
                        <a:pt x="712" y="23"/>
                      </a:moveTo>
                      <a:lnTo>
                        <a:pt x="645" y="20"/>
                      </a:lnTo>
                      <a:lnTo>
                        <a:pt x="592" y="20"/>
                      </a:lnTo>
                      <a:lnTo>
                        <a:pt x="523" y="15"/>
                      </a:lnTo>
                      <a:lnTo>
                        <a:pt x="459" y="15"/>
                      </a:lnTo>
                      <a:lnTo>
                        <a:pt x="388" y="15"/>
                      </a:lnTo>
                      <a:lnTo>
                        <a:pt x="323" y="18"/>
                      </a:lnTo>
                      <a:lnTo>
                        <a:pt x="292" y="22"/>
                      </a:lnTo>
                      <a:lnTo>
                        <a:pt x="267" y="28"/>
                      </a:lnTo>
                      <a:lnTo>
                        <a:pt x="236" y="40"/>
                      </a:lnTo>
                      <a:lnTo>
                        <a:pt x="209" y="53"/>
                      </a:lnTo>
                      <a:lnTo>
                        <a:pt x="108" y="109"/>
                      </a:lnTo>
                      <a:lnTo>
                        <a:pt x="54" y="136"/>
                      </a:lnTo>
                      <a:lnTo>
                        <a:pt x="24" y="157"/>
                      </a:lnTo>
                      <a:lnTo>
                        <a:pt x="51" y="157"/>
                      </a:lnTo>
                      <a:lnTo>
                        <a:pt x="717" y="101"/>
                      </a:lnTo>
                      <a:lnTo>
                        <a:pt x="716" y="119"/>
                      </a:lnTo>
                      <a:lnTo>
                        <a:pt x="22" y="170"/>
                      </a:lnTo>
                      <a:lnTo>
                        <a:pt x="0" y="165"/>
                      </a:lnTo>
                      <a:lnTo>
                        <a:pt x="10" y="150"/>
                      </a:lnTo>
                      <a:lnTo>
                        <a:pt x="31" y="136"/>
                      </a:lnTo>
                      <a:lnTo>
                        <a:pt x="76" y="109"/>
                      </a:lnTo>
                      <a:lnTo>
                        <a:pt x="113" y="88"/>
                      </a:lnTo>
                      <a:lnTo>
                        <a:pt x="204" y="38"/>
                      </a:lnTo>
                      <a:lnTo>
                        <a:pt x="247" y="22"/>
                      </a:lnTo>
                      <a:lnTo>
                        <a:pt x="287" y="10"/>
                      </a:lnTo>
                      <a:lnTo>
                        <a:pt x="380" y="0"/>
                      </a:lnTo>
                      <a:lnTo>
                        <a:pt x="506" y="0"/>
                      </a:lnTo>
                      <a:lnTo>
                        <a:pt x="712" y="12"/>
                      </a:lnTo>
                      <a:lnTo>
                        <a:pt x="712" y="23"/>
                      </a:lnTo>
                      <a:close/>
                    </a:path>
                  </a:pathLst>
                </a:custGeom>
                <a:solidFill>
                  <a:srgbClr val="80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grpSp>
          <p:sp>
            <p:nvSpPr>
              <p:cNvPr id="395" name="Freeform 29"/>
              <p:cNvSpPr>
                <a:spLocks/>
              </p:cNvSpPr>
              <p:nvPr/>
            </p:nvSpPr>
            <p:spPr bwMode="auto">
              <a:xfrm>
                <a:off x="4128" y="3550"/>
                <a:ext cx="670" cy="95"/>
              </a:xfrm>
              <a:custGeom>
                <a:avLst/>
                <a:gdLst>
                  <a:gd name="T0" fmla="*/ 21 w 1340"/>
                  <a:gd name="T1" fmla="*/ 1 h 192"/>
                  <a:gd name="T2" fmla="*/ 20 w 1340"/>
                  <a:gd name="T3" fmla="*/ 1 h 192"/>
                  <a:gd name="T4" fmla="*/ 19 w 1340"/>
                  <a:gd name="T5" fmla="*/ 1 h 192"/>
                  <a:gd name="T6" fmla="*/ 18 w 1340"/>
                  <a:gd name="T7" fmla="*/ 1 h 192"/>
                  <a:gd name="T8" fmla="*/ 17 w 1340"/>
                  <a:gd name="T9" fmla="*/ 0 h 192"/>
                  <a:gd name="T10" fmla="*/ 17 w 1340"/>
                  <a:gd name="T11" fmla="*/ 0 h 192"/>
                  <a:gd name="T12" fmla="*/ 15 w 1340"/>
                  <a:gd name="T13" fmla="*/ 0 h 192"/>
                  <a:gd name="T14" fmla="*/ 14 w 1340"/>
                  <a:gd name="T15" fmla="*/ 0 h 192"/>
                  <a:gd name="T16" fmla="*/ 13 w 1340"/>
                  <a:gd name="T17" fmla="*/ 0 h 192"/>
                  <a:gd name="T18" fmla="*/ 12 w 1340"/>
                  <a:gd name="T19" fmla="*/ 0 h 192"/>
                  <a:gd name="T20" fmla="*/ 11 w 1340"/>
                  <a:gd name="T21" fmla="*/ 0 h 192"/>
                  <a:gd name="T22" fmla="*/ 10 w 1340"/>
                  <a:gd name="T23" fmla="*/ 0 h 192"/>
                  <a:gd name="T24" fmla="*/ 9 w 1340"/>
                  <a:gd name="T25" fmla="*/ 0 h 192"/>
                  <a:gd name="T26" fmla="*/ 7 w 1340"/>
                  <a:gd name="T27" fmla="*/ 0 h 192"/>
                  <a:gd name="T28" fmla="*/ 6 w 1340"/>
                  <a:gd name="T29" fmla="*/ 0 h 192"/>
                  <a:gd name="T30" fmla="*/ 5 w 1340"/>
                  <a:gd name="T31" fmla="*/ 0 h 192"/>
                  <a:gd name="T32" fmla="*/ 3 w 1340"/>
                  <a:gd name="T33" fmla="*/ 1 h 192"/>
                  <a:gd name="T34" fmla="*/ 3 w 1340"/>
                  <a:gd name="T35" fmla="*/ 1 h 192"/>
                  <a:gd name="T36" fmla="*/ 1 w 1340"/>
                  <a:gd name="T37" fmla="*/ 1 h 192"/>
                  <a:gd name="T38" fmla="*/ 1 w 1340"/>
                  <a:gd name="T39" fmla="*/ 2 h 192"/>
                  <a:gd name="T40" fmla="*/ 0 w 1340"/>
                  <a:gd name="T41" fmla="*/ 2 h 192"/>
                  <a:gd name="T42" fmla="*/ 1 w 1340"/>
                  <a:gd name="T43" fmla="*/ 2 h 192"/>
                  <a:gd name="T44" fmla="*/ 1 w 1340"/>
                  <a:gd name="T45" fmla="*/ 2 h 192"/>
                  <a:gd name="T46" fmla="*/ 3 w 1340"/>
                  <a:gd name="T47" fmla="*/ 2 h 192"/>
                  <a:gd name="T48" fmla="*/ 3 w 1340"/>
                  <a:gd name="T49" fmla="*/ 2 h 192"/>
                  <a:gd name="T50" fmla="*/ 3 w 1340"/>
                  <a:gd name="T51" fmla="*/ 2 h 192"/>
                  <a:gd name="T52" fmla="*/ 5 w 1340"/>
                  <a:gd name="T53" fmla="*/ 1 h 192"/>
                  <a:gd name="T54" fmla="*/ 6 w 1340"/>
                  <a:gd name="T55" fmla="*/ 0 h 192"/>
                  <a:gd name="T56" fmla="*/ 7 w 1340"/>
                  <a:gd name="T57" fmla="*/ 0 h 192"/>
                  <a:gd name="T58" fmla="*/ 10 w 1340"/>
                  <a:gd name="T59" fmla="*/ 0 h 192"/>
                  <a:gd name="T60" fmla="*/ 11 w 1340"/>
                  <a:gd name="T61" fmla="*/ 0 h 192"/>
                  <a:gd name="T62" fmla="*/ 13 w 1340"/>
                  <a:gd name="T63" fmla="*/ 2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0"/>
                  <a:gd name="T97" fmla="*/ 0 h 192"/>
                  <a:gd name="T98" fmla="*/ 1340 w 1340"/>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0" h="192">
                    <a:moveTo>
                      <a:pt x="1340" y="128"/>
                    </a:moveTo>
                    <a:lnTo>
                      <a:pt x="1288" y="121"/>
                    </a:lnTo>
                    <a:lnTo>
                      <a:pt x="1249" y="111"/>
                    </a:lnTo>
                    <a:lnTo>
                      <a:pt x="1222" y="103"/>
                    </a:lnTo>
                    <a:lnTo>
                      <a:pt x="1200" y="96"/>
                    </a:lnTo>
                    <a:lnTo>
                      <a:pt x="1171" y="88"/>
                    </a:lnTo>
                    <a:lnTo>
                      <a:pt x="1148" y="80"/>
                    </a:lnTo>
                    <a:lnTo>
                      <a:pt x="1119" y="73"/>
                    </a:lnTo>
                    <a:lnTo>
                      <a:pt x="1094" y="67"/>
                    </a:lnTo>
                    <a:lnTo>
                      <a:pt x="1067" y="62"/>
                    </a:lnTo>
                    <a:lnTo>
                      <a:pt x="1043" y="58"/>
                    </a:lnTo>
                    <a:lnTo>
                      <a:pt x="1025" y="55"/>
                    </a:lnTo>
                    <a:lnTo>
                      <a:pt x="994" y="50"/>
                    </a:lnTo>
                    <a:lnTo>
                      <a:pt x="971" y="45"/>
                    </a:lnTo>
                    <a:lnTo>
                      <a:pt x="947" y="42"/>
                    </a:lnTo>
                    <a:lnTo>
                      <a:pt x="922" y="34"/>
                    </a:lnTo>
                    <a:lnTo>
                      <a:pt x="901" y="24"/>
                    </a:lnTo>
                    <a:lnTo>
                      <a:pt x="888" y="10"/>
                    </a:lnTo>
                    <a:lnTo>
                      <a:pt x="859" y="9"/>
                    </a:lnTo>
                    <a:lnTo>
                      <a:pt x="817" y="9"/>
                    </a:lnTo>
                    <a:lnTo>
                      <a:pt x="770" y="4"/>
                    </a:lnTo>
                    <a:lnTo>
                      <a:pt x="731" y="2"/>
                    </a:lnTo>
                    <a:lnTo>
                      <a:pt x="677" y="0"/>
                    </a:lnTo>
                    <a:lnTo>
                      <a:pt x="625" y="0"/>
                    </a:lnTo>
                    <a:lnTo>
                      <a:pt x="574" y="0"/>
                    </a:lnTo>
                    <a:lnTo>
                      <a:pt x="535" y="0"/>
                    </a:lnTo>
                    <a:lnTo>
                      <a:pt x="493" y="4"/>
                    </a:lnTo>
                    <a:lnTo>
                      <a:pt x="449" y="10"/>
                    </a:lnTo>
                    <a:lnTo>
                      <a:pt x="417" y="19"/>
                    </a:lnTo>
                    <a:lnTo>
                      <a:pt x="388" y="27"/>
                    </a:lnTo>
                    <a:lnTo>
                      <a:pt x="358" y="38"/>
                    </a:lnTo>
                    <a:lnTo>
                      <a:pt x="324" y="50"/>
                    </a:lnTo>
                    <a:lnTo>
                      <a:pt x="291" y="62"/>
                    </a:lnTo>
                    <a:lnTo>
                      <a:pt x="253" y="75"/>
                    </a:lnTo>
                    <a:lnTo>
                      <a:pt x="218" y="90"/>
                    </a:lnTo>
                    <a:lnTo>
                      <a:pt x="179" y="101"/>
                    </a:lnTo>
                    <a:lnTo>
                      <a:pt x="152" y="113"/>
                    </a:lnTo>
                    <a:lnTo>
                      <a:pt x="125" y="119"/>
                    </a:lnTo>
                    <a:lnTo>
                      <a:pt x="97" y="131"/>
                    </a:lnTo>
                    <a:lnTo>
                      <a:pt x="70" y="141"/>
                    </a:lnTo>
                    <a:lnTo>
                      <a:pt x="32" y="154"/>
                    </a:lnTo>
                    <a:lnTo>
                      <a:pt x="0" y="167"/>
                    </a:lnTo>
                    <a:lnTo>
                      <a:pt x="12" y="177"/>
                    </a:lnTo>
                    <a:lnTo>
                      <a:pt x="32" y="182"/>
                    </a:lnTo>
                    <a:lnTo>
                      <a:pt x="54" y="189"/>
                    </a:lnTo>
                    <a:lnTo>
                      <a:pt x="81" y="192"/>
                    </a:lnTo>
                    <a:lnTo>
                      <a:pt x="115" y="192"/>
                    </a:lnTo>
                    <a:lnTo>
                      <a:pt x="149" y="190"/>
                    </a:lnTo>
                    <a:lnTo>
                      <a:pt x="159" y="177"/>
                    </a:lnTo>
                    <a:lnTo>
                      <a:pt x="167" y="167"/>
                    </a:lnTo>
                    <a:lnTo>
                      <a:pt x="184" y="154"/>
                    </a:lnTo>
                    <a:lnTo>
                      <a:pt x="220" y="133"/>
                    </a:lnTo>
                    <a:lnTo>
                      <a:pt x="265" y="108"/>
                    </a:lnTo>
                    <a:lnTo>
                      <a:pt x="306" y="86"/>
                    </a:lnTo>
                    <a:lnTo>
                      <a:pt x="355" y="60"/>
                    </a:lnTo>
                    <a:lnTo>
                      <a:pt x="395" y="43"/>
                    </a:lnTo>
                    <a:lnTo>
                      <a:pt x="432" y="32"/>
                    </a:lnTo>
                    <a:lnTo>
                      <a:pt x="464" y="27"/>
                    </a:lnTo>
                    <a:lnTo>
                      <a:pt x="523" y="20"/>
                    </a:lnTo>
                    <a:lnTo>
                      <a:pt x="599" y="20"/>
                    </a:lnTo>
                    <a:lnTo>
                      <a:pt x="687" y="22"/>
                    </a:lnTo>
                    <a:lnTo>
                      <a:pt x="755" y="25"/>
                    </a:lnTo>
                    <a:lnTo>
                      <a:pt x="864" y="32"/>
                    </a:lnTo>
                    <a:lnTo>
                      <a:pt x="869" y="146"/>
                    </a:lnTo>
                    <a:lnTo>
                      <a:pt x="1340" y="128"/>
                    </a:lnTo>
                    <a:close/>
                  </a:path>
                </a:pathLst>
              </a:custGeom>
              <a:solidFill>
                <a:srgbClr val="FF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grpSp>
        <p:sp>
          <p:nvSpPr>
            <p:cNvPr id="229" name="Freeform 30"/>
            <p:cNvSpPr>
              <a:spLocks/>
            </p:cNvSpPr>
            <p:nvPr/>
          </p:nvSpPr>
          <p:spPr bwMode="auto">
            <a:xfrm>
              <a:off x="3563" y="4042"/>
              <a:ext cx="855" cy="148"/>
            </a:xfrm>
            <a:custGeom>
              <a:avLst/>
              <a:gdLst>
                <a:gd name="T0" fmla="*/ 3 w 1812"/>
                <a:gd name="T1" fmla="*/ 2 h 302"/>
                <a:gd name="T2" fmla="*/ 3 w 1812"/>
                <a:gd name="T3" fmla="*/ 2 h 302"/>
                <a:gd name="T4" fmla="*/ 3 w 1812"/>
                <a:gd name="T5" fmla="*/ 3 h 302"/>
                <a:gd name="T6" fmla="*/ 0 w 1812"/>
                <a:gd name="T7" fmla="*/ 3 h 302"/>
                <a:gd name="T8" fmla="*/ 0 w 1812"/>
                <a:gd name="T9" fmla="*/ 3 h 302"/>
                <a:gd name="T10" fmla="*/ 0 w 1812"/>
                <a:gd name="T11" fmla="*/ 4 h 302"/>
                <a:gd name="T12" fmla="*/ 0 w 1812"/>
                <a:gd name="T13" fmla="*/ 4 h 302"/>
                <a:gd name="T14" fmla="*/ 0 w 1812"/>
                <a:gd name="T15" fmla="*/ 4 h 302"/>
                <a:gd name="T16" fmla="*/ 2 w 1812"/>
                <a:gd name="T17" fmla="*/ 4 h 302"/>
                <a:gd name="T18" fmla="*/ 2 w 1812"/>
                <a:gd name="T19" fmla="*/ 4 h 302"/>
                <a:gd name="T20" fmla="*/ 3 w 1812"/>
                <a:gd name="T21" fmla="*/ 4 h 302"/>
                <a:gd name="T22" fmla="*/ 3 w 1812"/>
                <a:gd name="T23" fmla="*/ 4 h 302"/>
                <a:gd name="T24" fmla="*/ 19 w 1812"/>
                <a:gd name="T25" fmla="*/ 4 h 302"/>
                <a:gd name="T26" fmla="*/ 19 w 1812"/>
                <a:gd name="T27" fmla="*/ 3 h 302"/>
                <a:gd name="T28" fmla="*/ 20 w 1812"/>
                <a:gd name="T29" fmla="*/ 3 h 302"/>
                <a:gd name="T30" fmla="*/ 20 w 1812"/>
                <a:gd name="T31" fmla="*/ 1 h 302"/>
                <a:gd name="T32" fmla="*/ 19 w 1812"/>
                <a:gd name="T33" fmla="*/ 0 h 302"/>
                <a:gd name="T34" fmla="*/ 17 w 1812"/>
                <a:gd name="T35" fmla="*/ 0 h 302"/>
                <a:gd name="T36" fmla="*/ 7 w 1812"/>
                <a:gd name="T37" fmla="*/ 3 h 302"/>
                <a:gd name="T38" fmla="*/ 7 w 1812"/>
                <a:gd name="T39" fmla="*/ 3 h 302"/>
                <a:gd name="T40" fmla="*/ 7 w 1812"/>
                <a:gd name="T41" fmla="*/ 2 h 302"/>
                <a:gd name="T42" fmla="*/ 6 w 1812"/>
                <a:gd name="T43" fmla="*/ 1 h 302"/>
                <a:gd name="T44" fmla="*/ 5 w 1812"/>
                <a:gd name="T45" fmla="*/ 0 h 302"/>
                <a:gd name="T46" fmla="*/ 4 w 1812"/>
                <a:gd name="T47" fmla="*/ 0 h 302"/>
                <a:gd name="T48" fmla="*/ 4 w 1812"/>
                <a:gd name="T49" fmla="*/ 1 h 302"/>
                <a:gd name="T50" fmla="*/ 3 w 1812"/>
                <a:gd name="T51" fmla="*/ 2 h 3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12"/>
                <a:gd name="T79" fmla="*/ 0 h 302"/>
                <a:gd name="T80" fmla="*/ 1812 w 1812"/>
                <a:gd name="T81" fmla="*/ 302 h 3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12" h="302">
                  <a:moveTo>
                    <a:pt x="284" y="142"/>
                  </a:moveTo>
                  <a:lnTo>
                    <a:pt x="270" y="188"/>
                  </a:lnTo>
                  <a:lnTo>
                    <a:pt x="270" y="222"/>
                  </a:lnTo>
                  <a:lnTo>
                    <a:pt x="0" y="222"/>
                  </a:lnTo>
                  <a:lnTo>
                    <a:pt x="19" y="247"/>
                  </a:lnTo>
                  <a:lnTo>
                    <a:pt x="7" y="274"/>
                  </a:lnTo>
                  <a:lnTo>
                    <a:pt x="7" y="285"/>
                  </a:lnTo>
                  <a:lnTo>
                    <a:pt x="14" y="295"/>
                  </a:lnTo>
                  <a:lnTo>
                    <a:pt x="169" y="295"/>
                  </a:lnTo>
                  <a:lnTo>
                    <a:pt x="182" y="302"/>
                  </a:lnTo>
                  <a:lnTo>
                    <a:pt x="262" y="302"/>
                  </a:lnTo>
                  <a:lnTo>
                    <a:pt x="272" y="293"/>
                  </a:lnTo>
                  <a:lnTo>
                    <a:pt x="1706" y="293"/>
                  </a:lnTo>
                  <a:lnTo>
                    <a:pt x="1762" y="237"/>
                  </a:lnTo>
                  <a:lnTo>
                    <a:pt x="1807" y="255"/>
                  </a:lnTo>
                  <a:lnTo>
                    <a:pt x="1812" y="109"/>
                  </a:lnTo>
                  <a:lnTo>
                    <a:pt x="1704" y="0"/>
                  </a:lnTo>
                  <a:lnTo>
                    <a:pt x="1532" y="3"/>
                  </a:lnTo>
                  <a:lnTo>
                    <a:pt x="643" y="247"/>
                  </a:lnTo>
                  <a:lnTo>
                    <a:pt x="618" y="218"/>
                  </a:lnTo>
                  <a:lnTo>
                    <a:pt x="596" y="142"/>
                  </a:lnTo>
                  <a:lnTo>
                    <a:pt x="565" y="81"/>
                  </a:lnTo>
                  <a:lnTo>
                    <a:pt x="473" y="31"/>
                  </a:lnTo>
                  <a:lnTo>
                    <a:pt x="385" y="33"/>
                  </a:lnTo>
                  <a:lnTo>
                    <a:pt x="321" y="69"/>
                  </a:lnTo>
                  <a:lnTo>
                    <a:pt x="284" y="142"/>
                  </a:lnTo>
                  <a:close/>
                </a:path>
              </a:pathLst>
            </a:custGeom>
            <a:solidFill>
              <a:srgbClr val="00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grpSp>
          <p:nvGrpSpPr>
            <p:cNvPr id="230" name="Group 31"/>
            <p:cNvGrpSpPr>
              <a:grpSpLocks/>
            </p:cNvGrpSpPr>
            <p:nvPr/>
          </p:nvGrpSpPr>
          <p:grpSpPr bwMode="auto">
            <a:xfrm>
              <a:off x="3562" y="3981"/>
              <a:ext cx="923" cy="187"/>
              <a:chOff x="3871" y="3582"/>
              <a:chExt cx="978" cy="191"/>
            </a:xfrm>
          </p:grpSpPr>
          <p:grpSp>
            <p:nvGrpSpPr>
              <p:cNvPr id="369" name="Group 32"/>
              <p:cNvGrpSpPr>
                <a:grpSpLocks/>
              </p:cNvGrpSpPr>
              <p:nvPr/>
            </p:nvGrpSpPr>
            <p:grpSpPr bwMode="auto">
              <a:xfrm>
                <a:off x="4791" y="3644"/>
                <a:ext cx="58" cy="109"/>
                <a:chOff x="4791" y="3644"/>
                <a:chExt cx="58" cy="109"/>
              </a:xfrm>
            </p:grpSpPr>
            <p:sp>
              <p:nvSpPr>
                <p:cNvPr id="381" name="Rectangle 33"/>
                <p:cNvSpPr>
                  <a:spLocks noChangeArrowheads="1"/>
                </p:cNvSpPr>
                <p:nvPr/>
              </p:nvSpPr>
              <p:spPr bwMode="auto">
                <a:xfrm>
                  <a:off x="4823" y="3661"/>
                  <a:ext cx="20" cy="9"/>
                </a:xfrm>
                <a:prstGeom prst="rect">
                  <a:avLst/>
                </a:prstGeom>
                <a:solidFill>
                  <a:srgbClr val="808080"/>
                </a:solidFill>
                <a:ln w="11113">
                  <a:solidFill>
                    <a:srgbClr val="C0C0C0"/>
                  </a:solidFill>
                  <a:miter lim="800000"/>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82" name="Rectangle 34"/>
                <p:cNvSpPr>
                  <a:spLocks noChangeArrowheads="1"/>
                </p:cNvSpPr>
                <p:nvPr/>
              </p:nvSpPr>
              <p:spPr bwMode="auto">
                <a:xfrm>
                  <a:off x="4823" y="3644"/>
                  <a:ext cx="20" cy="8"/>
                </a:xfrm>
                <a:prstGeom prst="rect">
                  <a:avLst/>
                </a:prstGeom>
                <a:solidFill>
                  <a:srgbClr val="808080"/>
                </a:solidFill>
                <a:ln w="11113">
                  <a:solidFill>
                    <a:srgbClr val="C0C0C0"/>
                  </a:solidFill>
                  <a:miter lim="800000"/>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83" name="Rectangle 35"/>
                <p:cNvSpPr>
                  <a:spLocks noChangeArrowheads="1"/>
                </p:cNvSpPr>
                <p:nvPr/>
              </p:nvSpPr>
              <p:spPr bwMode="auto">
                <a:xfrm>
                  <a:off x="4823" y="3653"/>
                  <a:ext cx="20" cy="8"/>
                </a:xfrm>
                <a:prstGeom prst="rect">
                  <a:avLst/>
                </a:prstGeom>
                <a:solidFill>
                  <a:srgbClr val="808080"/>
                </a:solidFill>
                <a:ln w="11113">
                  <a:solidFill>
                    <a:srgbClr val="C0C0C0"/>
                  </a:solidFill>
                  <a:miter lim="800000"/>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84" name="Arc 36"/>
                <p:cNvSpPr>
                  <a:spLocks/>
                </p:cNvSpPr>
                <p:nvPr/>
              </p:nvSpPr>
              <p:spPr bwMode="auto">
                <a:xfrm>
                  <a:off x="4823" y="3677"/>
                  <a:ext cx="20" cy="24"/>
                </a:xfrm>
                <a:custGeom>
                  <a:avLst/>
                  <a:gdLst>
                    <a:gd name="T0" fmla="*/ 0 w 21584"/>
                    <a:gd name="T1" fmla="*/ 0 h 21600"/>
                    <a:gd name="T2" fmla="*/ 0 w 21584"/>
                    <a:gd name="T3" fmla="*/ 0 h 21600"/>
                    <a:gd name="T4" fmla="*/ 0 w 21584"/>
                    <a:gd name="T5" fmla="*/ 0 h 21600"/>
                    <a:gd name="T6" fmla="*/ 0 60000 65536"/>
                    <a:gd name="T7" fmla="*/ 0 60000 65536"/>
                    <a:gd name="T8" fmla="*/ 0 60000 65536"/>
                    <a:gd name="T9" fmla="*/ 0 w 21584"/>
                    <a:gd name="T10" fmla="*/ 0 h 21600"/>
                    <a:gd name="T11" fmla="*/ 21584 w 21584"/>
                    <a:gd name="T12" fmla="*/ 21600 h 21600"/>
                  </a:gdLst>
                  <a:ahLst/>
                  <a:cxnLst>
                    <a:cxn ang="T6">
                      <a:pos x="T0" y="T1"/>
                    </a:cxn>
                    <a:cxn ang="T7">
                      <a:pos x="T2" y="T3"/>
                    </a:cxn>
                    <a:cxn ang="T8">
                      <a:pos x="T4" y="T5"/>
                    </a:cxn>
                  </a:cxnLst>
                  <a:rect l="T9" t="T10" r="T11" b="T12"/>
                  <a:pathLst>
                    <a:path w="21584" h="21600" fill="none" extrusionOk="0">
                      <a:moveTo>
                        <a:pt x="21584" y="819"/>
                      </a:moveTo>
                      <a:cubicBezTo>
                        <a:pt x="21144" y="12421"/>
                        <a:pt x="11610" y="21599"/>
                        <a:pt x="0" y="21600"/>
                      </a:cubicBezTo>
                    </a:path>
                    <a:path w="21584" h="21600" stroke="0" extrusionOk="0">
                      <a:moveTo>
                        <a:pt x="21584" y="819"/>
                      </a:moveTo>
                      <a:cubicBezTo>
                        <a:pt x="21144" y="12421"/>
                        <a:pt x="11610" y="21599"/>
                        <a:pt x="0" y="21600"/>
                      </a:cubicBezTo>
                      <a:lnTo>
                        <a:pt x="0" y="0"/>
                      </a:lnTo>
                      <a:close/>
                    </a:path>
                  </a:pathLst>
                </a:custGeom>
                <a:solidFill>
                  <a:srgbClr val="808080"/>
                </a:solidFill>
                <a:ln w="11113">
                  <a:solidFill>
                    <a:srgbClr val="C0C0C0"/>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grpSp>
              <p:nvGrpSpPr>
                <p:cNvPr id="385" name="Group 37"/>
                <p:cNvGrpSpPr>
                  <a:grpSpLocks/>
                </p:cNvGrpSpPr>
                <p:nvPr/>
              </p:nvGrpSpPr>
              <p:grpSpPr bwMode="auto">
                <a:xfrm>
                  <a:off x="4791" y="3735"/>
                  <a:ext cx="58" cy="9"/>
                  <a:chOff x="4791" y="3735"/>
                  <a:chExt cx="58" cy="9"/>
                </a:xfrm>
              </p:grpSpPr>
              <p:sp>
                <p:nvSpPr>
                  <p:cNvPr id="392" name="Rectangle 38"/>
                  <p:cNvSpPr>
                    <a:spLocks noChangeArrowheads="1"/>
                  </p:cNvSpPr>
                  <p:nvPr/>
                </p:nvSpPr>
                <p:spPr bwMode="auto">
                  <a:xfrm>
                    <a:off x="4791" y="3735"/>
                    <a:ext cx="55" cy="9"/>
                  </a:xfrm>
                  <a:prstGeom prst="rect">
                    <a:avLst/>
                  </a:prstGeom>
                  <a:solidFill>
                    <a:srgbClr val="808080"/>
                  </a:solidFill>
                  <a:ln w="11113">
                    <a:solidFill>
                      <a:srgbClr val="C0C0C0"/>
                    </a:solidFill>
                    <a:miter lim="800000"/>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93" name="Oval 39"/>
                  <p:cNvSpPr>
                    <a:spLocks noChangeArrowheads="1"/>
                  </p:cNvSpPr>
                  <p:nvPr/>
                </p:nvSpPr>
                <p:spPr bwMode="auto">
                  <a:xfrm>
                    <a:off x="4839" y="3735"/>
                    <a:ext cx="10" cy="9"/>
                  </a:xfrm>
                  <a:prstGeom prst="ellipse">
                    <a:avLst/>
                  </a:prstGeom>
                  <a:solidFill>
                    <a:srgbClr val="808080"/>
                  </a:solidFill>
                  <a:ln w="11113">
                    <a:solidFill>
                      <a:srgbClr val="C0C0C0"/>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grpSp>
            <p:grpSp>
              <p:nvGrpSpPr>
                <p:cNvPr id="386" name="Group 40"/>
                <p:cNvGrpSpPr>
                  <a:grpSpLocks/>
                </p:cNvGrpSpPr>
                <p:nvPr/>
              </p:nvGrpSpPr>
              <p:grpSpPr bwMode="auto">
                <a:xfrm>
                  <a:off x="4791" y="3744"/>
                  <a:ext cx="58" cy="9"/>
                  <a:chOff x="4791" y="3744"/>
                  <a:chExt cx="58" cy="9"/>
                </a:xfrm>
              </p:grpSpPr>
              <p:sp>
                <p:nvSpPr>
                  <p:cNvPr id="390" name="Rectangle 41"/>
                  <p:cNvSpPr>
                    <a:spLocks noChangeArrowheads="1"/>
                  </p:cNvSpPr>
                  <p:nvPr/>
                </p:nvSpPr>
                <p:spPr bwMode="auto">
                  <a:xfrm>
                    <a:off x="4791" y="3744"/>
                    <a:ext cx="55" cy="9"/>
                  </a:xfrm>
                  <a:prstGeom prst="rect">
                    <a:avLst/>
                  </a:prstGeom>
                  <a:solidFill>
                    <a:srgbClr val="808080"/>
                  </a:solidFill>
                  <a:ln w="11113">
                    <a:solidFill>
                      <a:srgbClr val="C0C0C0"/>
                    </a:solidFill>
                    <a:miter lim="800000"/>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91" name="Oval 42"/>
                  <p:cNvSpPr>
                    <a:spLocks noChangeArrowheads="1"/>
                  </p:cNvSpPr>
                  <p:nvPr/>
                </p:nvSpPr>
                <p:spPr bwMode="auto">
                  <a:xfrm>
                    <a:off x="4839" y="3744"/>
                    <a:ext cx="10" cy="9"/>
                  </a:xfrm>
                  <a:prstGeom prst="ellipse">
                    <a:avLst/>
                  </a:prstGeom>
                  <a:solidFill>
                    <a:srgbClr val="808080"/>
                  </a:solidFill>
                  <a:ln w="11113">
                    <a:solidFill>
                      <a:srgbClr val="C0C0C0"/>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grpSp>
            <p:grpSp>
              <p:nvGrpSpPr>
                <p:cNvPr id="387" name="Group 43"/>
                <p:cNvGrpSpPr>
                  <a:grpSpLocks/>
                </p:cNvGrpSpPr>
                <p:nvPr/>
              </p:nvGrpSpPr>
              <p:grpSpPr bwMode="auto">
                <a:xfrm>
                  <a:off x="4791" y="3726"/>
                  <a:ext cx="58" cy="9"/>
                  <a:chOff x="4791" y="3726"/>
                  <a:chExt cx="58" cy="9"/>
                </a:xfrm>
              </p:grpSpPr>
              <p:sp>
                <p:nvSpPr>
                  <p:cNvPr id="388" name="Rectangle 44"/>
                  <p:cNvSpPr>
                    <a:spLocks noChangeArrowheads="1"/>
                  </p:cNvSpPr>
                  <p:nvPr/>
                </p:nvSpPr>
                <p:spPr bwMode="auto">
                  <a:xfrm>
                    <a:off x="4791" y="3726"/>
                    <a:ext cx="55" cy="9"/>
                  </a:xfrm>
                  <a:prstGeom prst="rect">
                    <a:avLst/>
                  </a:prstGeom>
                  <a:solidFill>
                    <a:srgbClr val="808080"/>
                  </a:solidFill>
                  <a:ln w="11113">
                    <a:solidFill>
                      <a:srgbClr val="C0C0C0"/>
                    </a:solidFill>
                    <a:miter lim="800000"/>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89" name="Oval 45"/>
                  <p:cNvSpPr>
                    <a:spLocks noChangeArrowheads="1"/>
                  </p:cNvSpPr>
                  <p:nvPr/>
                </p:nvSpPr>
                <p:spPr bwMode="auto">
                  <a:xfrm>
                    <a:off x="4839" y="3726"/>
                    <a:ext cx="10" cy="9"/>
                  </a:xfrm>
                  <a:prstGeom prst="ellipse">
                    <a:avLst/>
                  </a:prstGeom>
                  <a:solidFill>
                    <a:srgbClr val="808080"/>
                  </a:solidFill>
                  <a:ln w="11113">
                    <a:solidFill>
                      <a:srgbClr val="C0C0C0"/>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grpSp>
          </p:grpSp>
          <p:sp>
            <p:nvSpPr>
              <p:cNvPr id="370" name="Freeform 46"/>
              <p:cNvSpPr>
                <a:spLocks/>
              </p:cNvSpPr>
              <p:nvPr/>
            </p:nvSpPr>
            <p:spPr bwMode="auto">
              <a:xfrm>
                <a:off x="3871" y="3613"/>
                <a:ext cx="973" cy="160"/>
              </a:xfrm>
              <a:custGeom>
                <a:avLst/>
                <a:gdLst>
                  <a:gd name="T0" fmla="*/ 29 w 1946"/>
                  <a:gd name="T1" fmla="*/ 0 h 318"/>
                  <a:gd name="T2" fmla="*/ 30 w 1946"/>
                  <a:gd name="T3" fmla="*/ 0 h 318"/>
                  <a:gd name="T4" fmla="*/ 30 w 1946"/>
                  <a:gd name="T5" fmla="*/ 1 h 318"/>
                  <a:gd name="T6" fmla="*/ 30 w 1946"/>
                  <a:gd name="T7" fmla="*/ 1 h 318"/>
                  <a:gd name="T8" fmla="*/ 30 w 1946"/>
                  <a:gd name="T9" fmla="*/ 4 h 318"/>
                  <a:gd name="T10" fmla="*/ 29 w 1946"/>
                  <a:gd name="T11" fmla="*/ 5 h 318"/>
                  <a:gd name="T12" fmla="*/ 29 w 1946"/>
                  <a:gd name="T13" fmla="*/ 5 h 318"/>
                  <a:gd name="T14" fmla="*/ 29 w 1946"/>
                  <a:gd name="T15" fmla="*/ 6 h 318"/>
                  <a:gd name="T16" fmla="*/ 29 w 1946"/>
                  <a:gd name="T17" fmla="*/ 5 h 318"/>
                  <a:gd name="T18" fmla="*/ 29 w 1946"/>
                  <a:gd name="T19" fmla="*/ 4 h 318"/>
                  <a:gd name="T20" fmla="*/ 29 w 1946"/>
                  <a:gd name="T21" fmla="*/ 3 h 318"/>
                  <a:gd name="T22" fmla="*/ 28 w 1946"/>
                  <a:gd name="T23" fmla="*/ 3 h 318"/>
                  <a:gd name="T24" fmla="*/ 28 w 1946"/>
                  <a:gd name="T25" fmla="*/ 3 h 318"/>
                  <a:gd name="T26" fmla="*/ 28 w 1946"/>
                  <a:gd name="T27" fmla="*/ 2 h 318"/>
                  <a:gd name="T28" fmla="*/ 27 w 1946"/>
                  <a:gd name="T29" fmla="*/ 2 h 318"/>
                  <a:gd name="T30" fmla="*/ 26 w 1946"/>
                  <a:gd name="T31" fmla="*/ 2 h 318"/>
                  <a:gd name="T32" fmla="*/ 26 w 1946"/>
                  <a:gd name="T33" fmla="*/ 2 h 318"/>
                  <a:gd name="T34" fmla="*/ 25 w 1946"/>
                  <a:gd name="T35" fmla="*/ 2 h 318"/>
                  <a:gd name="T36" fmla="*/ 25 w 1946"/>
                  <a:gd name="T37" fmla="*/ 2 h 318"/>
                  <a:gd name="T38" fmla="*/ 24 w 1946"/>
                  <a:gd name="T39" fmla="*/ 2 h 318"/>
                  <a:gd name="T40" fmla="*/ 24 w 1946"/>
                  <a:gd name="T41" fmla="*/ 3 h 318"/>
                  <a:gd name="T42" fmla="*/ 23 w 1946"/>
                  <a:gd name="T43" fmla="*/ 3 h 318"/>
                  <a:gd name="T44" fmla="*/ 23 w 1946"/>
                  <a:gd name="T45" fmla="*/ 4 h 318"/>
                  <a:gd name="T46" fmla="*/ 23 w 1946"/>
                  <a:gd name="T47" fmla="*/ 4 h 318"/>
                  <a:gd name="T48" fmla="*/ 23 w 1946"/>
                  <a:gd name="T49" fmla="*/ 5 h 318"/>
                  <a:gd name="T50" fmla="*/ 10 w 1946"/>
                  <a:gd name="T51" fmla="*/ 6 h 318"/>
                  <a:gd name="T52" fmla="*/ 10 w 1946"/>
                  <a:gd name="T53" fmla="*/ 5 h 318"/>
                  <a:gd name="T54" fmla="*/ 10 w 1946"/>
                  <a:gd name="T55" fmla="*/ 4 h 318"/>
                  <a:gd name="T56" fmla="*/ 10 w 1946"/>
                  <a:gd name="T57" fmla="*/ 3 h 318"/>
                  <a:gd name="T58" fmla="*/ 9 w 1946"/>
                  <a:gd name="T59" fmla="*/ 3 h 318"/>
                  <a:gd name="T60" fmla="*/ 9 w 1946"/>
                  <a:gd name="T61" fmla="*/ 2 h 318"/>
                  <a:gd name="T62" fmla="*/ 8 w 1946"/>
                  <a:gd name="T63" fmla="*/ 2 h 318"/>
                  <a:gd name="T64" fmla="*/ 8 w 1946"/>
                  <a:gd name="T65" fmla="*/ 2 h 318"/>
                  <a:gd name="T66" fmla="*/ 7 w 1946"/>
                  <a:gd name="T67" fmla="*/ 2 h 318"/>
                  <a:gd name="T68" fmla="*/ 7 w 1946"/>
                  <a:gd name="T69" fmla="*/ 2 h 318"/>
                  <a:gd name="T70" fmla="*/ 6 w 1946"/>
                  <a:gd name="T71" fmla="*/ 2 h 318"/>
                  <a:gd name="T72" fmla="*/ 6 w 1946"/>
                  <a:gd name="T73" fmla="*/ 3 h 318"/>
                  <a:gd name="T74" fmla="*/ 5 w 1946"/>
                  <a:gd name="T75" fmla="*/ 3 h 318"/>
                  <a:gd name="T76" fmla="*/ 5 w 1946"/>
                  <a:gd name="T77" fmla="*/ 4 h 318"/>
                  <a:gd name="T78" fmla="*/ 5 w 1946"/>
                  <a:gd name="T79" fmla="*/ 4 h 318"/>
                  <a:gd name="T80" fmla="*/ 5 w 1946"/>
                  <a:gd name="T81" fmla="*/ 5 h 318"/>
                  <a:gd name="T82" fmla="*/ 0 w 1946"/>
                  <a:gd name="T83" fmla="*/ 5 h 318"/>
                  <a:gd name="T84" fmla="*/ 0 w 1946"/>
                  <a:gd name="T85" fmla="*/ 5 h 318"/>
                  <a:gd name="T86" fmla="*/ 1 w 1946"/>
                  <a:gd name="T87" fmla="*/ 5 h 318"/>
                  <a:gd name="T88" fmla="*/ 1 w 1946"/>
                  <a:gd name="T89" fmla="*/ 4 h 318"/>
                  <a:gd name="T90" fmla="*/ 0 w 1946"/>
                  <a:gd name="T91" fmla="*/ 4 h 318"/>
                  <a:gd name="T92" fmla="*/ 0 w 1946"/>
                  <a:gd name="T93" fmla="*/ 4 h 318"/>
                  <a:gd name="T94" fmla="*/ 1 w 1946"/>
                  <a:gd name="T95" fmla="*/ 3 h 318"/>
                  <a:gd name="T96" fmla="*/ 2 w 1946"/>
                  <a:gd name="T97" fmla="*/ 3 h 318"/>
                  <a:gd name="T98" fmla="*/ 3 w 1946"/>
                  <a:gd name="T99" fmla="*/ 2 h 318"/>
                  <a:gd name="T100" fmla="*/ 4 w 1946"/>
                  <a:gd name="T101" fmla="*/ 2 h 318"/>
                  <a:gd name="T102" fmla="*/ 6 w 1946"/>
                  <a:gd name="T103" fmla="*/ 2 h 318"/>
                  <a:gd name="T104" fmla="*/ 7 w 1946"/>
                  <a:gd name="T105" fmla="*/ 1 h 318"/>
                  <a:gd name="T106" fmla="*/ 8 w 1946"/>
                  <a:gd name="T107" fmla="*/ 1 h 318"/>
                  <a:gd name="T108" fmla="*/ 9 w 1946"/>
                  <a:gd name="T109" fmla="*/ 1 h 318"/>
                  <a:gd name="T110" fmla="*/ 9 w 1946"/>
                  <a:gd name="T111" fmla="*/ 1 h 318"/>
                  <a:gd name="T112" fmla="*/ 10 w 1946"/>
                  <a:gd name="T113" fmla="*/ 1 h 318"/>
                  <a:gd name="T114" fmla="*/ 11 w 1946"/>
                  <a:gd name="T115" fmla="*/ 1 h 318"/>
                  <a:gd name="T116" fmla="*/ 17 w 1946"/>
                  <a:gd name="T117" fmla="*/ 1 h 318"/>
                  <a:gd name="T118" fmla="*/ 20 w 1946"/>
                  <a:gd name="T119" fmla="*/ 1 h 318"/>
                  <a:gd name="T120" fmla="*/ 22 w 1946"/>
                  <a:gd name="T121" fmla="*/ 1 h 318"/>
                  <a:gd name="T122" fmla="*/ 24 w 1946"/>
                  <a:gd name="T123" fmla="*/ 1 h 318"/>
                  <a:gd name="T124" fmla="*/ 29 w 1946"/>
                  <a:gd name="T125" fmla="*/ 0 h 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6"/>
                  <a:gd name="T190" fmla="*/ 0 h 318"/>
                  <a:gd name="T191" fmla="*/ 1946 w 1946"/>
                  <a:gd name="T192" fmla="*/ 318 h 3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6" h="318">
                    <a:moveTo>
                      <a:pt x="1848" y="0"/>
                    </a:moveTo>
                    <a:lnTo>
                      <a:pt x="1934" y="0"/>
                    </a:lnTo>
                    <a:lnTo>
                      <a:pt x="1946" y="49"/>
                    </a:lnTo>
                    <a:lnTo>
                      <a:pt x="1907" y="49"/>
                    </a:lnTo>
                    <a:lnTo>
                      <a:pt x="1907" y="226"/>
                    </a:lnTo>
                    <a:lnTo>
                      <a:pt x="1833" y="308"/>
                    </a:lnTo>
                    <a:lnTo>
                      <a:pt x="1816" y="316"/>
                    </a:lnTo>
                    <a:lnTo>
                      <a:pt x="1801" y="318"/>
                    </a:lnTo>
                    <a:lnTo>
                      <a:pt x="1804" y="277"/>
                    </a:lnTo>
                    <a:lnTo>
                      <a:pt x="1806" y="229"/>
                    </a:lnTo>
                    <a:lnTo>
                      <a:pt x="1796" y="188"/>
                    </a:lnTo>
                    <a:lnTo>
                      <a:pt x="1782" y="158"/>
                    </a:lnTo>
                    <a:lnTo>
                      <a:pt x="1764" y="132"/>
                    </a:lnTo>
                    <a:lnTo>
                      <a:pt x="1737" y="105"/>
                    </a:lnTo>
                    <a:lnTo>
                      <a:pt x="1706" y="87"/>
                    </a:lnTo>
                    <a:lnTo>
                      <a:pt x="1664" y="74"/>
                    </a:lnTo>
                    <a:lnTo>
                      <a:pt x="1607" y="69"/>
                    </a:lnTo>
                    <a:lnTo>
                      <a:pt x="1568" y="80"/>
                    </a:lnTo>
                    <a:lnTo>
                      <a:pt x="1539" y="97"/>
                    </a:lnTo>
                    <a:lnTo>
                      <a:pt x="1516" y="117"/>
                    </a:lnTo>
                    <a:lnTo>
                      <a:pt x="1487" y="146"/>
                    </a:lnTo>
                    <a:lnTo>
                      <a:pt x="1468" y="179"/>
                    </a:lnTo>
                    <a:lnTo>
                      <a:pt x="1457" y="209"/>
                    </a:lnTo>
                    <a:lnTo>
                      <a:pt x="1453" y="237"/>
                    </a:lnTo>
                    <a:lnTo>
                      <a:pt x="1453" y="300"/>
                    </a:lnTo>
                    <a:lnTo>
                      <a:pt x="603" y="318"/>
                    </a:lnTo>
                    <a:lnTo>
                      <a:pt x="603" y="257"/>
                    </a:lnTo>
                    <a:lnTo>
                      <a:pt x="593" y="216"/>
                    </a:lnTo>
                    <a:lnTo>
                      <a:pt x="579" y="183"/>
                    </a:lnTo>
                    <a:lnTo>
                      <a:pt x="557" y="153"/>
                    </a:lnTo>
                    <a:lnTo>
                      <a:pt x="529" y="128"/>
                    </a:lnTo>
                    <a:lnTo>
                      <a:pt x="497" y="110"/>
                    </a:lnTo>
                    <a:lnTo>
                      <a:pt x="468" y="100"/>
                    </a:lnTo>
                    <a:lnTo>
                      <a:pt x="414" y="100"/>
                    </a:lnTo>
                    <a:lnTo>
                      <a:pt x="387" y="105"/>
                    </a:lnTo>
                    <a:lnTo>
                      <a:pt x="358" y="120"/>
                    </a:lnTo>
                    <a:lnTo>
                      <a:pt x="331" y="143"/>
                    </a:lnTo>
                    <a:lnTo>
                      <a:pt x="308" y="173"/>
                    </a:lnTo>
                    <a:lnTo>
                      <a:pt x="291" y="209"/>
                    </a:lnTo>
                    <a:lnTo>
                      <a:pt x="281" y="249"/>
                    </a:lnTo>
                    <a:lnTo>
                      <a:pt x="281" y="290"/>
                    </a:lnTo>
                    <a:lnTo>
                      <a:pt x="0" y="288"/>
                    </a:lnTo>
                    <a:lnTo>
                      <a:pt x="0" y="275"/>
                    </a:lnTo>
                    <a:lnTo>
                      <a:pt x="9" y="275"/>
                    </a:lnTo>
                    <a:lnTo>
                      <a:pt x="9" y="255"/>
                    </a:lnTo>
                    <a:lnTo>
                      <a:pt x="0" y="255"/>
                    </a:lnTo>
                    <a:lnTo>
                      <a:pt x="0" y="196"/>
                    </a:lnTo>
                    <a:lnTo>
                      <a:pt x="9" y="183"/>
                    </a:lnTo>
                    <a:lnTo>
                      <a:pt x="73" y="148"/>
                    </a:lnTo>
                    <a:lnTo>
                      <a:pt x="146" y="120"/>
                    </a:lnTo>
                    <a:lnTo>
                      <a:pt x="232" y="90"/>
                    </a:lnTo>
                    <a:lnTo>
                      <a:pt x="324" y="67"/>
                    </a:lnTo>
                    <a:lnTo>
                      <a:pt x="410" y="47"/>
                    </a:lnTo>
                    <a:lnTo>
                      <a:pt x="493" y="31"/>
                    </a:lnTo>
                    <a:lnTo>
                      <a:pt x="522" y="31"/>
                    </a:lnTo>
                    <a:lnTo>
                      <a:pt x="540" y="41"/>
                    </a:lnTo>
                    <a:lnTo>
                      <a:pt x="625" y="54"/>
                    </a:lnTo>
                    <a:lnTo>
                      <a:pt x="694" y="61"/>
                    </a:lnTo>
                    <a:lnTo>
                      <a:pt x="1058" y="36"/>
                    </a:lnTo>
                    <a:lnTo>
                      <a:pt x="1232" y="21"/>
                    </a:lnTo>
                    <a:lnTo>
                      <a:pt x="1396" y="8"/>
                    </a:lnTo>
                    <a:lnTo>
                      <a:pt x="1478" y="1"/>
                    </a:lnTo>
                    <a:lnTo>
                      <a:pt x="1848" y="0"/>
                    </a:lnTo>
                    <a:close/>
                  </a:path>
                </a:pathLst>
              </a:custGeom>
              <a:solidFill>
                <a:srgbClr val="FF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71" name="Freeform 47"/>
              <p:cNvSpPr>
                <a:spLocks/>
              </p:cNvSpPr>
              <p:nvPr/>
            </p:nvSpPr>
            <p:spPr bwMode="auto">
              <a:xfrm>
                <a:off x="4256" y="3626"/>
                <a:ext cx="196" cy="144"/>
              </a:xfrm>
              <a:custGeom>
                <a:avLst/>
                <a:gdLst>
                  <a:gd name="T0" fmla="*/ 6 w 393"/>
                  <a:gd name="T1" fmla="*/ 0 h 287"/>
                  <a:gd name="T2" fmla="*/ 6 w 393"/>
                  <a:gd name="T3" fmla="*/ 5 h 287"/>
                  <a:gd name="T4" fmla="*/ 0 w 393"/>
                  <a:gd name="T5" fmla="*/ 5 h 287"/>
                  <a:gd name="T6" fmla="*/ 0 w 393"/>
                  <a:gd name="T7" fmla="*/ 1 h 287"/>
                  <a:gd name="T8" fmla="*/ 0 w 393"/>
                  <a:gd name="T9" fmla="*/ 1 h 287"/>
                  <a:gd name="T10" fmla="*/ 1 w 393"/>
                  <a:gd name="T11" fmla="*/ 1 h 287"/>
                  <a:gd name="T12" fmla="*/ 3 w 393"/>
                  <a:gd name="T13" fmla="*/ 1 h 287"/>
                  <a:gd name="T14" fmla="*/ 3 w 393"/>
                  <a:gd name="T15" fmla="*/ 1 h 287"/>
                  <a:gd name="T16" fmla="*/ 4 w 393"/>
                  <a:gd name="T17" fmla="*/ 1 h 287"/>
                  <a:gd name="T18" fmla="*/ 5 w 393"/>
                  <a:gd name="T19" fmla="*/ 1 h 287"/>
                  <a:gd name="T20" fmla="*/ 6 w 393"/>
                  <a:gd name="T21" fmla="*/ 0 h 2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3"/>
                  <a:gd name="T34" fmla="*/ 0 h 287"/>
                  <a:gd name="T35" fmla="*/ 393 w 393"/>
                  <a:gd name="T36" fmla="*/ 287 h 2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3" h="287">
                    <a:moveTo>
                      <a:pt x="393" y="0"/>
                    </a:moveTo>
                    <a:lnTo>
                      <a:pt x="393" y="281"/>
                    </a:lnTo>
                    <a:lnTo>
                      <a:pt x="0" y="287"/>
                    </a:lnTo>
                    <a:lnTo>
                      <a:pt x="0" y="30"/>
                    </a:lnTo>
                    <a:lnTo>
                      <a:pt x="52" y="25"/>
                    </a:lnTo>
                    <a:lnTo>
                      <a:pt x="123" y="20"/>
                    </a:lnTo>
                    <a:lnTo>
                      <a:pt x="196" y="16"/>
                    </a:lnTo>
                    <a:lnTo>
                      <a:pt x="243" y="12"/>
                    </a:lnTo>
                    <a:lnTo>
                      <a:pt x="288" y="8"/>
                    </a:lnTo>
                    <a:lnTo>
                      <a:pt x="351" y="3"/>
                    </a:lnTo>
                    <a:lnTo>
                      <a:pt x="393" y="0"/>
                    </a:lnTo>
                    <a:close/>
                  </a:path>
                </a:pathLst>
              </a:custGeom>
              <a:solidFill>
                <a:srgbClr val="FF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grpSp>
            <p:nvGrpSpPr>
              <p:cNvPr id="372" name="Group 48"/>
              <p:cNvGrpSpPr>
                <a:grpSpLocks/>
              </p:cNvGrpSpPr>
              <p:nvPr/>
            </p:nvGrpSpPr>
            <p:grpSpPr bwMode="auto">
              <a:xfrm>
                <a:off x="4281" y="3582"/>
                <a:ext cx="330" cy="162"/>
                <a:chOff x="4281" y="3582"/>
                <a:chExt cx="330" cy="162"/>
              </a:xfrm>
            </p:grpSpPr>
            <p:sp>
              <p:nvSpPr>
                <p:cNvPr id="373" name="Oval 49"/>
                <p:cNvSpPr>
                  <a:spLocks noChangeArrowheads="1"/>
                </p:cNvSpPr>
                <p:nvPr/>
              </p:nvSpPr>
              <p:spPr bwMode="auto">
                <a:xfrm>
                  <a:off x="4575" y="3582"/>
                  <a:ext cx="36" cy="21"/>
                </a:xfrm>
                <a:prstGeom prst="ellipse">
                  <a:avLst/>
                </a:prstGeom>
                <a:solidFill>
                  <a:srgbClr val="800000"/>
                </a:solidFill>
                <a:ln w="11113">
                  <a:solidFill>
                    <a:srgbClr val="800000"/>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74" name="Oval 50"/>
                <p:cNvSpPr>
                  <a:spLocks noChangeArrowheads="1"/>
                </p:cNvSpPr>
                <p:nvPr/>
              </p:nvSpPr>
              <p:spPr bwMode="auto">
                <a:xfrm>
                  <a:off x="4595" y="3585"/>
                  <a:ext cx="9" cy="9"/>
                </a:xfrm>
                <a:prstGeom prst="ellipse">
                  <a:avLst/>
                </a:prstGeom>
                <a:solidFill>
                  <a:srgbClr val="000000"/>
                </a:solidFill>
                <a:ln w="11113">
                  <a:solidFill>
                    <a:srgbClr val="000000"/>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grpSp>
              <p:nvGrpSpPr>
                <p:cNvPr id="375" name="Group 51"/>
                <p:cNvGrpSpPr>
                  <a:grpSpLocks/>
                </p:cNvGrpSpPr>
                <p:nvPr/>
              </p:nvGrpSpPr>
              <p:grpSpPr bwMode="auto">
                <a:xfrm>
                  <a:off x="4281" y="3646"/>
                  <a:ext cx="208" cy="98"/>
                  <a:chOff x="4281" y="3646"/>
                  <a:chExt cx="208" cy="98"/>
                </a:xfrm>
              </p:grpSpPr>
              <p:sp>
                <p:nvSpPr>
                  <p:cNvPr id="376" name="Freeform 52"/>
                  <p:cNvSpPr>
                    <a:spLocks/>
                  </p:cNvSpPr>
                  <p:nvPr/>
                </p:nvSpPr>
                <p:spPr bwMode="auto">
                  <a:xfrm>
                    <a:off x="4281" y="3712"/>
                    <a:ext cx="208" cy="32"/>
                  </a:xfrm>
                  <a:custGeom>
                    <a:avLst/>
                    <a:gdLst>
                      <a:gd name="T0" fmla="*/ 7 w 416"/>
                      <a:gd name="T1" fmla="*/ 1 h 62"/>
                      <a:gd name="T2" fmla="*/ 7 w 416"/>
                      <a:gd name="T3" fmla="*/ 2 h 62"/>
                      <a:gd name="T4" fmla="*/ 0 w 416"/>
                      <a:gd name="T5" fmla="*/ 0 h 62"/>
                      <a:gd name="T6" fmla="*/ 7 w 416"/>
                      <a:gd name="T7" fmla="*/ 1 h 62"/>
                      <a:gd name="T8" fmla="*/ 0 60000 65536"/>
                      <a:gd name="T9" fmla="*/ 0 60000 65536"/>
                      <a:gd name="T10" fmla="*/ 0 60000 65536"/>
                      <a:gd name="T11" fmla="*/ 0 60000 65536"/>
                      <a:gd name="T12" fmla="*/ 0 w 416"/>
                      <a:gd name="T13" fmla="*/ 0 h 62"/>
                      <a:gd name="T14" fmla="*/ 416 w 416"/>
                      <a:gd name="T15" fmla="*/ 62 h 62"/>
                    </a:gdLst>
                    <a:ahLst/>
                    <a:cxnLst>
                      <a:cxn ang="T8">
                        <a:pos x="T0" y="T1"/>
                      </a:cxn>
                      <a:cxn ang="T9">
                        <a:pos x="T2" y="T3"/>
                      </a:cxn>
                      <a:cxn ang="T10">
                        <a:pos x="T4" y="T5"/>
                      </a:cxn>
                      <a:cxn ang="T11">
                        <a:pos x="T6" y="T7"/>
                      </a:cxn>
                    </a:cxnLst>
                    <a:rect l="T12" t="T13" r="T14" b="T15"/>
                    <a:pathLst>
                      <a:path w="416" h="62">
                        <a:moveTo>
                          <a:pt x="416" y="34"/>
                        </a:moveTo>
                        <a:lnTo>
                          <a:pt x="416" y="62"/>
                        </a:lnTo>
                        <a:lnTo>
                          <a:pt x="0" y="0"/>
                        </a:lnTo>
                        <a:lnTo>
                          <a:pt x="416" y="34"/>
                        </a:lnTo>
                        <a:close/>
                      </a:path>
                    </a:pathLst>
                  </a:custGeom>
                  <a:solidFill>
                    <a:srgbClr val="800000"/>
                  </a:solidFill>
                  <a:ln w="11113">
                    <a:solidFill>
                      <a:srgbClr val="8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77" name="Freeform 53"/>
                  <p:cNvSpPr>
                    <a:spLocks/>
                  </p:cNvSpPr>
                  <p:nvPr/>
                </p:nvSpPr>
                <p:spPr bwMode="auto">
                  <a:xfrm>
                    <a:off x="4283" y="3646"/>
                    <a:ext cx="206" cy="37"/>
                  </a:xfrm>
                  <a:custGeom>
                    <a:avLst/>
                    <a:gdLst>
                      <a:gd name="T0" fmla="*/ 6 w 412"/>
                      <a:gd name="T1" fmla="*/ 0 h 74"/>
                      <a:gd name="T2" fmla="*/ 6 w 412"/>
                      <a:gd name="T3" fmla="*/ 1 h 74"/>
                      <a:gd name="T4" fmla="*/ 0 w 412"/>
                      <a:gd name="T5" fmla="*/ 1 h 74"/>
                      <a:gd name="T6" fmla="*/ 6 w 412"/>
                      <a:gd name="T7" fmla="*/ 0 h 74"/>
                      <a:gd name="T8" fmla="*/ 0 60000 65536"/>
                      <a:gd name="T9" fmla="*/ 0 60000 65536"/>
                      <a:gd name="T10" fmla="*/ 0 60000 65536"/>
                      <a:gd name="T11" fmla="*/ 0 60000 65536"/>
                      <a:gd name="T12" fmla="*/ 0 w 412"/>
                      <a:gd name="T13" fmla="*/ 0 h 74"/>
                      <a:gd name="T14" fmla="*/ 412 w 412"/>
                      <a:gd name="T15" fmla="*/ 74 h 74"/>
                    </a:gdLst>
                    <a:ahLst/>
                    <a:cxnLst>
                      <a:cxn ang="T8">
                        <a:pos x="T0" y="T1"/>
                      </a:cxn>
                      <a:cxn ang="T9">
                        <a:pos x="T2" y="T3"/>
                      </a:cxn>
                      <a:cxn ang="T10">
                        <a:pos x="T4" y="T5"/>
                      </a:cxn>
                      <a:cxn ang="T11">
                        <a:pos x="T6" y="T7"/>
                      </a:cxn>
                    </a:cxnLst>
                    <a:rect l="T12" t="T13" r="T14" b="T15"/>
                    <a:pathLst>
                      <a:path w="412" h="74">
                        <a:moveTo>
                          <a:pt x="412" y="0"/>
                        </a:moveTo>
                        <a:lnTo>
                          <a:pt x="412" y="28"/>
                        </a:lnTo>
                        <a:lnTo>
                          <a:pt x="0" y="74"/>
                        </a:lnTo>
                        <a:lnTo>
                          <a:pt x="412" y="0"/>
                        </a:lnTo>
                        <a:close/>
                      </a:path>
                    </a:pathLst>
                  </a:custGeom>
                  <a:solidFill>
                    <a:srgbClr val="800000"/>
                  </a:solidFill>
                  <a:ln w="11113">
                    <a:solidFill>
                      <a:srgbClr val="8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78" name="Freeform 54"/>
                  <p:cNvSpPr>
                    <a:spLocks/>
                  </p:cNvSpPr>
                  <p:nvPr/>
                </p:nvSpPr>
                <p:spPr bwMode="auto">
                  <a:xfrm>
                    <a:off x="4283" y="3668"/>
                    <a:ext cx="206" cy="22"/>
                  </a:xfrm>
                  <a:custGeom>
                    <a:avLst/>
                    <a:gdLst>
                      <a:gd name="T0" fmla="*/ 6 w 412"/>
                      <a:gd name="T1" fmla="*/ 0 h 44"/>
                      <a:gd name="T2" fmla="*/ 6 w 412"/>
                      <a:gd name="T3" fmla="*/ 1 h 44"/>
                      <a:gd name="T4" fmla="*/ 0 w 412"/>
                      <a:gd name="T5" fmla="*/ 1 h 44"/>
                      <a:gd name="T6" fmla="*/ 6 w 412"/>
                      <a:gd name="T7" fmla="*/ 0 h 44"/>
                      <a:gd name="T8" fmla="*/ 0 60000 65536"/>
                      <a:gd name="T9" fmla="*/ 0 60000 65536"/>
                      <a:gd name="T10" fmla="*/ 0 60000 65536"/>
                      <a:gd name="T11" fmla="*/ 0 60000 65536"/>
                      <a:gd name="T12" fmla="*/ 0 w 412"/>
                      <a:gd name="T13" fmla="*/ 0 h 44"/>
                      <a:gd name="T14" fmla="*/ 412 w 412"/>
                      <a:gd name="T15" fmla="*/ 44 h 44"/>
                    </a:gdLst>
                    <a:ahLst/>
                    <a:cxnLst>
                      <a:cxn ang="T8">
                        <a:pos x="T0" y="T1"/>
                      </a:cxn>
                      <a:cxn ang="T9">
                        <a:pos x="T2" y="T3"/>
                      </a:cxn>
                      <a:cxn ang="T10">
                        <a:pos x="T4" y="T5"/>
                      </a:cxn>
                      <a:cxn ang="T11">
                        <a:pos x="T6" y="T7"/>
                      </a:cxn>
                    </a:cxnLst>
                    <a:rect l="T12" t="T13" r="T14" b="T15"/>
                    <a:pathLst>
                      <a:path w="412" h="44">
                        <a:moveTo>
                          <a:pt x="412" y="0"/>
                        </a:moveTo>
                        <a:lnTo>
                          <a:pt x="412" y="28"/>
                        </a:lnTo>
                        <a:lnTo>
                          <a:pt x="0" y="44"/>
                        </a:lnTo>
                        <a:lnTo>
                          <a:pt x="412" y="0"/>
                        </a:lnTo>
                        <a:close/>
                      </a:path>
                    </a:pathLst>
                  </a:custGeom>
                  <a:solidFill>
                    <a:srgbClr val="800000"/>
                  </a:solidFill>
                  <a:ln w="11113">
                    <a:solidFill>
                      <a:srgbClr val="8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79" name="Freeform 55"/>
                  <p:cNvSpPr>
                    <a:spLocks/>
                  </p:cNvSpPr>
                  <p:nvPr/>
                </p:nvSpPr>
                <p:spPr bwMode="auto">
                  <a:xfrm>
                    <a:off x="4281" y="3688"/>
                    <a:ext cx="208" cy="14"/>
                  </a:xfrm>
                  <a:custGeom>
                    <a:avLst/>
                    <a:gdLst>
                      <a:gd name="T0" fmla="*/ 7 w 416"/>
                      <a:gd name="T1" fmla="*/ 0 h 28"/>
                      <a:gd name="T2" fmla="*/ 7 w 416"/>
                      <a:gd name="T3" fmla="*/ 1 h 28"/>
                      <a:gd name="T4" fmla="*/ 0 w 416"/>
                      <a:gd name="T5" fmla="*/ 1 h 28"/>
                      <a:gd name="T6" fmla="*/ 7 w 416"/>
                      <a:gd name="T7" fmla="*/ 0 h 28"/>
                      <a:gd name="T8" fmla="*/ 0 60000 65536"/>
                      <a:gd name="T9" fmla="*/ 0 60000 65536"/>
                      <a:gd name="T10" fmla="*/ 0 60000 65536"/>
                      <a:gd name="T11" fmla="*/ 0 60000 65536"/>
                      <a:gd name="T12" fmla="*/ 0 w 416"/>
                      <a:gd name="T13" fmla="*/ 0 h 28"/>
                      <a:gd name="T14" fmla="*/ 416 w 416"/>
                      <a:gd name="T15" fmla="*/ 28 h 28"/>
                    </a:gdLst>
                    <a:ahLst/>
                    <a:cxnLst>
                      <a:cxn ang="T8">
                        <a:pos x="T0" y="T1"/>
                      </a:cxn>
                      <a:cxn ang="T9">
                        <a:pos x="T2" y="T3"/>
                      </a:cxn>
                      <a:cxn ang="T10">
                        <a:pos x="T4" y="T5"/>
                      </a:cxn>
                      <a:cxn ang="T11">
                        <a:pos x="T6" y="T7"/>
                      </a:cxn>
                    </a:cxnLst>
                    <a:rect l="T12" t="T13" r="T14" b="T15"/>
                    <a:pathLst>
                      <a:path w="416" h="28">
                        <a:moveTo>
                          <a:pt x="416" y="0"/>
                        </a:moveTo>
                        <a:lnTo>
                          <a:pt x="416" y="28"/>
                        </a:lnTo>
                        <a:lnTo>
                          <a:pt x="0" y="16"/>
                        </a:lnTo>
                        <a:lnTo>
                          <a:pt x="416" y="0"/>
                        </a:lnTo>
                        <a:close/>
                      </a:path>
                    </a:pathLst>
                  </a:custGeom>
                  <a:solidFill>
                    <a:srgbClr val="800000"/>
                  </a:solidFill>
                  <a:ln w="11113">
                    <a:solidFill>
                      <a:srgbClr val="8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80" name="Freeform 56"/>
                  <p:cNvSpPr>
                    <a:spLocks/>
                  </p:cNvSpPr>
                  <p:nvPr/>
                </p:nvSpPr>
                <p:spPr bwMode="auto">
                  <a:xfrm>
                    <a:off x="4281" y="3704"/>
                    <a:ext cx="208" cy="19"/>
                  </a:xfrm>
                  <a:custGeom>
                    <a:avLst/>
                    <a:gdLst>
                      <a:gd name="T0" fmla="*/ 7 w 416"/>
                      <a:gd name="T1" fmla="*/ 1 h 38"/>
                      <a:gd name="T2" fmla="*/ 7 w 416"/>
                      <a:gd name="T3" fmla="*/ 1 h 38"/>
                      <a:gd name="T4" fmla="*/ 0 w 416"/>
                      <a:gd name="T5" fmla="*/ 0 h 38"/>
                      <a:gd name="T6" fmla="*/ 7 w 416"/>
                      <a:gd name="T7" fmla="*/ 1 h 38"/>
                      <a:gd name="T8" fmla="*/ 0 60000 65536"/>
                      <a:gd name="T9" fmla="*/ 0 60000 65536"/>
                      <a:gd name="T10" fmla="*/ 0 60000 65536"/>
                      <a:gd name="T11" fmla="*/ 0 60000 65536"/>
                      <a:gd name="T12" fmla="*/ 0 w 416"/>
                      <a:gd name="T13" fmla="*/ 0 h 38"/>
                      <a:gd name="T14" fmla="*/ 416 w 416"/>
                      <a:gd name="T15" fmla="*/ 38 h 38"/>
                    </a:gdLst>
                    <a:ahLst/>
                    <a:cxnLst>
                      <a:cxn ang="T8">
                        <a:pos x="T0" y="T1"/>
                      </a:cxn>
                      <a:cxn ang="T9">
                        <a:pos x="T2" y="T3"/>
                      </a:cxn>
                      <a:cxn ang="T10">
                        <a:pos x="T4" y="T5"/>
                      </a:cxn>
                      <a:cxn ang="T11">
                        <a:pos x="T6" y="T7"/>
                      </a:cxn>
                    </a:cxnLst>
                    <a:rect l="T12" t="T13" r="T14" b="T15"/>
                    <a:pathLst>
                      <a:path w="416" h="38">
                        <a:moveTo>
                          <a:pt x="416" y="10"/>
                        </a:moveTo>
                        <a:lnTo>
                          <a:pt x="416" y="38"/>
                        </a:lnTo>
                        <a:lnTo>
                          <a:pt x="0" y="0"/>
                        </a:lnTo>
                        <a:lnTo>
                          <a:pt x="416" y="10"/>
                        </a:lnTo>
                        <a:close/>
                      </a:path>
                    </a:pathLst>
                  </a:custGeom>
                  <a:solidFill>
                    <a:srgbClr val="800000"/>
                  </a:solidFill>
                  <a:ln w="11113">
                    <a:solidFill>
                      <a:srgbClr val="8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grpSp>
          </p:grpSp>
        </p:grpSp>
        <p:grpSp>
          <p:nvGrpSpPr>
            <p:cNvPr id="231" name="Group 57"/>
            <p:cNvGrpSpPr>
              <a:grpSpLocks/>
            </p:cNvGrpSpPr>
            <p:nvPr/>
          </p:nvGrpSpPr>
          <p:grpSpPr bwMode="auto">
            <a:xfrm>
              <a:off x="3645" y="4055"/>
              <a:ext cx="142" cy="161"/>
              <a:chOff x="3959" y="3657"/>
              <a:chExt cx="151" cy="165"/>
            </a:xfrm>
          </p:grpSpPr>
          <p:sp>
            <p:nvSpPr>
              <p:cNvPr id="360" name="Oval 58"/>
              <p:cNvSpPr>
                <a:spLocks noChangeArrowheads="1"/>
              </p:cNvSpPr>
              <p:nvPr/>
            </p:nvSpPr>
            <p:spPr bwMode="auto">
              <a:xfrm>
                <a:off x="3959" y="3657"/>
                <a:ext cx="151" cy="165"/>
              </a:xfrm>
              <a:prstGeom prst="ellipse">
                <a:avLst/>
              </a:prstGeom>
              <a:solidFill>
                <a:srgbClr val="000000"/>
              </a:solidFill>
              <a:ln w="11113">
                <a:solidFill>
                  <a:srgbClr val="000000"/>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61" name="Freeform 59"/>
              <p:cNvSpPr>
                <a:spLocks/>
              </p:cNvSpPr>
              <p:nvPr/>
            </p:nvSpPr>
            <p:spPr bwMode="auto">
              <a:xfrm>
                <a:off x="4020" y="3763"/>
                <a:ext cx="27" cy="36"/>
              </a:xfrm>
              <a:custGeom>
                <a:avLst/>
                <a:gdLst>
                  <a:gd name="T0" fmla="*/ 1 w 54"/>
                  <a:gd name="T1" fmla="*/ 1 h 73"/>
                  <a:gd name="T2" fmla="*/ 1 w 54"/>
                  <a:gd name="T3" fmla="*/ 0 h 73"/>
                  <a:gd name="T4" fmla="*/ 1 w 54"/>
                  <a:gd name="T5" fmla="*/ 0 h 73"/>
                  <a:gd name="T6" fmla="*/ 0 w 54"/>
                  <a:gd name="T7" fmla="*/ 1 h 73"/>
                  <a:gd name="T8" fmla="*/ 1 w 54"/>
                  <a:gd name="T9" fmla="*/ 1 h 73"/>
                  <a:gd name="T10" fmla="*/ 1 w 54"/>
                  <a:gd name="T11" fmla="*/ 1 h 73"/>
                  <a:gd name="T12" fmla="*/ 0 60000 65536"/>
                  <a:gd name="T13" fmla="*/ 0 60000 65536"/>
                  <a:gd name="T14" fmla="*/ 0 60000 65536"/>
                  <a:gd name="T15" fmla="*/ 0 60000 65536"/>
                  <a:gd name="T16" fmla="*/ 0 60000 65536"/>
                  <a:gd name="T17" fmla="*/ 0 60000 65536"/>
                  <a:gd name="T18" fmla="*/ 0 w 54"/>
                  <a:gd name="T19" fmla="*/ 0 h 73"/>
                  <a:gd name="T20" fmla="*/ 54 w 54"/>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54" h="73">
                    <a:moveTo>
                      <a:pt x="54" y="68"/>
                    </a:moveTo>
                    <a:lnTo>
                      <a:pt x="32" y="0"/>
                    </a:lnTo>
                    <a:lnTo>
                      <a:pt x="21" y="0"/>
                    </a:lnTo>
                    <a:lnTo>
                      <a:pt x="0" y="70"/>
                    </a:lnTo>
                    <a:lnTo>
                      <a:pt x="26" y="73"/>
                    </a:lnTo>
                    <a:lnTo>
                      <a:pt x="54" y="68"/>
                    </a:lnTo>
                    <a:close/>
                  </a:path>
                </a:pathLst>
              </a:custGeom>
              <a:solidFill>
                <a:srgbClr val="FF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62" name="Freeform 60"/>
              <p:cNvSpPr>
                <a:spLocks/>
              </p:cNvSpPr>
              <p:nvPr/>
            </p:nvSpPr>
            <p:spPr bwMode="auto">
              <a:xfrm>
                <a:off x="4021" y="3677"/>
                <a:ext cx="27" cy="35"/>
              </a:xfrm>
              <a:custGeom>
                <a:avLst/>
                <a:gdLst>
                  <a:gd name="T0" fmla="*/ 0 w 56"/>
                  <a:gd name="T1" fmla="*/ 0 h 71"/>
                  <a:gd name="T2" fmla="*/ 0 w 56"/>
                  <a:gd name="T3" fmla="*/ 1 h 71"/>
                  <a:gd name="T4" fmla="*/ 0 w 56"/>
                  <a:gd name="T5" fmla="*/ 1 h 71"/>
                  <a:gd name="T6" fmla="*/ 0 w 56"/>
                  <a:gd name="T7" fmla="*/ 0 h 71"/>
                  <a:gd name="T8" fmla="*/ 0 w 56"/>
                  <a:gd name="T9" fmla="*/ 0 h 71"/>
                  <a:gd name="T10" fmla="*/ 0 w 56"/>
                  <a:gd name="T11" fmla="*/ 0 h 71"/>
                  <a:gd name="T12" fmla="*/ 0 60000 65536"/>
                  <a:gd name="T13" fmla="*/ 0 60000 65536"/>
                  <a:gd name="T14" fmla="*/ 0 60000 65536"/>
                  <a:gd name="T15" fmla="*/ 0 60000 65536"/>
                  <a:gd name="T16" fmla="*/ 0 60000 65536"/>
                  <a:gd name="T17" fmla="*/ 0 60000 65536"/>
                  <a:gd name="T18" fmla="*/ 0 w 56"/>
                  <a:gd name="T19" fmla="*/ 0 h 71"/>
                  <a:gd name="T20" fmla="*/ 56 w 56"/>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6" h="71">
                    <a:moveTo>
                      <a:pt x="56" y="5"/>
                    </a:moveTo>
                    <a:lnTo>
                      <a:pt x="34" y="71"/>
                    </a:lnTo>
                    <a:lnTo>
                      <a:pt x="20" y="71"/>
                    </a:lnTo>
                    <a:lnTo>
                      <a:pt x="0" y="3"/>
                    </a:lnTo>
                    <a:lnTo>
                      <a:pt x="27" y="0"/>
                    </a:lnTo>
                    <a:lnTo>
                      <a:pt x="56" y="5"/>
                    </a:lnTo>
                    <a:close/>
                  </a:path>
                </a:pathLst>
              </a:custGeom>
              <a:solidFill>
                <a:srgbClr val="FF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63" name="Freeform 61"/>
              <p:cNvSpPr>
                <a:spLocks/>
              </p:cNvSpPr>
              <p:nvPr/>
            </p:nvSpPr>
            <p:spPr bwMode="auto">
              <a:xfrm>
                <a:off x="3978" y="3722"/>
                <a:ext cx="33" cy="29"/>
              </a:xfrm>
              <a:custGeom>
                <a:avLst/>
                <a:gdLst>
                  <a:gd name="T0" fmla="*/ 1 w 66"/>
                  <a:gd name="T1" fmla="*/ 0 h 58"/>
                  <a:gd name="T2" fmla="*/ 1 w 66"/>
                  <a:gd name="T3" fmla="*/ 1 h 58"/>
                  <a:gd name="T4" fmla="*/ 1 w 66"/>
                  <a:gd name="T5" fmla="*/ 1 h 58"/>
                  <a:gd name="T6" fmla="*/ 1 w 66"/>
                  <a:gd name="T7" fmla="*/ 1 h 58"/>
                  <a:gd name="T8" fmla="*/ 0 w 66"/>
                  <a:gd name="T9" fmla="*/ 1 h 58"/>
                  <a:gd name="T10" fmla="*/ 1 w 66"/>
                  <a:gd name="T11" fmla="*/ 0 h 58"/>
                  <a:gd name="T12" fmla="*/ 0 60000 65536"/>
                  <a:gd name="T13" fmla="*/ 0 60000 65536"/>
                  <a:gd name="T14" fmla="*/ 0 60000 65536"/>
                  <a:gd name="T15" fmla="*/ 0 60000 65536"/>
                  <a:gd name="T16" fmla="*/ 0 60000 65536"/>
                  <a:gd name="T17" fmla="*/ 0 60000 65536"/>
                  <a:gd name="T18" fmla="*/ 0 w 66"/>
                  <a:gd name="T19" fmla="*/ 0 h 58"/>
                  <a:gd name="T20" fmla="*/ 66 w 66"/>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6" h="58">
                    <a:moveTo>
                      <a:pt x="5" y="0"/>
                    </a:moveTo>
                    <a:lnTo>
                      <a:pt x="66" y="24"/>
                    </a:lnTo>
                    <a:lnTo>
                      <a:pt x="66" y="37"/>
                    </a:lnTo>
                    <a:lnTo>
                      <a:pt x="3" y="58"/>
                    </a:lnTo>
                    <a:lnTo>
                      <a:pt x="0" y="30"/>
                    </a:lnTo>
                    <a:lnTo>
                      <a:pt x="5" y="0"/>
                    </a:lnTo>
                    <a:close/>
                  </a:path>
                </a:pathLst>
              </a:custGeom>
              <a:solidFill>
                <a:srgbClr val="FF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64" name="Freeform 62"/>
              <p:cNvSpPr>
                <a:spLocks/>
              </p:cNvSpPr>
              <p:nvPr/>
            </p:nvSpPr>
            <p:spPr bwMode="auto">
              <a:xfrm>
                <a:off x="4057" y="3722"/>
                <a:ext cx="33" cy="29"/>
              </a:xfrm>
              <a:custGeom>
                <a:avLst/>
                <a:gdLst>
                  <a:gd name="T0" fmla="*/ 1 w 65"/>
                  <a:gd name="T1" fmla="*/ 0 h 58"/>
                  <a:gd name="T2" fmla="*/ 0 w 65"/>
                  <a:gd name="T3" fmla="*/ 1 h 58"/>
                  <a:gd name="T4" fmla="*/ 0 w 65"/>
                  <a:gd name="T5" fmla="*/ 1 h 58"/>
                  <a:gd name="T6" fmla="*/ 1 w 65"/>
                  <a:gd name="T7" fmla="*/ 1 h 58"/>
                  <a:gd name="T8" fmla="*/ 2 w 65"/>
                  <a:gd name="T9" fmla="*/ 1 h 58"/>
                  <a:gd name="T10" fmla="*/ 1 w 65"/>
                  <a:gd name="T11" fmla="*/ 0 h 58"/>
                  <a:gd name="T12" fmla="*/ 0 60000 65536"/>
                  <a:gd name="T13" fmla="*/ 0 60000 65536"/>
                  <a:gd name="T14" fmla="*/ 0 60000 65536"/>
                  <a:gd name="T15" fmla="*/ 0 60000 65536"/>
                  <a:gd name="T16" fmla="*/ 0 60000 65536"/>
                  <a:gd name="T17" fmla="*/ 0 60000 65536"/>
                  <a:gd name="T18" fmla="*/ 0 w 65"/>
                  <a:gd name="T19" fmla="*/ 0 h 58"/>
                  <a:gd name="T20" fmla="*/ 65 w 65"/>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5" h="58">
                    <a:moveTo>
                      <a:pt x="60" y="0"/>
                    </a:moveTo>
                    <a:lnTo>
                      <a:pt x="0" y="24"/>
                    </a:lnTo>
                    <a:lnTo>
                      <a:pt x="0" y="37"/>
                    </a:lnTo>
                    <a:lnTo>
                      <a:pt x="64" y="58"/>
                    </a:lnTo>
                    <a:lnTo>
                      <a:pt x="65" y="30"/>
                    </a:lnTo>
                    <a:lnTo>
                      <a:pt x="60" y="0"/>
                    </a:lnTo>
                    <a:close/>
                  </a:path>
                </a:pathLst>
              </a:custGeom>
              <a:solidFill>
                <a:srgbClr val="FF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65" name="Oval 63"/>
              <p:cNvSpPr>
                <a:spLocks noChangeArrowheads="1"/>
              </p:cNvSpPr>
              <p:nvPr/>
            </p:nvSpPr>
            <p:spPr bwMode="auto">
              <a:xfrm>
                <a:off x="3981" y="3677"/>
                <a:ext cx="110" cy="121"/>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latin typeface="標楷體" panose="03000509000000000000" pitchFamily="65" charset="-120"/>
                  <a:ea typeface="標楷體" panose="03000509000000000000" pitchFamily="65" charset="-120"/>
                </a:endParaRPr>
              </a:p>
            </p:txBody>
          </p:sp>
          <p:grpSp>
            <p:nvGrpSpPr>
              <p:cNvPr id="366" name="Group 64"/>
              <p:cNvGrpSpPr>
                <a:grpSpLocks/>
              </p:cNvGrpSpPr>
              <p:nvPr/>
            </p:nvGrpSpPr>
            <p:grpSpPr bwMode="auto">
              <a:xfrm>
                <a:off x="4015" y="3714"/>
                <a:ext cx="41" cy="46"/>
                <a:chOff x="4015" y="3714"/>
                <a:chExt cx="41" cy="46"/>
              </a:xfrm>
            </p:grpSpPr>
            <p:sp>
              <p:nvSpPr>
                <p:cNvPr id="367" name="Oval 65"/>
                <p:cNvSpPr>
                  <a:spLocks noChangeArrowheads="1"/>
                </p:cNvSpPr>
                <p:nvPr/>
              </p:nvSpPr>
              <p:spPr bwMode="auto">
                <a:xfrm>
                  <a:off x="4015" y="3714"/>
                  <a:ext cx="41" cy="46"/>
                </a:xfrm>
                <a:prstGeom prst="ellipse">
                  <a:avLst/>
                </a:prstGeom>
                <a:solidFill>
                  <a:srgbClr val="000000"/>
                </a:solidFill>
                <a:ln w="11113">
                  <a:solidFill>
                    <a:srgbClr val="FFFFFF"/>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68" name="Oval 66"/>
                <p:cNvSpPr>
                  <a:spLocks noChangeArrowheads="1"/>
                </p:cNvSpPr>
                <p:nvPr/>
              </p:nvSpPr>
              <p:spPr bwMode="auto">
                <a:xfrm>
                  <a:off x="4024" y="3724"/>
                  <a:ext cx="24" cy="27"/>
                </a:xfrm>
                <a:prstGeom prst="ellipse">
                  <a:avLst/>
                </a:prstGeom>
                <a:solidFill>
                  <a:srgbClr val="000000"/>
                </a:solidFill>
                <a:ln w="11113">
                  <a:solidFill>
                    <a:srgbClr val="FFFFFF"/>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grpSp>
        </p:grpSp>
        <p:grpSp>
          <p:nvGrpSpPr>
            <p:cNvPr id="232" name="Group 67"/>
            <p:cNvGrpSpPr>
              <a:grpSpLocks/>
            </p:cNvGrpSpPr>
            <p:nvPr/>
          </p:nvGrpSpPr>
          <p:grpSpPr bwMode="auto">
            <a:xfrm>
              <a:off x="4207" y="4055"/>
              <a:ext cx="143" cy="161"/>
              <a:chOff x="4555" y="3657"/>
              <a:chExt cx="151" cy="165"/>
            </a:xfrm>
          </p:grpSpPr>
          <p:sp>
            <p:nvSpPr>
              <p:cNvPr id="351" name="Oval 68"/>
              <p:cNvSpPr>
                <a:spLocks noChangeArrowheads="1"/>
              </p:cNvSpPr>
              <p:nvPr/>
            </p:nvSpPr>
            <p:spPr bwMode="auto">
              <a:xfrm>
                <a:off x="4555" y="3657"/>
                <a:ext cx="151" cy="165"/>
              </a:xfrm>
              <a:prstGeom prst="ellipse">
                <a:avLst/>
              </a:prstGeom>
              <a:solidFill>
                <a:srgbClr val="000000"/>
              </a:solidFill>
              <a:ln w="11113">
                <a:solidFill>
                  <a:srgbClr val="000000"/>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52" name="Freeform 69"/>
              <p:cNvSpPr>
                <a:spLocks/>
              </p:cNvSpPr>
              <p:nvPr/>
            </p:nvSpPr>
            <p:spPr bwMode="auto">
              <a:xfrm>
                <a:off x="4615" y="3763"/>
                <a:ext cx="26" cy="36"/>
              </a:xfrm>
              <a:custGeom>
                <a:avLst/>
                <a:gdLst>
                  <a:gd name="T0" fmla="*/ 1 w 52"/>
                  <a:gd name="T1" fmla="*/ 1 h 73"/>
                  <a:gd name="T2" fmla="*/ 1 w 52"/>
                  <a:gd name="T3" fmla="*/ 0 h 73"/>
                  <a:gd name="T4" fmla="*/ 1 w 52"/>
                  <a:gd name="T5" fmla="*/ 0 h 73"/>
                  <a:gd name="T6" fmla="*/ 0 w 52"/>
                  <a:gd name="T7" fmla="*/ 1 h 73"/>
                  <a:gd name="T8" fmla="*/ 1 w 52"/>
                  <a:gd name="T9" fmla="*/ 1 h 73"/>
                  <a:gd name="T10" fmla="*/ 1 w 52"/>
                  <a:gd name="T11" fmla="*/ 1 h 73"/>
                  <a:gd name="T12" fmla="*/ 0 60000 65536"/>
                  <a:gd name="T13" fmla="*/ 0 60000 65536"/>
                  <a:gd name="T14" fmla="*/ 0 60000 65536"/>
                  <a:gd name="T15" fmla="*/ 0 60000 65536"/>
                  <a:gd name="T16" fmla="*/ 0 60000 65536"/>
                  <a:gd name="T17" fmla="*/ 0 60000 65536"/>
                  <a:gd name="T18" fmla="*/ 0 w 52"/>
                  <a:gd name="T19" fmla="*/ 0 h 73"/>
                  <a:gd name="T20" fmla="*/ 52 w 52"/>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52" h="73">
                    <a:moveTo>
                      <a:pt x="52" y="68"/>
                    </a:moveTo>
                    <a:lnTo>
                      <a:pt x="32" y="0"/>
                    </a:lnTo>
                    <a:lnTo>
                      <a:pt x="18" y="0"/>
                    </a:lnTo>
                    <a:lnTo>
                      <a:pt x="0" y="70"/>
                    </a:lnTo>
                    <a:lnTo>
                      <a:pt x="25" y="73"/>
                    </a:lnTo>
                    <a:lnTo>
                      <a:pt x="52" y="68"/>
                    </a:lnTo>
                    <a:close/>
                  </a:path>
                </a:pathLst>
              </a:custGeom>
              <a:solidFill>
                <a:srgbClr val="FF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53" name="Freeform 70"/>
              <p:cNvSpPr>
                <a:spLocks/>
              </p:cNvSpPr>
              <p:nvPr/>
            </p:nvSpPr>
            <p:spPr bwMode="auto">
              <a:xfrm>
                <a:off x="4615" y="3677"/>
                <a:ext cx="28" cy="35"/>
              </a:xfrm>
              <a:custGeom>
                <a:avLst/>
                <a:gdLst>
                  <a:gd name="T0" fmla="*/ 1 w 55"/>
                  <a:gd name="T1" fmla="*/ 0 h 71"/>
                  <a:gd name="T2" fmla="*/ 1 w 55"/>
                  <a:gd name="T3" fmla="*/ 1 h 71"/>
                  <a:gd name="T4" fmla="*/ 1 w 55"/>
                  <a:gd name="T5" fmla="*/ 1 h 71"/>
                  <a:gd name="T6" fmla="*/ 0 w 55"/>
                  <a:gd name="T7" fmla="*/ 0 h 71"/>
                  <a:gd name="T8" fmla="*/ 1 w 55"/>
                  <a:gd name="T9" fmla="*/ 0 h 71"/>
                  <a:gd name="T10" fmla="*/ 1 w 55"/>
                  <a:gd name="T11" fmla="*/ 0 h 71"/>
                  <a:gd name="T12" fmla="*/ 0 60000 65536"/>
                  <a:gd name="T13" fmla="*/ 0 60000 65536"/>
                  <a:gd name="T14" fmla="*/ 0 60000 65536"/>
                  <a:gd name="T15" fmla="*/ 0 60000 65536"/>
                  <a:gd name="T16" fmla="*/ 0 60000 65536"/>
                  <a:gd name="T17" fmla="*/ 0 60000 65536"/>
                  <a:gd name="T18" fmla="*/ 0 w 55"/>
                  <a:gd name="T19" fmla="*/ 0 h 71"/>
                  <a:gd name="T20" fmla="*/ 55 w 5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5" h="71">
                    <a:moveTo>
                      <a:pt x="55" y="5"/>
                    </a:moveTo>
                    <a:lnTo>
                      <a:pt x="33" y="71"/>
                    </a:lnTo>
                    <a:lnTo>
                      <a:pt x="20" y="71"/>
                    </a:lnTo>
                    <a:lnTo>
                      <a:pt x="0" y="3"/>
                    </a:lnTo>
                    <a:lnTo>
                      <a:pt x="27" y="0"/>
                    </a:lnTo>
                    <a:lnTo>
                      <a:pt x="55" y="5"/>
                    </a:lnTo>
                    <a:close/>
                  </a:path>
                </a:pathLst>
              </a:custGeom>
              <a:solidFill>
                <a:srgbClr val="FF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54" name="Freeform 71"/>
              <p:cNvSpPr>
                <a:spLocks/>
              </p:cNvSpPr>
              <p:nvPr/>
            </p:nvSpPr>
            <p:spPr bwMode="auto">
              <a:xfrm>
                <a:off x="4573" y="3722"/>
                <a:ext cx="34" cy="29"/>
              </a:xfrm>
              <a:custGeom>
                <a:avLst/>
                <a:gdLst>
                  <a:gd name="T0" fmla="*/ 1 w 68"/>
                  <a:gd name="T1" fmla="*/ 0 h 58"/>
                  <a:gd name="T2" fmla="*/ 1 w 68"/>
                  <a:gd name="T3" fmla="*/ 1 h 58"/>
                  <a:gd name="T4" fmla="*/ 1 w 68"/>
                  <a:gd name="T5" fmla="*/ 1 h 58"/>
                  <a:gd name="T6" fmla="*/ 1 w 68"/>
                  <a:gd name="T7" fmla="*/ 1 h 58"/>
                  <a:gd name="T8" fmla="*/ 0 w 68"/>
                  <a:gd name="T9" fmla="*/ 1 h 58"/>
                  <a:gd name="T10" fmla="*/ 1 w 68"/>
                  <a:gd name="T11" fmla="*/ 0 h 58"/>
                  <a:gd name="T12" fmla="*/ 0 60000 65536"/>
                  <a:gd name="T13" fmla="*/ 0 60000 65536"/>
                  <a:gd name="T14" fmla="*/ 0 60000 65536"/>
                  <a:gd name="T15" fmla="*/ 0 60000 65536"/>
                  <a:gd name="T16" fmla="*/ 0 60000 65536"/>
                  <a:gd name="T17" fmla="*/ 0 60000 65536"/>
                  <a:gd name="T18" fmla="*/ 0 w 68"/>
                  <a:gd name="T19" fmla="*/ 0 h 58"/>
                  <a:gd name="T20" fmla="*/ 68 w 68"/>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8" h="58">
                    <a:moveTo>
                      <a:pt x="5" y="0"/>
                    </a:moveTo>
                    <a:lnTo>
                      <a:pt x="68" y="24"/>
                    </a:lnTo>
                    <a:lnTo>
                      <a:pt x="68" y="37"/>
                    </a:lnTo>
                    <a:lnTo>
                      <a:pt x="4" y="58"/>
                    </a:lnTo>
                    <a:lnTo>
                      <a:pt x="0" y="30"/>
                    </a:lnTo>
                    <a:lnTo>
                      <a:pt x="5" y="0"/>
                    </a:lnTo>
                    <a:close/>
                  </a:path>
                </a:pathLst>
              </a:custGeom>
              <a:solidFill>
                <a:srgbClr val="FF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55" name="Freeform 72"/>
              <p:cNvSpPr>
                <a:spLocks/>
              </p:cNvSpPr>
              <p:nvPr/>
            </p:nvSpPr>
            <p:spPr bwMode="auto">
              <a:xfrm>
                <a:off x="4652" y="3722"/>
                <a:ext cx="33" cy="29"/>
              </a:xfrm>
              <a:custGeom>
                <a:avLst/>
                <a:gdLst>
                  <a:gd name="T0" fmla="*/ 1 w 66"/>
                  <a:gd name="T1" fmla="*/ 0 h 58"/>
                  <a:gd name="T2" fmla="*/ 0 w 66"/>
                  <a:gd name="T3" fmla="*/ 1 h 58"/>
                  <a:gd name="T4" fmla="*/ 0 w 66"/>
                  <a:gd name="T5" fmla="*/ 1 h 58"/>
                  <a:gd name="T6" fmla="*/ 1 w 66"/>
                  <a:gd name="T7" fmla="*/ 1 h 58"/>
                  <a:gd name="T8" fmla="*/ 1 w 66"/>
                  <a:gd name="T9" fmla="*/ 1 h 58"/>
                  <a:gd name="T10" fmla="*/ 1 w 66"/>
                  <a:gd name="T11" fmla="*/ 0 h 58"/>
                  <a:gd name="T12" fmla="*/ 0 60000 65536"/>
                  <a:gd name="T13" fmla="*/ 0 60000 65536"/>
                  <a:gd name="T14" fmla="*/ 0 60000 65536"/>
                  <a:gd name="T15" fmla="*/ 0 60000 65536"/>
                  <a:gd name="T16" fmla="*/ 0 60000 65536"/>
                  <a:gd name="T17" fmla="*/ 0 60000 65536"/>
                  <a:gd name="T18" fmla="*/ 0 w 66"/>
                  <a:gd name="T19" fmla="*/ 0 h 58"/>
                  <a:gd name="T20" fmla="*/ 66 w 66"/>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6" h="58">
                    <a:moveTo>
                      <a:pt x="61" y="0"/>
                    </a:moveTo>
                    <a:lnTo>
                      <a:pt x="0" y="24"/>
                    </a:lnTo>
                    <a:lnTo>
                      <a:pt x="0" y="37"/>
                    </a:lnTo>
                    <a:lnTo>
                      <a:pt x="64" y="58"/>
                    </a:lnTo>
                    <a:lnTo>
                      <a:pt x="66" y="30"/>
                    </a:lnTo>
                    <a:lnTo>
                      <a:pt x="61" y="0"/>
                    </a:lnTo>
                    <a:close/>
                  </a:path>
                </a:pathLst>
              </a:custGeom>
              <a:solidFill>
                <a:srgbClr val="FF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56" name="Oval 73"/>
              <p:cNvSpPr>
                <a:spLocks noChangeArrowheads="1"/>
              </p:cNvSpPr>
              <p:nvPr/>
            </p:nvSpPr>
            <p:spPr bwMode="auto">
              <a:xfrm>
                <a:off x="4576" y="3677"/>
                <a:ext cx="111" cy="121"/>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latin typeface="標楷體" panose="03000509000000000000" pitchFamily="65" charset="-120"/>
                  <a:ea typeface="標楷體" panose="03000509000000000000" pitchFamily="65" charset="-120"/>
                </a:endParaRPr>
              </a:p>
            </p:txBody>
          </p:sp>
          <p:grpSp>
            <p:nvGrpSpPr>
              <p:cNvPr id="357" name="Group 74"/>
              <p:cNvGrpSpPr>
                <a:grpSpLocks/>
              </p:cNvGrpSpPr>
              <p:nvPr/>
            </p:nvGrpSpPr>
            <p:grpSpPr bwMode="auto">
              <a:xfrm>
                <a:off x="4610" y="3714"/>
                <a:ext cx="42" cy="46"/>
                <a:chOff x="4610" y="3714"/>
                <a:chExt cx="42" cy="46"/>
              </a:xfrm>
            </p:grpSpPr>
            <p:sp>
              <p:nvSpPr>
                <p:cNvPr id="358" name="Oval 75"/>
                <p:cNvSpPr>
                  <a:spLocks noChangeArrowheads="1"/>
                </p:cNvSpPr>
                <p:nvPr/>
              </p:nvSpPr>
              <p:spPr bwMode="auto">
                <a:xfrm>
                  <a:off x="4610" y="3714"/>
                  <a:ext cx="42" cy="46"/>
                </a:xfrm>
                <a:prstGeom prst="ellipse">
                  <a:avLst/>
                </a:prstGeom>
                <a:solidFill>
                  <a:srgbClr val="000000"/>
                </a:solidFill>
                <a:ln w="11113">
                  <a:solidFill>
                    <a:srgbClr val="FFFFFF"/>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359" name="Oval 76"/>
                <p:cNvSpPr>
                  <a:spLocks noChangeArrowheads="1"/>
                </p:cNvSpPr>
                <p:nvPr/>
              </p:nvSpPr>
              <p:spPr bwMode="auto">
                <a:xfrm>
                  <a:off x="4619" y="3724"/>
                  <a:ext cx="24" cy="27"/>
                </a:xfrm>
                <a:prstGeom prst="ellipse">
                  <a:avLst/>
                </a:prstGeom>
                <a:solidFill>
                  <a:srgbClr val="000000"/>
                </a:solidFill>
                <a:ln w="11113">
                  <a:solidFill>
                    <a:srgbClr val="FFFFFF"/>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grpSp>
        </p:grpSp>
        <p:sp>
          <p:nvSpPr>
            <p:cNvPr id="233" name="Freeform 77"/>
            <p:cNvSpPr>
              <a:spLocks/>
            </p:cNvSpPr>
            <p:nvPr/>
          </p:nvSpPr>
          <p:spPr bwMode="auto">
            <a:xfrm>
              <a:off x="1961" y="3238"/>
              <a:ext cx="69" cy="80"/>
            </a:xfrm>
            <a:custGeom>
              <a:avLst/>
              <a:gdLst>
                <a:gd name="T0" fmla="*/ 1 w 147"/>
                <a:gd name="T1" fmla="*/ 1 h 164"/>
                <a:gd name="T2" fmla="*/ 1 w 147"/>
                <a:gd name="T3" fmla="*/ 1 h 164"/>
                <a:gd name="T4" fmla="*/ 1 w 147"/>
                <a:gd name="T5" fmla="*/ 1 h 164"/>
                <a:gd name="T6" fmla="*/ 1 w 147"/>
                <a:gd name="T7" fmla="*/ 1 h 164"/>
                <a:gd name="T8" fmla="*/ 1 w 147"/>
                <a:gd name="T9" fmla="*/ 0 h 164"/>
                <a:gd name="T10" fmla="*/ 1 w 147"/>
                <a:gd name="T11" fmla="*/ 0 h 164"/>
                <a:gd name="T12" fmla="*/ 1 w 147"/>
                <a:gd name="T13" fmla="*/ 0 h 164"/>
                <a:gd name="T14" fmla="*/ 0 w 147"/>
                <a:gd name="T15" fmla="*/ 0 h 164"/>
                <a:gd name="T16" fmla="*/ 0 w 147"/>
                <a:gd name="T17" fmla="*/ 0 h 164"/>
                <a:gd name="T18" fmla="*/ 0 w 147"/>
                <a:gd name="T19" fmla="*/ 0 h 164"/>
                <a:gd name="T20" fmla="*/ 0 w 147"/>
                <a:gd name="T21" fmla="*/ 0 h 164"/>
                <a:gd name="T22" fmla="*/ 0 w 147"/>
                <a:gd name="T23" fmla="*/ 0 h 164"/>
                <a:gd name="T24" fmla="*/ 0 w 147"/>
                <a:gd name="T25" fmla="*/ 0 h 164"/>
                <a:gd name="T26" fmla="*/ 0 w 147"/>
                <a:gd name="T27" fmla="*/ 0 h 164"/>
                <a:gd name="T28" fmla="*/ 0 w 147"/>
                <a:gd name="T29" fmla="*/ 0 h 164"/>
                <a:gd name="T30" fmla="*/ 0 w 147"/>
                <a:gd name="T31" fmla="*/ 0 h 164"/>
                <a:gd name="T32" fmla="*/ 0 w 147"/>
                <a:gd name="T33" fmla="*/ 0 h 164"/>
                <a:gd name="T34" fmla="*/ 0 w 147"/>
                <a:gd name="T35" fmla="*/ 0 h 164"/>
                <a:gd name="T36" fmla="*/ 0 w 147"/>
                <a:gd name="T37" fmla="*/ 0 h 164"/>
                <a:gd name="T38" fmla="*/ 0 w 147"/>
                <a:gd name="T39" fmla="*/ 0 h 164"/>
                <a:gd name="T40" fmla="*/ 0 w 147"/>
                <a:gd name="T41" fmla="*/ 1 h 164"/>
                <a:gd name="T42" fmla="*/ 0 w 147"/>
                <a:gd name="T43" fmla="*/ 1 h 164"/>
                <a:gd name="T44" fmla="*/ 0 w 147"/>
                <a:gd name="T45" fmla="*/ 1 h 164"/>
                <a:gd name="T46" fmla="*/ 0 w 147"/>
                <a:gd name="T47" fmla="*/ 1 h 164"/>
                <a:gd name="T48" fmla="*/ 0 w 147"/>
                <a:gd name="T49" fmla="*/ 1 h 164"/>
                <a:gd name="T50" fmla="*/ 0 w 147"/>
                <a:gd name="T51" fmla="*/ 1 h 164"/>
                <a:gd name="T52" fmla="*/ 0 w 147"/>
                <a:gd name="T53" fmla="*/ 1 h 164"/>
                <a:gd name="T54" fmla="*/ 0 w 147"/>
                <a:gd name="T55" fmla="*/ 1 h 164"/>
                <a:gd name="T56" fmla="*/ 0 w 147"/>
                <a:gd name="T57" fmla="*/ 1 h 164"/>
                <a:gd name="T58" fmla="*/ 0 w 147"/>
                <a:gd name="T59" fmla="*/ 1 h 164"/>
                <a:gd name="T60" fmla="*/ 0 w 147"/>
                <a:gd name="T61" fmla="*/ 1 h 164"/>
                <a:gd name="T62" fmla="*/ 0 w 147"/>
                <a:gd name="T63" fmla="*/ 1 h 164"/>
                <a:gd name="T64" fmla="*/ 0 w 147"/>
                <a:gd name="T65" fmla="*/ 1 h 164"/>
                <a:gd name="T66" fmla="*/ 1 w 147"/>
                <a:gd name="T67" fmla="*/ 1 h 164"/>
                <a:gd name="T68" fmla="*/ 1 w 147"/>
                <a:gd name="T69" fmla="*/ 1 h 164"/>
                <a:gd name="T70" fmla="*/ 1 w 147"/>
                <a:gd name="T71" fmla="*/ 1 h 164"/>
                <a:gd name="T72" fmla="*/ 1 w 147"/>
                <a:gd name="T73" fmla="*/ 2 h 164"/>
                <a:gd name="T74" fmla="*/ 1 w 147"/>
                <a:gd name="T75" fmla="*/ 2 h 164"/>
                <a:gd name="T76" fmla="*/ 1 w 147"/>
                <a:gd name="T77" fmla="*/ 2 h 164"/>
                <a:gd name="T78" fmla="*/ 1 w 147"/>
                <a:gd name="T79" fmla="*/ 1 h 1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7"/>
                <a:gd name="T121" fmla="*/ 0 h 164"/>
                <a:gd name="T122" fmla="*/ 147 w 147"/>
                <a:gd name="T123" fmla="*/ 164 h 1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7" h="164">
                  <a:moveTo>
                    <a:pt x="123" y="118"/>
                  </a:moveTo>
                  <a:lnTo>
                    <a:pt x="109" y="99"/>
                  </a:lnTo>
                  <a:lnTo>
                    <a:pt x="113" y="88"/>
                  </a:lnTo>
                  <a:lnTo>
                    <a:pt x="116" y="71"/>
                  </a:lnTo>
                  <a:lnTo>
                    <a:pt x="109" y="52"/>
                  </a:lnTo>
                  <a:lnTo>
                    <a:pt x="96" y="37"/>
                  </a:lnTo>
                  <a:lnTo>
                    <a:pt x="74" y="20"/>
                  </a:lnTo>
                  <a:lnTo>
                    <a:pt x="54" y="7"/>
                  </a:lnTo>
                  <a:lnTo>
                    <a:pt x="39" y="4"/>
                  </a:lnTo>
                  <a:lnTo>
                    <a:pt x="47" y="0"/>
                  </a:lnTo>
                  <a:lnTo>
                    <a:pt x="39" y="7"/>
                  </a:lnTo>
                  <a:lnTo>
                    <a:pt x="35" y="17"/>
                  </a:lnTo>
                  <a:lnTo>
                    <a:pt x="39" y="22"/>
                  </a:lnTo>
                  <a:lnTo>
                    <a:pt x="55" y="40"/>
                  </a:lnTo>
                  <a:lnTo>
                    <a:pt x="67" y="57"/>
                  </a:lnTo>
                  <a:lnTo>
                    <a:pt x="44" y="45"/>
                  </a:lnTo>
                  <a:lnTo>
                    <a:pt x="27" y="35"/>
                  </a:lnTo>
                  <a:lnTo>
                    <a:pt x="8" y="32"/>
                  </a:lnTo>
                  <a:lnTo>
                    <a:pt x="0" y="38"/>
                  </a:lnTo>
                  <a:lnTo>
                    <a:pt x="7" y="52"/>
                  </a:lnTo>
                  <a:lnTo>
                    <a:pt x="39" y="68"/>
                  </a:lnTo>
                  <a:lnTo>
                    <a:pt x="52" y="78"/>
                  </a:lnTo>
                  <a:lnTo>
                    <a:pt x="49" y="88"/>
                  </a:lnTo>
                  <a:lnTo>
                    <a:pt x="35" y="93"/>
                  </a:lnTo>
                  <a:lnTo>
                    <a:pt x="28" y="96"/>
                  </a:lnTo>
                  <a:lnTo>
                    <a:pt x="20" y="93"/>
                  </a:lnTo>
                  <a:lnTo>
                    <a:pt x="12" y="91"/>
                  </a:lnTo>
                  <a:lnTo>
                    <a:pt x="7" y="99"/>
                  </a:lnTo>
                  <a:lnTo>
                    <a:pt x="7" y="109"/>
                  </a:lnTo>
                  <a:lnTo>
                    <a:pt x="13" y="116"/>
                  </a:lnTo>
                  <a:lnTo>
                    <a:pt x="32" y="126"/>
                  </a:lnTo>
                  <a:lnTo>
                    <a:pt x="47" y="123"/>
                  </a:lnTo>
                  <a:lnTo>
                    <a:pt x="67" y="121"/>
                  </a:lnTo>
                  <a:lnTo>
                    <a:pt x="72" y="118"/>
                  </a:lnTo>
                  <a:lnTo>
                    <a:pt x="77" y="121"/>
                  </a:lnTo>
                  <a:lnTo>
                    <a:pt x="89" y="131"/>
                  </a:lnTo>
                  <a:lnTo>
                    <a:pt x="108" y="146"/>
                  </a:lnTo>
                  <a:lnTo>
                    <a:pt x="131" y="164"/>
                  </a:lnTo>
                  <a:lnTo>
                    <a:pt x="147" y="139"/>
                  </a:lnTo>
                  <a:lnTo>
                    <a:pt x="123" y="118"/>
                  </a:lnTo>
                  <a:close/>
                </a:path>
              </a:pathLst>
            </a:custGeom>
            <a:solidFill>
              <a:srgbClr val="FFE0C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34" name="Freeform 78"/>
            <p:cNvSpPr>
              <a:spLocks/>
            </p:cNvSpPr>
            <p:nvPr/>
          </p:nvSpPr>
          <p:spPr bwMode="auto">
            <a:xfrm>
              <a:off x="2004" y="3290"/>
              <a:ext cx="104" cy="108"/>
            </a:xfrm>
            <a:custGeom>
              <a:avLst/>
              <a:gdLst>
                <a:gd name="T0" fmla="*/ 0 w 221"/>
                <a:gd name="T1" fmla="*/ 0 h 219"/>
                <a:gd name="T2" fmla="*/ 1 w 221"/>
                <a:gd name="T3" fmla="*/ 1 h 219"/>
                <a:gd name="T4" fmla="*/ 2 w 221"/>
                <a:gd name="T5" fmla="*/ 1 h 219"/>
                <a:gd name="T6" fmla="*/ 2 w 221"/>
                <a:gd name="T7" fmla="*/ 2 h 219"/>
                <a:gd name="T8" fmla="*/ 2 w 221"/>
                <a:gd name="T9" fmla="*/ 2 h 219"/>
                <a:gd name="T10" fmla="*/ 2 w 221"/>
                <a:gd name="T11" fmla="*/ 3 h 219"/>
                <a:gd name="T12" fmla="*/ 2 w 221"/>
                <a:gd name="T13" fmla="*/ 3 h 219"/>
                <a:gd name="T14" fmla="*/ 1 w 221"/>
                <a:gd name="T15" fmla="*/ 2 h 219"/>
                <a:gd name="T16" fmla="*/ 1 w 221"/>
                <a:gd name="T17" fmla="*/ 2 h 219"/>
                <a:gd name="T18" fmla="*/ 0 w 221"/>
                <a:gd name="T19" fmla="*/ 1 h 219"/>
                <a:gd name="T20" fmla="*/ 0 w 221"/>
                <a:gd name="T21" fmla="*/ 1 h 219"/>
                <a:gd name="T22" fmla="*/ 0 w 221"/>
                <a:gd name="T23" fmla="*/ 0 h 219"/>
                <a:gd name="T24" fmla="*/ 0 w 221"/>
                <a:gd name="T25" fmla="*/ 0 h 219"/>
                <a:gd name="T26" fmla="*/ 0 w 221"/>
                <a:gd name="T27" fmla="*/ 0 h 2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1"/>
                <a:gd name="T43" fmla="*/ 0 h 219"/>
                <a:gd name="T44" fmla="*/ 221 w 221"/>
                <a:gd name="T45" fmla="*/ 219 h 2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1" h="219">
                  <a:moveTo>
                    <a:pt x="35" y="0"/>
                  </a:moveTo>
                  <a:lnTo>
                    <a:pt x="93" y="72"/>
                  </a:lnTo>
                  <a:lnTo>
                    <a:pt x="148" y="123"/>
                  </a:lnTo>
                  <a:lnTo>
                    <a:pt x="191" y="160"/>
                  </a:lnTo>
                  <a:lnTo>
                    <a:pt x="221" y="178"/>
                  </a:lnTo>
                  <a:lnTo>
                    <a:pt x="212" y="203"/>
                  </a:lnTo>
                  <a:lnTo>
                    <a:pt x="184" y="219"/>
                  </a:lnTo>
                  <a:lnTo>
                    <a:pt x="133" y="171"/>
                  </a:lnTo>
                  <a:lnTo>
                    <a:pt x="93" y="137"/>
                  </a:lnTo>
                  <a:lnTo>
                    <a:pt x="45" y="94"/>
                  </a:lnTo>
                  <a:lnTo>
                    <a:pt x="8" y="64"/>
                  </a:lnTo>
                  <a:lnTo>
                    <a:pt x="0" y="56"/>
                  </a:lnTo>
                  <a:lnTo>
                    <a:pt x="13" y="38"/>
                  </a:lnTo>
                  <a:lnTo>
                    <a:pt x="35" y="0"/>
                  </a:lnTo>
                  <a:close/>
                </a:path>
              </a:pathLst>
            </a:custGeom>
            <a:solidFill>
              <a:srgbClr val="4040FF"/>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35" name="Freeform 79"/>
            <p:cNvSpPr>
              <a:spLocks/>
            </p:cNvSpPr>
            <p:nvPr/>
          </p:nvSpPr>
          <p:spPr bwMode="auto">
            <a:xfrm>
              <a:off x="2031" y="3708"/>
              <a:ext cx="126" cy="44"/>
            </a:xfrm>
            <a:custGeom>
              <a:avLst/>
              <a:gdLst>
                <a:gd name="T0" fmla="*/ 2 w 267"/>
                <a:gd name="T1" fmla="*/ 0 h 91"/>
                <a:gd name="T2" fmla="*/ 1 w 267"/>
                <a:gd name="T3" fmla="*/ 0 h 91"/>
                <a:gd name="T4" fmla="*/ 1 w 267"/>
                <a:gd name="T5" fmla="*/ 0 h 91"/>
                <a:gd name="T6" fmla="*/ 0 w 267"/>
                <a:gd name="T7" fmla="*/ 0 h 91"/>
                <a:gd name="T8" fmla="*/ 0 w 267"/>
                <a:gd name="T9" fmla="*/ 0 h 91"/>
                <a:gd name="T10" fmla="*/ 0 w 267"/>
                <a:gd name="T11" fmla="*/ 0 h 91"/>
                <a:gd name="T12" fmla="*/ 0 w 267"/>
                <a:gd name="T13" fmla="*/ 0 h 91"/>
                <a:gd name="T14" fmla="*/ 0 w 267"/>
                <a:gd name="T15" fmla="*/ 0 h 91"/>
                <a:gd name="T16" fmla="*/ 0 w 267"/>
                <a:gd name="T17" fmla="*/ 1 h 91"/>
                <a:gd name="T18" fmla="*/ 0 w 267"/>
                <a:gd name="T19" fmla="*/ 1 h 91"/>
                <a:gd name="T20" fmla="*/ 1 w 267"/>
                <a:gd name="T21" fmla="*/ 1 h 91"/>
                <a:gd name="T22" fmla="*/ 1 w 267"/>
                <a:gd name="T23" fmla="*/ 1 h 91"/>
                <a:gd name="T24" fmla="*/ 1 w 267"/>
                <a:gd name="T25" fmla="*/ 1 h 91"/>
                <a:gd name="T26" fmla="*/ 2 w 267"/>
                <a:gd name="T27" fmla="*/ 0 h 91"/>
                <a:gd name="T28" fmla="*/ 2 w 267"/>
                <a:gd name="T29" fmla="*/ 1 h 91"/>
                <a:gd name="T30" fmla="*/ 2 w 267"/>
                <a:gd name="T31" fmla="*/ 1 h 91"/>
                <a:gd name="T32" fmla="*/ 2 w 267"/>
                <a:gd name="T33" fmla="*/ 1 h 91"/>
                <a:gd name="T34" fmla="*/ 3 w 267"/>
                <a:gd name="T35" fmla="*/ 1 h 91"/>
                <a:gd name="T36" fmla="*/ 3 w 267"/>
                <a:gd name="T37" fmla="*/ 1 h 91"/>
                <a:gd name="T38" fmla="*/ 3 w 267"/>
                <a:gd name="T39" fmla="*/ 0 h 91"/>
                <a:gd name="T40" fmla="*/ 3 w 267"/>
                <a:gd name="T41" fmla="*/ 0 h 91"/>
                <a:gd name="T42" fmla="*/ 3 w 267"/>
                <a:gd name="T43" fmla="*/ 0 h 91"/>
                <a:gd name="T44" fmla="*/ 3 w 267"/>
                <a:gd name="T45" fmla="*/ 0 h 91"/>
                <a:gd name="T46" fmla="*/ 3 w 267"/>
                <a:gd name="T47" fmla="*/ 0 h 91"/>
                <a:gd name="T48" fmla="*/ 3 w 267"/>
                <a:gd name="T49" fmla="*/ 0 h 91"/>
                <a:gd name="T50" fmla="*/ 2 w 267"/>
                <a:gd name="T51" fmla="*/ 0 h 91"/>
                <a:gd name="T52" fmla="*/ 2 w 267"/>
                <a:gd name="T53" fmla="*/ 0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7"/>
                <a:gd name="T82" fmla="*/ 0 h 91"/>
                <a:gd name="T83" fmla="*/ 267 w 267"/>
                <a:gd name="T84" fmla="*/ 91 h 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7" h="91">
                  <a:moveTo>
                    <a:pt x="149" y="0"/>
                  </a:moveTo>
                  <a:lnTo>
                    <a:pt x="123" y="8"/>
                  </a:lnTo>
                  <a:lnTo>
                    <a:pt x="96" y="8"/>
                  </a:lnTo>
                  <a:lnTo>
                    <a:pt x="66" y="10"/>
                  </a:lnTo>
                  <a:lnTo>
                    <a:pt x="24" y="18"/>
                  </a:lnTo>
                  <a:lnTo>
                    <a:pt x="12" y="26"/>
                  </a:lnTo>
                  <a:lnTo>
                    <a:pt x="0" y="35"/>
                  </a:lnTo>
                  <a:lnTo>
                    <a:pt x="0" y="54"/>
                  </a:lnTo>
                  <a:lnTo>
                    <a:pt x="12" y="71"/>
                  </a:lnTo>
                  <a:lnTo>
                    <a:pt x="36" y="79"/>
                  </a:lnTo>
                  <a:lnTo>
                    <a:pt x="73" y="84"/>
                  </a:lnTo>
                  <a:lnTo>
                    <a:pt x="105" y="84"/>
                  </a:lnTo>
                  <a:lnTo>
                    <a:pt x="137" y="79"/>
                  </a:lnTo>
                  <a:lnTo>
                    <a:pt x="169" y="63"/>
                  </a:lnTo>
                  <a:lnTo>
                    <a:pt x="171" y="79"/>
                  </a:lnTo>
                  <a:lnTo>
                    <a:pt x="194" y="87"/>
                  </a:lnTo>
                  <a:lnTo>
                    <a:pt x="220" y="91"/>
                  </a:lnTo>
                  <a:lnTo>
                    <a:pt x="238" y="89"/>
                  </a:lnTo>
                  <a:lnTo>
                    <a:pt x="263" y="83"/>
                  </a:lnTo>
                  <a:lnTo>
                    <a:pt x="267" y="66"/>
                  </a:lnTo>
                  <a:lnTo>
                    <a:pt x="263" y="59"/>
                  </a:lnTo>
                  <a:lnTo>
                    <a:pt x="265" y="51"/>
                  </a:lnTo>
                  <a:lnTo>
                    <a:pt x="263" y="31"/>
                  </a:lnTo>
                  <a:lnTo>
                    <a:pt x="260" y="15"/>
                  </a:lnTo>
                  <a:lnTo>
                    <a:pt x="243" y="0"/>
                  </a:lnTo>
                  <a:lnTo>
                    <a:pt x="189" y="3"/>
                  </a:lnTo>
                  <a:lnTo>
                    <a:pt x="149" y="0"/>
                  </a:lnTo>
                  <a:close/>
                </a:path>
              </a:pathLst>
            </a:custGeom>
            <a:solidFill>
              <a:srgbClr val="402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36" name="Freeform 80"/>
            <p:cNvSpPr>
              <a:spLocks/>
            </p:cNvSpPr>
            <p:nvPr/>
          </p:nvSpPr>
          <p:spPr bwMode="auto">
            <a:xfrm>
              <a:off x="2000" y="3707"/>
              <a:ext cx="130" cy="48"/>
            </a:xfrm>
            <a:custGeom>
              <a:avLst/>
              <a:gdLst>
                <a:gd name="T0" fmla="*/ 2 w 275"/>
                <a:gd name="T1" fmla="*/ 0 h 98"/>
                <a:gd name="T2" fmla="*/ 1 w 275"/>
                <a:gd name="T3" fmla="*/ 0 h 98"/>
                <a:gd name="T4" fmla="*/ 1 w 275"/>
                <a:gd name="T5" fmla="*/ 0 h 98"/>
                <a:gd name="T6" fmla="*/ 0 w 275"/>
                <a:gd name="T7" fmla="*/ 0 h 98"/>
                <a:gd name="T8" fmla="*/ 0 w 275"/>
                <a:gd name="T9" fmla="*/ 0 h 98"/>
                <a:gd name="T10" fmla="*/ 0 w 275"/>
                <a:gd name="T11" fmla="*/ 0 h 98"/>
                <a:gd name="T12" fmla="*/ 0 w 275"/>
                <a:gd name="T13" fmla="*/ 0 h 98"/>
                <a:gd name="T14" fmla="*/ 0 w 275"/>
                <a:gd name="T15" fmla="*/ 0 h 98"/>
                <a:gd name="T16" fmla="*/ 0 w 275"/>
                <a:gd name="T17" fmla="*/ 1 h 98"/>
                <a:gd name="T18" fmla="*/ 0 w 275"/>
                <a:gd name="T19" fmla="*/ 1 h 98"/>
                <a:gd name="T20" fmla="*/ 1 w 275"/>
                <a:gd name="T21" fmla="*/ 1 h 98"/>
                <a:gd name="T22" fmla="*/ 1 w 275"/>
                <a:gd name="T23" fmla="*/ 1 h 98"/>
                <a:gd name="T24" fmla="*/ 1 w 275"/>
                <a:gd name="T25" fmla="*/ 1 h 98"/>
                <a:gd name="T26" fmla="*/ 2 w 275"/>
                <a:gd name="T27" fmla="*/ 1 h 98"/>
                <a:gd name="T28" fmla="*/ 2 w 275"/>
                <a:gd name="T29" fmla="*/ 1 h 98"/>
                <a:gd name="T30" fmla="*/ 2 w 275"/>
                <a:gd name="T31" fmla="*/ 1 h 98"/>
                <a:gd name="T32" fmla="*/ 2 w 275"/>
                <a:gd name="T33" fmla="*/ 1 h 98"/>
                <a:gd name="T34" fmla="*/ 3 w 275"/>
                <a:gd name="T35" fmla="*/ 1 h 98"/>
                <a:gd name="T36" fmla="*/ 3 w 275"/>
                <a:gd name="T37" fmla="*/ 1 h 98"/>
                <a:gd name="T38" fmla="*/ 3 w 275"/>
                <a:gd name="T39" fmla="*/ 1 h 98"/>
                <a:gd name="T40" fmla="*/ 3 w 275"/>
                <a:gd name="T41" fmla="*/ 1 h 98"/>
                <a:gd name="T42" fmla="*/ 3 w 275"/>
                <a:gd name="T43" fmla="*/ 0 h 98"/>
                <a:gd name="T44" fmla="*/ 3 w 275"/>
                <a:gd name="T45" fmla="*/ 0 h 98"/>
                <a:gd name="T46" fmla="*/ 3 w 275"/>
                <a:gd name="T47" fmla="*/ 0 h 98"/>
                <a:gd name="T48" fmla="*/ 3 w 275"/>
                <a:gd name="T49" fmla="*/ 0 h 98"/>
                <a:gd name="T50" fmla="*/ 2 w 275"/>
                <a:gd name="T51" fmla="*/ 0 h 98"/>
                <a:gd name="T52" fmla="*/ 2 w 275"/>
                <a:gd name="T53" fmla="*/ 0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5"/>
                <a:gd name="T82" fmla="*/ 0 h 98"/>
                <a:gd name="T83" fmla="*/ 275 w 275"/>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5" h="98">
                  <a:moveTo>
                    <a:pt x="154" y="0"/>
                  </a:moveTo>
                  <a:lnTo>
                    <a:pt x="127" y="10"/>
                  </a:lnTo>
                  <a:lnTo>
                    <a:pt x="98" y="10"/>
                  </a:lnTo>
                  <a:lnTo>
                    <a:pt x="68" y="12"/>
                  </a:lnTo>
                  <a:lnTo>
                    <a:pt x="24" y="19"/>
                  </a:lnTo>
                  <a:lnTo>
                    <a:pt x="12" y="28"/>
                  </a:lnTo>
                  <a:lnTo>
                    <a:pt x="0" y="37"/>
                  </a:lnTo>
                  <a:lnTo>
                    <a:pt x="0" y="60"/>
                  </a:lnTo>
                  <a:lnTo>
                    <a:pt x="12" y="76"/>
                  </a:lnTo>
                  <a:lnTo>
                    <a:pt x="36" y="85"/>
                  </a:lnTo>
                  <a:lnTo>
                    <a:pt x="75" y="89"/>
                  </a:lnTo>
                  <a:lnTo>
                    <a:pt x="107" y="89"/>
                  </a:lnTo>
                  <a:lnTo>
                    <a:pt x="140" y="85"/>
                  </a:lnTo>
                  <a:lnTo>
                    <a:pt x="173" y="68"/>
                  </a:lnTo>
                  <a:lnTo>
                    <a:pt x="176" y="85"/>
                  </a:lnTo>
                  <a:lnTo>
                    <a:pt x="200" y="93"/>
                  </a:lnTo>
                  <a:lnTo>
                    <a:pt x="225" y="98"/>
                  </a:lnTo>
                  <a:lnTo>
                    <a:pt x="245" y="94"/>
                  </a:lnTo>
                  <a:lnTo>
                    <a:pt x="272" y="88"/>
                  </a:lnTo>
                  <a:lnTo>
                    <a:pt x="275" y="71"/>
                  </a:lnTo>
                  <a:lnTo>
                    <a:pt x="272" y="65"/>
                  </a:lnTo>
                  <a:lnTo>
                    <a:pt x="274" y="55"/>
                  </a:lnTo>
                  <a:lnTo>
                    <a:pt x="272" y="33"/>
                  </a:lnTo>
                  <a:lnTo>
                    <a:pt x="269" y="17"/>
                  </a:lnTo>
                  <a:lnTo>
                    <a:pt x="250" y="0"/>
                  </a:lnTo>
                  <a:lnTo>
                    <a:pt x="193" y="4"/>
                  </a:lnTo>
                  <a:lnTo>
                    <a:pt x="154" y="0"/>
                  </a:lnTo>
                  <a:close/>
                </a:path>
              </a:pathLst>
            </a:custGeom>
            <a:solidFill>
              <a:srgbClr val="603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37" name="Freeform 81"/>
            <p:cNvSpPr>
              <a:spLocks/>
            </p:cNvSpPr>
            <p:nvPr/>
          </p:nvSpPr>
          <p:spPr bwMode="auto">
            <a:xfrm>
              <a:off x="2040" y="3505"/>
              <a:ext cx="112" cy="208"/>
            </a:xfrm>
            <a:custGeom>
              <a:avLst/>
              <a:gdLst>
                <a:gd name="T0" fmla="*/ 2 w 234"/>
                <a:gd name="T1" fmla="*/ 1 h 426"/>
                <a:gd name="T2" fmla="*/ 2 w 234"/>
                <a:gd name="T3" fmla="*/ 2 h 426"/>
                <a:gd name="T4" fmla="*/ 2 w 234"/>
                <a:gd name="T5" fmla="*/ 2 h 426"/>
                <a:gd name="T6" fmla="*/ 1 w 234"/>
                <a:gd name="T7" fmla="*/ 3 h 426"/>
                <a:gd name="T8" fmla="*/ 1 w 234"/>
                <a:gd name="T9" fmla="*/ 3 h 426"/>
                <a:gd name="T10" fmla="*/ 1 w 234"/>
                <a:gd name="T11" fmla="*/ 3 h 426"/>
                <a:gd name="T12" fmla="*/ 1 w 234"/>
                <a:gd name="T13" fmla="*/ 4 h 426"/>
                <a:gd name="T14" fmla="*/ 2 w 234"/>
                <a:gd name="T15" fmla="*/ 4 h 426"/>
                <a:gd name="T16" fmla="*/ 2 w 234"/>
                <a:gd name="T17" fmla="*/ 5 h 426"/>
                <a:gd name="T18" fmla="*/ 2 w 234"/>
                <a:gd name="T19" fmla="*/ 5 h 426"/>
                <a:gd name="T20" fmla="*/ 3 w 234"/>
                <a:gd name="T21" fmla="*/ 6 h 426"/>
                <a:gd name="T22" fmla="*/ 2 w 234"/>
                <a:gd name="T23" fmla="*/ 6 h 426"/>
                <a:gd name="T24" fmla="*/ 2 w 234"/>
                <a:gd name="T25" fmla="*/ 6 h 426"/>
                <a:gd name="T26" fmla="*/ 2 w 234"/>
                <a:gd name="T27" fmla="*/ 6 h 426"/>
                <a:gd name="T28" fmla="*/ 1 w 234"/>
                <a:gd name="T29" fmla="*/ 6 h 426"/>
                <a:gd name="T30" fmla="*/ 1 w 234"/>
                <a:gd name="T31" fmla="*/ 6 h 426"/>
                <a:gd name="T32" fmla="*/ 1 w 234"/>
                <a:gd name="T33" fmla="*/ 5 h 426"/>
                <a:gd name="T34" fmla="*/ 1 w 234"/>
                <a:gd name="T35" fmla="*/ 5 h 426"/>
                <a:gd name="T36" fmla="*/ 0 w 234"/>
                <a:gd name="T37" fmla="*/ 4 h 426"/>
                <a:gd name="T38" fmla="*/ 0 w 234"/>
                <a:gd name="T39" fmla="*/ 4 h 426"/>
                <a:gd name="T40" fmla="*/ 0 w 234"/>
                <a:gd name="T41" fmla="*/ 3 h 426"/>
                <a:gd name="T42" fmla="*/ 0 w 234"/>
                <a:gd name="T43" fmla="*/ 2 h 426"/>
                <a:gd name="T44" fmla="*/ 0 w 234"/>
                <a:gd name="T45" fmla="*/ 2 h 426"/>
                <a:gd name="T46" fmla="*/ 1 w 234"/>
                <a:gd name="T47" fmla="*/ 1 h 426"/>
                <a:gd name="T48" fmla="*/ 1 w 234"/>
                <a:gd name="T49" fmla="*/ 0 h 426"/>
                <a:gd name="T50" fmla="*/ 1 w 234"/>
                <a:gd name="T51" fmla="*/ 0 h 426"/>
                <a:gd name="T52" fmla="*/ 1 w 234"/>
                <a:gd name="T53" fmla="*/ 0 h 426"/>
                <a:gd name="T54" fmla="*/ 2 w 234"/>
                <a:gd name="T55" fmla="*/ 0 h 426"/>
                <a:gd name="T56" fmla="*/ 2 w 234"/>
                <a:gd name="T57" fmla="*/ 0 h 426"/>
                <a:gd name="T58" fmla="*/ 2 w 234"/>
                <a:gd name="T59" fmla="*/ 1 h 426"/>
                <a:gd name="T60" fmla="*/ 2 w 234"/>
                <a:gd name="T61" fmla="*/ 1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4"/>
                <a:gd name="T94" fmla="*/ 0 h 426"/>
                <a:gd name="T95" fmla="*/ 234 w 23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4" h="426">
                  <a:moveTo>
                    <a:pt x="187" y="102"/>
                  </a:moveTo>
                  <a:lnTo>
                    <a:pt x="165" y="149"/>
                  </a:lnTo>
                  <a:lnTo>
                    <a:pt x="145" y="193"/>
                  </a:lnTo>
                  <a:lnTo>
                    <a:pt x="134" y="225"/>
                  </a:lnTo>
                  <a:lnTo>
                    <a:pt x="128" y="244"/>
                  </a:lnTo>
                  <a:lnTo>
                    <a:pt x="121" y="256"/>
                  </a:lnTo>
                  <a:lnTo>
                    <a:pt x="134" y="282"/>
                  </a:lnTo>
                  <a:lnTo>
                    <a:pt x="161" y="319"/>
                  </a:lnTo>
                  <a:lnTo>
                    <a:pt x="187" y="362"/>
                  </a:lnTo>
                  <a:lnTo>
                    <a:pt x="222" y="401"/>
                  </a:lnTo>
                  <a:lnTo>
                    <a:pt x="234" y="419"/>
                  </a:lnTo>
                  <a:lnTo>
                    <a:pt x="214" y="423"/>
                  </a:lnTo>
                  <a:lnTo>
                    <a:pt x="175" y="423"/>
                  </a:lnTo>
                  <a:lnTo>
                    <a:pt x="146" y="424"/>
                  </a:lnTo>
                  <a:lnTo>
                    <a:pt x="123" y="426"/>
                  </a:lnTo>
                  <a:lnTo>
                    <a:pt x="101" y="426"/>
                  </a:lnTo>
                  <a:lnTo>
                    <a:pt x="82" y="416"/>
                  </a:lnTo>
                  <a:lnTo>
                    <a:pt x="70" y="396"/>
                  </a:lnTo>
                  <a:lnTo>
                    <a:pt x="38" y="335"/>
                  </a:lnTo>
                  <a:lnTo>
                    <a:pt x="20" y="281"/>
                  </a:lnTo>
                  <a:lnTo>
                    <a:pt x="0" y="233"/>
                  </a:lnTo>
                  <a:lnTo>
                    <a:pt x="6" y="190"/>
                  </a:lnTo>
                  <a:lnTo>
                    <a:pt x="50" y="140"/>
                  </a:lnTo>
                  <a:lnTo>
                    <a:pt x="82" y="97"/>
                  </a:lnTo>
                  <a:lnTo>
                    <a:pt x="101" y="61"/>
                  </a:lnTo>
                  <a:lnTo>
                    <a:pt x="102" y="15"/>
                  </a:lnTo>
                  <a:lnTo>
                    <a:pt x="106" y="0"/>
                  </a:lnTo>
                  <a:lnTo>
                    <a:pt x="173" y="0"/>
                  </a:lnTo>
                  <a:lnTo>
                    <a:pt x="205" y="0"/>
                  </a:lnTo>
                  <a:lnTo>
                    <a:pt x="202" y="68"/>
                  </a:lnTo>
                  <a:lnTo>
                    <a:pt x="187" y="102"/>
                  </a:lnTo>
                  <a:close/>
                </a:path>
              </a:pathLst>
            </a:custGeom>
            <a:solidFill>
              <a:srgbClr val="0000C4"/>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38" name="Freeform 82"/>
            <p:cNvSpPr>
              <a:spLocks/>
            </p:cNvSpPr>
            <p:nvPr/>
          </p:nvSpPr>
          <p:spPr bwMode="auto">
            <a:xfrm>
              <a:off x="2019" y="3502"/>
              <a:ext cx="122" cy="216"/>
            </a:xfrm>
            <a:custGeom>
              <a:avLst/>
              <a:gdLst>
                <a:gd name="T0" fmla="*/ 1 w 262"/>
                <a:gd name="T1" fmla="*/ 0 h 443"/>
                <a:gd name="T2" fmla="*/ 1 w 262"/>
                <a:gd name="T3" fmla="*/ 0 h 443"/>
                <a:gd name="T4" fmla="*/ 1 w 262"/>
                <a:gd name="T5" fmla="*/ 1 h 443"/>
                <a:gd name="T6" fmla="*/ 1 w 262"/>
                <a:gd name="T7" fmla="*/ 1 h 443"/>
                <a:gd name="T8" fmla="*/ 0 w 262"/>
                <a:gd name="T9" fmla="*/ 2 h 443"/>
                <a:gd name="T10" fmla="*/ 0 w 262"/>
                <a:gd name="T11" fmla="*/ 2 h 443"/>
                <a:gd name="T12" fmla="*/ 0 w 262"/>
                <a:gd name="T13" fmla="*/ 3 h 443"/>
                <a:gd name="T14" fmla="*/ 0 w 262"/>
                <a:gd name="T15" fmla="*/ 3 h 443"/>
                <a:gd name="T16" fmla="*/ 0 w 262"/>
                <a:gd name="T17" fmla="*/ 4 h 443"/>
                <a:gd name="T18" fmla="*/ 0 w 262"/>
                <a:gd name="T19" fmla="*/ 4 h 443"/>
                <a:gd name="T20" fmla="*/ 1 w 262"/>
                <a:gd name="T21" fmla="*/ 5 h 443"/>
                <a:gd name="T22" fmla="*/ 1 w 262"/>
                <a:gd name="T23" fmla="*/ 6 h 443"/>
                <a:gd name="T24" fmla="*/ 1 w 262"/>
                <a:gd name="T25" fmla="*/ 6 h 443"/>
                <a:gd name="T26" fmla="*/ 1 w 262"/>
                <a:gd name="T27" fmla="*/ 6 h 443"/>
                <a:gd name="T28" fmla="*/ 2 w 262"/>
                <a:gd name="T29" fmla="*/ 6 h 443"/>
                <a:gd name="T30" fmla="*/ 2 w 262"/>
                <a:gd name="T31" fmla="*/ 6 h 443"/>
                <a:gd name="T32" fmla="*/ 2 w 262"/>
                <a:gd name="T33" fmla="*/ 6 h 443"/>
                <a:gd name="T34" fmla="*/ 2 w 262"/>
                <a:gd name="T35" fmla="*/ 6 h 443"/>
                <a:gd name="T36" fmla="*/ 2 w 262"/>
                <a:gd name="T37" fmla="*/ 5 h 443"/>
                <a:gd name="T38" fmla="*/ 2 w 262"/>
                <a:gd name="T39" fmla="*/ 5 h 443"/>
                <a:gd name="T40" fmla="*/ 1 w 262"/>
                <a:gd name="T41" fmla="*/ 4 h 443"/>
                <a:gd name="T42" fmla="*/ 1 w 262"/>
                <a:gd name="T43" fmla="*/ 4 h 443"/>
                <a:gd name="T44" fmla="*/ 1 w 262"/>
                <a:gd name="T45" fmla="*/ 3 h 443"/>
                <a:gd name="T46" fmla="*/ 1 w 262"/>
                <a:gd name="T47" fmla="*/ 3 h 443"/>
                <a:gd name="T48" fmla="*/ 1 w 262"/>
                <a:gd name="T49" fmla="*/ 3 h 443"/>
                <a:gd name="T50" fmla="*/ 1 w 262"/>
                <a:gd name="T51" fmla="*/ 3 h 443"/>
                <a:gd name="T52" fmla="*/ 1 w 262"/>
                <a:gd name="T53" fmla="*/ 3 h 443"/>
                <a:gd name="T54" fmla="*/ 1 w 262"/>
                <a:gd name="T55" fmla="*/ 2 h 443"/>
                <a:gd name="T56" fmla="*/ 2 w 262"/>
                <a:gd name="T57" fmla="*/ 2 h 443"/>
                <a:gd name="T58" fmla="*/ 2 w 262"/>
                <a:gd name="T59" fmla="*/ 2 h 443"/>
                <a:gd name="T60" fmla="*/ 2 w 262"/>
                <a:gd name="T61" fmla="*/ 1 h 443"/>
                <a:gd name="T62" fmla="*/ 2 w 262"/>
                <a:gd name="T63" fmla="*/ 1 h 443"/>
                <a:gd name="T64" fmla="*/ 3 w 262"/>
                <a:gd name="T65" fmla="*/ 1 h 443"/>
                <a:gd name="T66" fmla="*/ 3 w 262"/>
                <a:gd name="T67" fmla="*/ 0 h 443"/>
                <a:gd name="T68" fmla="*/ 3 w 262"/>
                <a:gd name="T69" fmla="*/ 0 h 443"/>
                <a:gd name="T70" fmla="*/ 3 w 262"/>
                <a:gd name="T71" fmla="*/ 0 h 443"/>
                <a:gd name="T72" fmla="*/ 2 w 262"/>
                <a:gd name="T73" fmla="*/ 0 h 443"/>
                <a:gd name="T74" fmla="*/ 2 w 262"/>
                <a:gd name="T75" fmla="*/ 0 h 443"/>
                <a:gd name="T76" fmla="*/ 1 w 262"/>
                <a:gd name="T77" fmla="*/ 0 h 4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2"/>
                <a:gd name="T118" fmla="*/ 0 h 443"/>
                <a:gd name="T119" fmla="*/ 262 w 262"/>
                <a:gd name="T120" fmla="*/ 443 h 4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2" h="443">
                  <a:moveTo>
                    <a:pt x="123" y="0"/>
                  </a:moveTo>
                  <a:lnTo>
                    <a:pt x="100" y="57"/>
                  </a:lnTo>
                  <a:lnTo>
                    <a:pt x="88" y="91"/>
                  </a:lnTo>
                  <a:lnTo>
                    <a:pt x="78" y="108"/>
                  </a:lnTo>
                  <a:lnTo>
                    <a:pt x="46" y="146"/>
                  </a:lnTo>
                  <a:lnTo>
                    <a:pt x="17" y="192"/>
                  </a:lnTo>
                  <a:lnTo>
                    <a:pt x="7" y="227"/>
                  </a:lnTo>
                  <a:lnTo>
                    <a:pt x="0" y="255"/>
                  </a:lnTo>
                  <a:lnTo>
                    <a:pt x="7" y="283"/>
                  </a:lnTo>
                  <a:lnTo>
                    <a:pt x="39" y="324"/>
                  </a:lnTo>
                  <a:lnTo>
                    <a:pt x="81" y="382"/>
                  </a:lnTo>
                  <a:lnTo>
                    <a:pt x="107" y="426"/>
                  </a:lnTo>
                  <a:lnTo>
                    <a:pt x="123" y="433"/>
                  </a:lnTo>
                  <a:lnTo>
                    <a:pt x="147" y="441"/>
                  </a:lnTo>
                  <a:lnTo>
                    <a:pt x="176" y="443"/>
                  </a:lnTo>
                  <a:lnTo>
                    <a:pt x="198" y="441"/>
                  </a:lnTo>
                  <a:lnTo>
                    <a:pt x="220" y="438"/>
                  </a:lnTo>
                  <a:lnTo>
                    <a:pt x="230" y="431"/>
                  </a:lnTo>
                  <a:lnTo>
                    <a:pt x="201" y="397"/>
                  </a:lnTo>
                  <a:lnTo>
                    <a:pt x="169" y="350"/>
                  </a:lnTo>
                  <a:lnTo>
                    <a:pt x="150" y="316"/>
                  </a:lnTo>
                  <a:lnTo>
                    <a:pt x="134" y="289"/>
                  </a:lnTo>
                  <a:lnTo>
                    <a:pt x="120" y="261"/>
                  </a:lnTo>
                  <a:lnTo>
                    <a:pt x="107" y="243"/>
                  </a:lnTo>
                  <a:lnTo>
                    <a:pt x="81" y="232"/>
                  </a:lnTo>
                  <a:lnTo>
                    <a:pt x="118" y="243"/>
                  </a:lnTo>
                  <a:lnTo>
                    <a:pt x="130" y="218"/>
                  </a:lnTo>
                  <a:lnTo>
                    <a:pt x="147" y="190"/>
                  </a:lnTo>
                  <a:lnTo>
                    <a:pt x="167" y="157"/>
                  </a:lnTo>
                  <a:lnTo>
                    <a:pt x="191" y="134"/>
                  </a:lnTo>
                  <a:lnTo>
                    <a:pt x="213" y="129"/>
                  </a:lnTo>
                  <a:lnTo>
                    <a:pt x="238" y="118"/>
                  </a:lnTo>
                  <a:lnTo>
                    <a:pt x="253" y="96"/>
                  </a:lnTo>
                  <a:lnTo>
                    <a:pt x="262" y="53"/>
                  </a:lnTo>
                  <a:lnTo>
                    <a:pt x="262" y="17"/>
                  </a:lnTo>
                  <a:lnTo>
                    <a:pt x="262" y="2"/>
                  </a:lnTo>
                  <a:lnTo>
                    <a:pt x="216" y="4"/>
                  </a:lnTo>
                  <a:lnTo>
                    <a:pt x="177" y="4"/>
                  </a:lnTo>
                  <a:lnTo>
                    <a:pt x="123" y="0"/>
                  </a:lnTo>
                  <a:close/>
                </a:path>
              </a:pathLst>
            </a:custGeom>
            <a:solidFill>
              <a:srgbClr val="0000E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39" name="Freeform 83"/>
            <p:cNvSpPr>
              <a:spLocks/>
            </p:cNvSpPr>
            <p:nvPr/>
          </p:nvSpPr>
          <p:spPr bwMode="auto">
            <a:xfrm>
              <a:off x="1928" y="3262"/>
              <a:ext cx="88" cy="79"/>
            </a:xfrm>
            <a:custGeom>
              <a:avLst/>
              <a:gdLst>
                <a:gd name="T0" fmla="*/ 2 w 185"/>
                <a:gd name="T1" fmla="*/ 2 h 164"/>
                <a:gd name="T2" fmla="*/ 1 w 185"/>
                <a:gd name="T3" fmla="*/ 1 h 164"/>
                <a:gd name="T4" fmla="*/ 1 w 185"/>
                <a:gd name="T5" fmla="*/ 1 h 164"/>
                <a:gd name="T6" fmla="*/ 0 w 185"/>
                <a:gd name="T7" fmla="*/ 1 h 164"/>
                <a:gd name="T8" fmla="*/ 0 w 185"/>
                <a:gd name="T9" fmla="*/ 1 h 164"/>
                <a:gd name="T10" fmla="*/ 0 w 185"/>
                <a:gd name="T11" fmla="*/ 1 h 164"/>
                <a:gd name="T12" fmla="*/ 0 w 185"/>
                <a:gd name="T13" fmla="*/ 1 h 164"/>
                <a:gd name="T14" fmla="*/ 0 w 185"/>
                <a:gd name="T15" fmla="*/ 0 h 164"/>
                <a:gd name="T16" fmla="*/ 0 w 185"/>
                <a:gd name="T17" fmla="*/ 0 h 164"/>
                <a:gd name="T18" fmla="*/ 0 w 185"/>
                <a:gd name="T19" fmla="*/ 0 h 164"/>
                <a:gd name="T20" fmla="*/ 0 w 185"/>
                <a:gd name="T21" fmla="*/ 0 h 164"/>
                <a:gd name="T22" fmla="*/ 0 w 185"/>
                <a:gd name="T23" fmla="*/ 0 h 164"/>
                <a:gd name="T24" fmla="*/ 1 w 185"/>
                <a:gd name="T25" fmla="*/ 1 h 164"/>
                <a:gd name="T26" fmla="*/ 0 w 185"/>
                <a:gd name="T27" fmla="*/ 0 h 164"/>
                <a:gd name="T28" fmla="*/ 0 w 185"/>
                <a:gd name="T29" fmla="*/ 0 h 164"/>
                <a:gd name="T30" fmla="*/ 0 w 185"/>
                <a:gd name="T31" fmla="*/ 0 h 164"/>
                <a:gd name="T32" fmla="*/ 0 w 185"/>
                <a:gd name="T33" fmla="*/ 0 h 164"/>
                <a:gd name="T34" fmla="*/ 1 w 185"/>
                <a:gd name="T35" fmla="*/ 0 h 164"/>
                <a:gd name="T36" fmla="*/ 1 w 185"/>
                <a:gd name="T37" fmla="*/ 0 h 164"/>
                <a:gd name="T38" fmla="*/ 1 w 185"/>
                <a:gd name="T39" fmla="*/ 0 h 164"/>
                <a:gd name="T40" fmla="*/ 1 w 185"/>
                <a:gd name="T41" fmla="*/ 0 h 164"/>
                <a:gd name="T42" fmla="*/ 1 w 185"/>
                <a:gd name="T43" fmla="*/ 0 h 164"/>
                <a:gd name="T44" fmla="*/ 1 w 185"/>
                <a:gd name="T45" fmla="*/ 0 h 164"/>
                <a:gd name="T46" fmla="*/ 1 w 185"/>
                <a:gd name="T47" fmla="*/ 0 h 164"/>
                <a:gd name="T48" fmla="*/ 2 w 185"/>
                <a:gd name="T49" fmla="*/ 0 h 164"/>
                <a:gd name="T50" fmla="*/ 2 w 185"/>
                <a:gd name="T51" fmla="*/ 0 h 164"/>
                <a:gd name="T52" fmla="*/ 2 w 185"/>
                <a:gd name="T53" fmla="*/ 1 h 164"/>
                <a:gd name="T54" fmla="*/ 2 w 185"/>
                <a:gd name="T55" fmla="*/ 1 h 164"/>
                <a:gd name="T56" fmla="*/ 2 w 185"/>
                <a:gd name="T57" fmla="*/ 1 h 164"/>
                <a:gd name="T58" fmla="*/ 2 w 185"/>
                <a:gd name="T59" fmla="*/ 1 h 164"/>
                <a:gd name="T60" fmla="*/ 2 w 185"/>
                <a:gd name="T61" fmla="*/ 2 h 1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5"/>
                <a:gd name="T94" fmla="*/ 0 h 164"/>
                <a:gd name="T95" fmla="*/ 185 w 185"/>
                <a:gd name="T96" fmla="*/ 164 h 1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5" h="164">
                  <a:moveTo>
                    <a:pt x="148" y="164"/>
                  </a:moveTo>
                  <a:lnTo>
                    <a:pt x="104" y="131"/>
                  </a:lnTo>
                  <a:lnTo>
                    <a:pt x="76" y="127"/>
                  </a:lnTo>
                  <a:lnTo>
                    <a:pt x="45" y="119"/>
                  </a:lnTo>
                  <a:lnTo>
                    <a:pt x="27" y="101"/>
                  </a:lnTo>
                  <a:lnTo>
                    <a:pt x="8" y="76"/>
                  </a:lnTo>
                  <a:lnTo>
                    <a:pt x="0" y="73"/>
                  </a:lnTo>
                  <a:lnTo>
                    <a:pt x="3" y="53"/>
                  </a:lnTo>
                  <a:lnTo>
                    <a:pt x="25" y="65"/>
                  </a:lnTo>
                  <a:lnTo>
                    <a:pt x="11" y="50"/>
                  </a:lnTo>
                  <a:lnTo>
                    <a:pt x="22" y="38"/>
                  </a:lnTo>
                  <a:lnTo>
                    <a:pt x="49" y="53"/>
                  </a:lnTo>
                  <a:lnTo>
                    <a:pt x="70" y="70"/>
                  </a:lnTo>
                  <a:lnTo>
                    <a:pt x="38" y="38"/>
                  </a:lnTo>
                  <a:lnTo>
                    <a:pt x="35" y="22"/>
                  </a:lnTo>
                  <a:lnTo>
                    <a:pt x="42" y="12"/>
                  </a:lnTo>
                  <a:lnTo>
                    <a:pt x="57" y="20"/>
                  </a:lnTo>
                  <a:lnTo>
                    <a:pt x="96" y="45"/>
                  </a:lnTo>
                  <a:lnTo>
                    <a:pt x="108" y="61"/>
                  </a:lnTo>
                  <a:lnTo>
                    <a:pt x="121" y="47"/>
                  </a:lnTo>
                  <a:lnTo>
                    <a:pt x="108" y="20"/>
                  </a:lnTo>
                  <a:lnTo>
                    <a:pt x="101" y="9"/>
                  </a:lnTo>
                  <a:lnTo>
                    <a:pt x="108" y="0"/>
                  </a:lnTo>
                  <a:lnTo>
                    <a:pt x="119" y="4"/>
                  </a:lnTo>
                  <a:lnTo>
                    <a:pt x="146" y="22"/>
                  </a:lnTo>
                  <a:lnTo>
                    <a:pt x="158" y="50"/>
                  </a:lnTo>
                  <a:lnTo>
                    <a:pt x="155" y="68"/>
                  </a:lnTo>
                  <a:lnTo>
                    <a:pt x="153" y="88"/>
                  </a:lnTo>
                  <a:lnTo>
                    <a:pt x="153" y="111"/>
                  </a:lnTo>
                  <a:lnTo>
                    <a:pt x="185" y="131"/>
                  </a:lnTo>
                  <a:lnTo>
                    <a:pt x="148" y="164"/>
                  </a:lnTo>
                  <a:close/>
                </a:path>
              </a:pathLst>
            </a:custGeom>
            <a:solidFill>
              <a:srgbClr val="FFE0C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40" name="Freeform 84"/>
            <p:cNvSpPr>
              <a:spLocks/>
            </p:cNvSpPr>
            <p:nvPr/>
          </p:nvSpPr>
          <p:spPr bwMode="auto">
            <a:xfrm>
              <a:off x="1976" y="3304"/>
              <a:ext cx="185" cy="208"/>
            </a:xfrm>
            <a:custGeom>
              <a:avLst/>
              <a:gdLst>
                <a:gd name="T0" fmla="*/ 4 w 393"/>
                <a:gd name="T1" fmla="*/ 2 h 426"/>
                <a:gd name="T2" fmla="*/ 4 w 393"/>
                <a:gd name="T3" fmla="*/ 1 h 426"/>
                <a:gd name="T4" fmla="*/ 4 w 393"/>
                <a:gd name="T5" fmla="*/ 1 h 426"/>
                <a:gd name="T6" fmla="*/ 3 w 393"/>
                <a:gd name="T7" fmla="*/ 2 h 426"/>
                <a:gd name="T8" fmla="*/ 3 w 393"/>
                <a:gd name="T9" fmla="*/ 2 h 426"/>
                <a:gd name="T10" fmla="*/ 2 w 393"/>
                <a:gd name="T11" fmla="*/ 2 h 426"/>
                <a:gd name="T12" fmla="*/ 2 w 393"/>
                <a:gd name="T13" fmla="*/ 2 h 426"/>
                <a:gd name="T14" fmla="*/ 2 w 393"/>
                <a:gd name="T15" fmla="*/ 2 h 426"/>
                <a:gd name="T16" fmla="*/ 2 w 393"/>
                <a:gd name="T17" fmla="*/ 1 h 426"/>
                <a:gd name="T18" fmla="*/ 2 w 393"/>
                <a:gd name="T19" fmla="*/ 1 h 426"/>
                <a:gd name="T20" fmla="*/ 1 w 393"/>
                <a:gd name="T21" fmla="*/ 1 h 426"/>
                <a:gd name="T22" fmla="*/ 1 w 393"/>
                <a:gd name="T23" fmla="*/ 0 h 426"/>
                <a:gd name="T24" fmla="*/ 0 w 393"/>
                <a:gd name="T25" fmla="*/ 0 h 426"/>
                <a:gd name="T26" fmla="*/ 0 w 393"/>
                <a:gd name="T27" fmla="*/ 1 h 426"/>
                <a:gd name="T28" fmla="*/ 0 w 393"/>
                <a:gd name="T29" fmla="*/ 1 h 426"/>
                <a:gd name="T30" fmla="*/ 1 w 393"/>
                <a:gd name="T31" fmla="*/ 2 h 426"/>
                <a:gd name="T32" fmla="*/ 1 w 393"/>
                <a:gd name="T33" fmla="*/ 2 h 426"/>
                <a:gd name="T34" fmla="*/ 1 w 393"/>
                <a:gd name="T35" fmla="*/ 2 h 426"/>
                <a:gd name="T36" fmla="*/ 2 w 393"/>
                <a:gd name="T37" fmla="*/ 3 h 426"/>
                <a:gd name="T38" fmla="*/ 2 w 393"/>
                <a:gd name="T39" fmla="*/ 3 h 426"/>
                <a:gd name="T40" fmla="*/ 2 w 393"/>
                <a:gd name="T41" fmla="*/ 3 h 426"/>
                <a:gd name="T42" fmla="*/ 2 w 393"/>
                <a:gd name="T43" fmla="*/ 3 h 426"/>
                <a:gd name="T44" fmla="*/ 2 w 393"/>
                <a:gd name="T45" fmla="*/ 4 h 426"/>
                <a:gd name="T46" fmla="*/ 2 w 393"/>
                <a:gd name="T47" fmla="*/ 4 h 426"/>
                <a:gd name="T48" fmla="*/ 2 w 393"/>
                <a:gd name="T49" fmla="*/ 5 h 426"/>
                <a:gd name="T50" fmla="*/ 2 w 393"/>
                <a:gd name="T51" fmla="*/ 5 h 426"/>
                <a:gd name="T52" fmla="*/ 2 w 393"/>
                <a:gd name="T53" fmla="*/ 5 h 426"/>
                <a:gd name="T54" fmla="*/ 2 w 393"/>
                <a:gd name="T55" fmla="*/ 6 h 426"/>
                <a:gd name="T56" fmla="*/ 3 w 393"/>
                <a:gd name="T57" fmla="*/ 6 h 426"/>
                <a:gd name="T58" fmla="*/ 3 w 393"/>
                <a:gd name="T59" fmla="*/ 6 h 426"/>
                <a:gd name="T60" fmla="*/ 4 w 393"/>
                <a:gd name="T61" fmla="*/ 6 h 426"/>
                <a:gd name="T62" fmla="*/ 4 w 393"/>
                <a:gd name="T63" fmla="*/ 5 h 426"/>
                <a:gd name="T64" fmla="*/ 4 w 393"/>
                <a:gd name="T65" fmla="*/ 5 h 426"/>
                <a:gd name="T66" fmla="*/ 4 w 393"/>
                <a:gd name="T67" fmla="*/ 5 h 426"/>
                <a:gd name="T68" fmla="*/ 4 w 393"/>
                <a:gd name="T69" fmla="*/ 5 h 426"/>
                <a:gd name="T70" fmla="*/ 4 w 393"/>
                <a:gd name="T71" fmla="*/ 4 h 426"/>
                <a:gd name="T72" fmla="*/ 4 w 393"/>
                <a:gd name="T73" fmla="*/ 4 h 426"/>
                <a:gd name="T74" fmla="*/ 4 w 393"/>
                <a:gd name="T75" fmla="*/ 4 h 426"/>
                <a:gd name="T76" fmla="*/ 4 w 393"/>
                <a:gd name="T77" fmla="*/ 3 h 426"/>
                <a:gd name="T78" fmla="*/ 4 w 393"/>
                <a:gd name="T79" fmla="*/ 3 h 426"/>
                <a:gd name="T80" fmla="*/ 4 w 393"/>
                <a:gd name="T81" fmla="*/ 3 h 426"/>
                <a:gd name="T82" fmla="*/ 4 w 393"/>
                <a:gd name="T83" fmla="*/ 3 h 426"/>
                <a:gd name="T84" fmla="*/ 4 w 393"/>
                <a:gd name="T85" fmla="*/ 2 h 426"/>
                <a:gd name="T86" fmla="*/ 4 w 393"/>
                <a:gd name="T87" fmla="*/ 2 h 426"/>
                <a:gd name="T88" fmla="*/ 4 w 393"/>
                <a:gd name="T89" fmla="*/ 2 h 426"/>
                <a:gd name="T90" fmla="*/ 4 w 393"/>
                <a:gd name="T91" fmla="*/ 2 h 4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3"/>
                <a:gd name="T139" fmla="*/ 0 h 426"/>
                <a:gd name="T140" fmla="*/ 393 w 393"/>
                <a:gd name="T141" fmla="*/ 426 h 42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3" h="426">
                  <a:moveTo>
                    <a:pt x="361" y="140"/>
                  </a:moveTo>
                  <a:lnTo>
                    <a:pt x="341" y="124"/>
                  </a:lnTo>
                  <a:lnTo>
                    <a:pt x="325" y="125"/>
                  </a:lnTo>
                  <a:lnTo>
                    <a:pt x="277" y="138"/>
                  </a:lnTo>
                  <a:lnTo>
                    <a:pt x="255" y="158"/>
                  </a:lnTo>
                  <a:lnTo>
                    <a:pt x="231" y="148"/>
                  </a:lnTo>
                  <a:lnTo>
                    <a:pt x="197" y="135"/>
                  </a:lnTo>
                  <a:lnTo>
                    <a:pt x="182" y="140"/>
                  </a:lnTo>
                  <a:lnTo>
                    <a:pt x="175" y="130"/>
                  </a:lnTo>
                  <a:lnTo>
                    <a:pt x="158" y="130"/>
                  </a:lnTo>
                  <a:lnTo>
                    <a:pt x="130" y="102"/>
                  </a:lnTo>
                  <a:lnTo>
                    <a:pt x="86" y="43"/>
                  </a:lnTo>
                  <a:lnTo>
                    <a:pt x="54" y="0"/>
                  </a:lnTo>
                  <a:lnTo>
                    <a:pt x="0" y="69"/>
                  </a:lnTo>
                  <a:lnTo>
                    <a:pt x="54" y="102"/>
                  </a:lnTo>
                  <a:lnTo>
                    <a:pt x="104" y="148"/>
                  </a:lnTo>
                  <a:lnTo>
                    <a:pt x="138" y="178"/>
                  </a:lnTo>
                  <a:lnTo>
                    <a:pt x="133" y="195"/>
                  </a:lnTo>
                  <a:lnTo>
                    <a:pt x="157" y="213"/>
                  </a:lnTo>
                  <a:lnTo>
                    <a:pt x="180" y="213"/>
                  </a:lnTo>
                  <a:lnTo>
                    <a:pt x="207" y="242"/>
                  </a:lnTo>
                  <a:lnTo>
                    <a:pt x="224" y="261"/>
                  </a:lnTo>
                  <a:lnTo>
                    <a:pt x="216" y="287"/>
                  </a:lnTo>
                  <a:lnTo>
                    <a:pt x="209" y="332"/>
                  </a:lnTo>
                  <a:lnTo>
                    <a:pt x="202" y="355"/>
                  </a:lnTo>
                  <a:lnTo>
                    <a:pt x="201" y="378"/>
                  </a:lnTo>
                  <a:lnTo>
                    <a:pt x="207" y="407"/>
                  </a:lnTo>
                  <a:lnTo>
                    <a:pt x="221" y="419"/>
                  </a:lnTo>
                  <a:lnTo>
                    <a:pt x="248" y="424"/>
                  </a:lnTo>
                  <a:lnTo>
                    <a:pt x="290" y="426"/>
                  </a:lnTo>
                  <a:lnTo>
                    <a:pt x="331" y="424"/>
                  </a:lnTo>
                  <a:lnTo>
                    <a:pt x="356" y="416"/>
                  </a:lnTo>
                  <a:lnTo>
                    <a:pt x="378" y="402"/>
                  </a:lnTo>
                  <a:lnTo>
                    <a:pt x="383" y="361"/>
                  </a:lnTo>
                  <a:lnTo>
                    <a:pt x="379" y="340"/>
                  </a:lnTo>
                  <a:lnTo>
                    <a:pt x="386" y="305"/>
                  </a:lnTo>
                  <a:lnTo>
                    <a:pt x="379" y="295"/>
                  </a:lnTo>
                  <a:lnTo>
                    <a:pt x="379" y="279"/>
                  </a:lnTo>
                  <a:lnTo>
                    <a:pt x="386" y="265"/>
                  </a:lnTo>
                  <a:lnTo>
                    <a:pt x="391" y="252"/>
                  </a:lnTo>
                  <a:lnTo>
                    <a:pt x="393" y="228"/>
                  </a:lnTo>
                  <a:lnTo>
                    <a:pt x="391" y="209"/>
                  </a:lnTo>
                  <a:lnTo>
                    <a:pt x="388" y="188"/>
                  </a:lnTo>
                  <a:lnTo>
                    <a:pt x="383" y="171"/>
                  </a:lnTo>
                  <a:lnTo>
                    <a:pt x="374" y="155"/>
                  </a:lnTo>
                  <a:lnTo>
                    <a:pt x="361" y="140"/>
                  </a:lnTo>
                  <a:close/>
                </a:path>
              </a:pathLst>
            </a:custGeom>
            <a:solidFill>
              <a:srgbClr val="4040FF"/>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41" name="Freeform 85"/>
            <p:cNvSpPr>
              <a:spLocks/>
            </p:cNvSpPr>
            <p:nvPr/>
          </p:nvSpPr>
          <p:spPr bwMode="auto">
            <a:xfrm>
              <a:off x="2114" y="3454"/>
              <a:ext cx="41" cy="44"/>
            </a:xfrm>
            <a:custGeom>
              <a:avLst/>
              <a:gdLst>
                <a:gd name="T0" fmla="*/ 1 w 86"/>
                <a:gd name="T1" fmla="*/ 0 h 89"/>
                <a:gd name="T2" fmla="*/ 0 w 86"/>
                <a:gd name="T3" fmla="*/ 0 h 89"/>
                <a:gd name="T4" fmla="*/ 0 w 86"/>
                <a:gd name="T5" fmla="*/ 1 h 89"/>
                <a:gd name="T6" fmla="*/ 0 w 86"/>
                <a:gd name="T7" fmla="*/ 1 h 89"/>
                <a:gd name="T8" fmla="*/ 0 w 86"/>
                <a:gd name="T9" fmla="*/ 1 h 89"/>
                <a:gd name="T10" fmla="*/ 0 w 86"/>
                <a:gd name="T11" fmla="*/ 1 h 89"/>
                <a:gd name="T12" fmla="*/ 0 w 86"/>
                <a:gd name="T13" fmla="*/ 1 h 89"/>
                <a:gd name="T14" fmla="*/ 1 w 86"/>
                <a:gd name="T15" fmla="*/ 1 h 89"/>
                <a:gd name="T16" fmla="*/ 1 w 86"/>
                <a:gd name="T17" fmla="*/ 0 h 89"/>
                <a:gd name="T18" fmla="*/ 1 w 86"/>
                <a:gd name="T19" fmla="*/ 0 h 89"/>
                <a:gd name="T20" fmla="*/ 1 w 86"/>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89"/>
                <a:gd name="T35" fmla="*/ 86 w 86"/>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89">
                  <a:moveTo>
                    <a:pt x="82" y="0"/>
                  </a:moveTo>
                  <a:lnTo>
                    <a:pt x="62" y="43"/>
                  </a:lnTo>
                  <a:lnTo>
                    <a:pt x="44" y="68"/>
                  </a:lnTo>
                  <a:lnTo>
                    <a:pt x="18" y="86"/>
                  </a:lnTo>
                  <a:lnTo>
                    <a:pt x="0" y="88"/>
                  </a:lnTo>
                  <a:lnTo>
                    <a:pt x="32" y="89"/>
                  </a:lnTo>
                  <a:lnTo>
                    <a:pt x="66" y="83"/>
                  </a:lnTo>
                  <a:lnTo>
                    <a:pt x="81" y="71"/>
                  </a:lnTo>
                  <a:lnTo>
                    <a:pt x="81" y="60"/>
                  </a:lnTo>
                  <a:lnTo>
                    <a:pt x="86" y="35"/>
                  </a:lnTo>
                  <a:lnTo>
                    <a:pt x="82" y="0"/>
                  </a:lnTo>
                  <a:close/>
                </a:path>
              </a:pathLst>
            </a:custGeom>
            <a:solidFill>
              <a:srgbClr val="00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42" name="Freeform 86"/>
            <p:cNvSpPr>
              <a:spLocks/>
            </p:cNvSpPr>
            <p:nvPr/>
          </p:nvSpPr>
          <p:spPr bwMode="auto">
            <a:xfrm>
              <a:off x="2093" y="3391"/>
              <a:ext cx="26" cy="45"/>
            </a:xfrm>
            <a:custGeom>
              <a:avLst/>
              <a:gdLst>
                <a:gd name="T0" fmla="*/ 0 w 54"/>
                <a:gd name="T1" fmla="*/ 0 h 93"/>
                <a:gd name="T2" fmla="*/ 0 w 54"/>
                <a:gd name="T3" fmla="*/ 0 h 93"/>
                <a:gd name="T4" fmla="*/ 0 w 54"/>
                <a:gd name="T5" fmla="*/ 0 h 93"/>
                <a:gd name="T6" fmla="*/ 0 w 54"/>
                <a:gd name="T7" fmla="*/ 1 h 93"/>
                <a:gd name="T8" fmla="*/ 0 w 54"/>
                <a:gd name="T9" fmla="*/ 0 h 93"/>
                <a:gd name="T10" fmla="*/ 0 w 54"/>
                <a:gd name="T11" fmla="*/ 1 h 93"/>
                <a:gd name="T12" fmla="*/ 0 w 54"/>
                <a:gd name="T13" fmla="*/ 1 h 93"/>
                <a:gd name="T14" fmla="*/ 0 w 54"/>
                <a:gd name="T15" fmla="*/ 1 h 93"/>
                <a:gd name="T16" fmla="*/ 0 w 54"/>
                <a:gd name="T17" fmla="*/ 1 h 93"/>
                <a:gd name="T18" fmla="*/ 0 w 54"/>
                <a:gd name="T19" fmla="*/ 0 h 93"/>
                <a:gd name="T20" fmla="*/ 0 w 54"/>
                <a:gd name="T21" fmla="*/ 0 h 93"/>
                <a:gd name="T22" fmla="*/ 0 w 54"/>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93"/>
                <a:gd name="T38" fmla="*/ 54 w 54"/>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93">
                  <a:moveTo>
                    <a:pt x="34" y="0"/>
                  </a:moveTo>
                  <a:lnTo>
                    <a:pt x="50" y="28"/>
                  </a:lnTo>
                  <a:lnTo>
                    <a:pt x="54" y="66"/>
                  </a:lnTo>
                  <a:lnTo>
                    <a:pt x="47" y="86"/>
                  </a:lnTo>
                  <a:lnTo>
                    <a:pt x="37" y="55"/>
                  </a:lnTo>
                  <a:lnTo>
                    <a:pt x="27" y="76"/>
                  </a:lnTo>
                  <a:lnTo>
                    <a:pt x="17" y="86"/>
                  </a:lnTo>
                  <a:lnTo>
                    <a:pt x="0" y="93"/>
                  </a:lnTo>
                  <a:lnTo>
                    <a:pt x="20" y="71"/>
                  </a:lnTo>
                  <a:lnTo>
                    <a:pt x="34" y="42"/>
                  </a:lnTo>
                  <a:lnTo>
                    <a:pt x="37" y="19"/>
                  </a:lnTo>
                  <a:lnTo>
                    <a:pt x="34" y="0"/>
                  </a:lnTo>
                  <a:close/>
                </a:path>
              </a:pathLst>
            </a:custGeom>
            <a:solidFill>
              <a:srgbClr val="00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43" name="Freeform 87"/>
            <p:cNvSpPr>
              <a:spLocks/>
            </p:cNvSpPr>
            <p:nvPr/>
          </p:nvSpPr>
          <p:spPr bwMode="auto">
            <a:xfrm>
              <a:off x="2082" y="3429"/>
              <a:ext cx="26" cy="28"/>
            </a:xfrm>
            <a:custGeom>
              <a:avLst/>
              <a:gdLst>
                <a:gd name="T0" fmla="*/ 0 w 56"/>
                <a:gd name="T1" fmla="*/ 0 h 54"/>
                <a:gd name="T2" fmla="*/ 0 w 56"/>
                <a:gd name="T3" fmla="*/ 1 h 54"/>
                <a:gd name="T4" fmla="*/ 0 w 56"/>
                <a:gd name="T5" fmla="*/ 1 h 54"/>
                <a:gd name="T6" fmla="*/ 0 w 56"/>
                <a:gd name="T7" fmla="*/ 1 h 54"/>
                <a:gd name="T8" fmla="*/ 0 w 56"/>
                <a:gd name="T9" fmla="*/ 1 h 54"/>
                <a:gd name="T10" fmla="*/ 0 60000 65536"/>
                <a:gd name="T11" fmla="*/ 0 60000 65536"/>
                <a:gd name="T12" fmla="*/ 0 60000 65536"/>
                <a:gd name="T13" fmla="*/ 0 60000 65536"/>
                <a:gd name="T14" fmla="*/ 0 60000 65536"/>
                <a:gd name="T15" fmla="*/ 0 w 56"/>
                <a:gd name="T16" fmla="*/ 0 h 54"/>
                <a:gd name="T17" fmla="*/ 56 w 56"/>
                <a:gd name="T18" fmla="*/ 54 h 54"/>
              </a:gdLst>
              <a:ahLst/>
              <a:cxnLst>
                <a:cxn ang="T10">
                  <a:pos x="T0" y="T1"/>
                </a:cxn>
                <a:cxn ang="T11">
                  <a:pos x="T2" y="T3"/>
                </a:cxn>
                <a:cxn ang="T12">
                  <a:pos x="T4" y="T5"/>
                </a:cxn>
                <a:cxn ang="T13">
                  <a:pos x="T6" y="T7"/>
                </a:cxn>
                <a:cxn ang="T14">
                  <a:pos x="T8" y="T9"/>
                </a:cxn>
              </a:cxnLst>
              <a:rect l="T15" t="T16" r="T17" b="T18"/>
              <a:pathLst>
                <a:path w="56" h="54">
                  <a:moveTo>
                    <a:pt x="0" y="0"/>
                  </a:moveTo>
                  <a:lnTo>
                    <a:pt x="27" y="19"/>
                  </a:lnTo>
                  <a:lnTo>
                    <a:pt x="53" y="36"/>
                  </a:lnTo>
                  <a:lnTo>
                    <a:pt x="26" y="33"/>
                  </a:lnTo>
                  <a:lnTo>
                    <a:pt x="56" y="54"/>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44" name="Freeform 88"/>
            <p:cNvSpPr>
              <a:spLocks/>
            </p:cNvSpPr>
            <p:nvPr/>
          </p:nvSpPr>
          <p:spPr bwMode="auto">
            <a:xfrm>
              <a:off x="2103" y="3374"/>
              <a:ext cx="40" cy="13"/>
            </a:xfrm>
            <a:custGeom>
              <a:avLst/>
              <a:gdLst>
                <a:gd name="T0" fmla="*/ 0 w 84"/>
                <a:gd name="T1" fmla="*/ 1 h 26"/>
                <a:gd name="T2" fmla="*/ 0 w 84"/>
                <a:gd name="T3" fmla="*/ 1 h 26"/>
                <a:gd name="T4" fmla="*/ 0 w 84"/>
                <a:gd name="T5" fmla="*/ 1 h 26"/>
                <a:gd name="T6" fmla="*/ 1 w 84"/>
                <a:gd name="T7" fmla="*/ 0 h 26"/>
                <a:gd name="T8" fmla="*/ 0 60000 65536"/>
                <a:gd name="T9" fmla="*/ 0 60000 65536"/>
                <a:gd name="T10" fmla="*/ 0 60000 65536"/>
                <a:gd name="T11" fmla="*/ 0 60000 65536"/>
                <a:gd name="T12" fmla="*/ 0 w 84"/>
                <a:gd name="T13" fmla="*/ 0 h 26"/>
                <a:gd name="T14" fmla="*/ 84 w 84"/>
                <a:gd name="T15" fmla="*/ 26 h 26"/>
              </a:gdLst>
              <a:ahLst/>
              <a:cxnLst>
                <a:cxn ang="T8">
                  <a:pos x="T0" y="T1"/>
                </a:cxn>
                <a:cxn ang="T9">
                  <a:pos x="T2" y="T3"/>
                </a:cxn>
                <a:cxn ang="T10">
                  <a:pos x="T4" y="T5"/>
                </a:cxn>
                <a:cxn ang="T11">
                  <a:pos x="T6" y="T7"/>
                </a:cxn>
              </a:cxnLst>
              <a:rect l="T12" t="T13" r="T14" b="T15"/>
              <a:pathLst>
                <a:path w="84" h="26">
                  <a:moveTo>
                    <a:pt x="5" y="1"/>
                  </a:moveTo>
                  <a:lnTo>
                    <a:pt x="0" y="26"/>
                  </a:lnTo>
                  <a:lnTo>
                    <a:pt x="57" y="13"/>
                  </a:lnTo>
                  <a:lnTo>
                    <a:pt x="84"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45" name="Freeform 89"/>
            <p:cNvSpPr>
              <a:spLocks/>
            </p:cNvSpPr>
            <p:nvPr/>
          </p:nvSpPr>
          <p:spPr bwMode="auto">
            <a:xfrm>
              <a:off x="2049" y="3241"/>
              <a:ext cx="193" cy="134"/>
            </a:xfrm>
            <a:custGeom>
              <a:avLst/>
              <a:gdLst>
                <a:gd name="T0" fmla="*/ 2 w 406"/>
                <a:gd name="T1" fmla="*/ 0 h 274"/>
                <a:gd name="T2" fmla="*/ 2 w 406"/>
                <a:gd name="T3" fmla="*/ 0 h 274"/>
                <a:gd name="T4" fmla="*/ 2 w 406"/>
                <a:gd name="T5" fmla="*/ 0 h 274"/>
                <a:gd name="T6" fmla="*/ 1 w 406"/>
                <a:gd name="T7" fmla="*/ 0 h 274"/>
                <a:gd name="T8" fmla="*/ 1 w 406"/>
                <a:gd name="T9" fmla="*/ 0 h 274"/>
                <a:gd name="T10" fmla="*/ 1 w 406"/>
                <a:gd name="T11" fmla="*/ 0 h 274"/>
                <a:gd name="T12" fmla="*/ 1 w 406"/>
                <a:gd name="T13" fmla="*/ 0 h 274"/>
                <a:gd name="T14" fmla="*/ 0 w 406"/>
                <a:gd name="T15" fmla="*/ 0 h 274"/>
                <a:gd name="T16" fmla="*/ 0 w 406"/>
                <a:gd name="T17" fmla="*/ 0 h 274"/>
                <a:gd name="T18" fmla="*/ 1 w 406"/>
                <a:gd name="T19" fmla="*/ 1 h 274"/>
                <a:gd name="T20" fmla="*/ 1 w 406"/>
                <a:gd name="T21" fmla="*/ 1 h 274"/>
                <a:gd name="T22" fmla="*/ 1 w 406"/>
                <a:gd name="T23" fmla="*/ 1 h 274"/>
                <a:gd name="T24" fmla="*/ 1 w 406"/>
                <a:gd name="T25" fmla="*/ 1 h 274"/>
                <a:gd name="T26" fmla="*/ 1 w 406"/>
                <a:gd name="T27" fmla="*/ 2 h 274"/>
                <a:gd name="T28" fmla="*/ 0 w 406"/>
                <a:gd name="T29" fmla="*/ 2 h 274"/>
                <a:gd name="T30" fmla="*/ 0 w 406"/>
                <a:gd name="T31" fmla="*/ 2 h 274"/>
                <a:gd name="T32" fmla="*/ 0 w 406"/>
                <a:gd name="T33" fmla="*/ 2 h 274"/>
                <a:gd name="T34" fmla="*/ 0 w 406"/>
                <a:gd name="T35" fmla="*/ 2 h 274"/>
                <a:gd name="T36" fmla="*/ 0 w 406"/>
                <a:gd name="T37" fmla="*/ 2 h 274"/>
                <a:gd name="T38" fmla="*/ 0 w 406"/>
                <a:gd name="T39" fmla="*/ 3 h 274"/>
                <a:gd name="T40" fmla="*/ 0 w 406"/>
                <a:gd name="T41" fmla="*/ 3 h 274"/>
                <a:gd name="T42" fmla="*/ 1 w 406"/>
                <a:gd name="T43" fmla="*/ 4 h 274"/>
                <a:gd name="T44" fmla="*/ 2 w 406"/>
                <a:gd name="T45" fmla="*/ 4 h 274"/>
                <a:gd name="T46" fmla="*/ 2 w 406"/>
                <a:gd name="T47" fmla="*/ 3 h 274"/>
                <a:gd name="T48" fmla="*/ 3 w 406"/>
                <a:gd name="T49" fmla="*/ 3 h 274"/>
                <a:gd name="T50" fmla="*/ 3 w 406"/>
                <a:gd name="T51" fmla="*/ 3 h 274"/>
                <a:gd name="T52" fmla="*/ 3 w 406"/>
                <a:gd name="T53" fmla="*/ 3 h 274"/>
                <a:gd name="T54" fmla="*/ 4 w 406"/>
                <a:gd name="T55" fmla="*/ 3 h 274"/>
                <a:gd name="T56" fmla="*/ 4 w 406"/>
                <a:gd name="T57" fmla="*/ 2 h 274"/>
                <a:gd name="T58" fmla="*/ 4 w 406"/>
                <a:gd name="T59" fmla="*/ 2 h 274"/>
                <a:gd name="T60" fmla="*/ 5 w 406"/>
                <a:gd name="T61" fmla="*/ 2 h 274"/>
                <a:gd name="T62" fmla="*/ 5 w 406"/>
                <a:gd name="T63" fmla="*/ 1 h 274"/>
                <a:gd name="T64" fmla="*/ 5 w 406"/>
                <a:gd name="T65" fmla="*/ 0 h 274"/>
                <a:gd name="T66" fmla="*/ 4 w 406"/>
                <a:gd name="T67" fmla="*/ 0 h 274"/>
                <a:gd name="T68" fmla="*/ 3 w 406"/>
                <a:gd name="T69" fmla="*/ 0 h 274"/>
                <a:gd name="T70" fmla="*/ 3 w 406"/>
                <a:gd name="T71" fmla="*/ 0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6"/>
                <a:gd name="T109" fmla="*/ 0 h 274"/>
                <a:gd name="T110" fmla="*/ 406 w 406"/>
                <a:gd name="T111" fmla="*/ 274 h 2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6" h="274">
                  <a:moveTo>
                    <a:pt x="234" y="7"/>
                  </a:moveTo>
                  <a:lnTo>
                    <a:pt x="202" y="17"/>
                  </a:lnTo>
                  <a:lnTo>
                    <a:pt x="185" y="26"/>
                  </a:lnTo>
                  <a:lnTo>
                    <a:pt x="172" y="33"/>
                  </a:lnTo>
                  <a:lnTo>
                    <a:pt x="163" y="23"/>
                  </a:lnTo>
                  <a:lnTo>
                    <a:pt x="157" y="17"/>
                  </a:lnTo>
                  <a:lnTo>
                    <a:pt x="150" y="13"/>
                  </a:lnTo>
                  <a:lnTo>
                    <a:pt x="136" y="8"/>
                  </a:lnTo>
                  <a:lnTo>
                    <a:pt x="126" y="7"/>
                  </a:lnTo>
                  <a:lnTo>
                    <a:pt x="116" y="5"/>
                  </a:lnTo>
                  <a:lnTo>
                    <a:pt x="106" y="5"/>
                  </a:lnTo>
                  <a:lnTo>
                    <a:pt x="94" y="8"/>
                  </a:lnTo>
                  <a:lnTo>
                    <a:pt x="81" y="13"/>
                  </a:lnTo>
                  <a:lnTo>
                    <a:pt x="74" y="20"/>
                  </a:lnTo>
                  <a:lnTo>
                    <a:pt x="69" y="25"/>
                  </a:lnTo>
                  <a:lnTo>
                    <a:pt x="64" y="33"/>
                  </a:lnTo>
                  <a:lnTo>
                    <a:pt x="62" y="46"/>
                  </a:lnTo>
                  <a:lnTo>
                    <a:pt x="62" y="58"/>
                  </a:lnTo>
                  <a:lnTo>
                    <a:pt x="69" y="69"/>
                  </a:lnTo>
                  <a:lnTo>
                    <a:pt x="81" y="76"/>
                  </a:lnTo>
                  <a:lnTo>
                    <a:pt x="94" y="81"/>
                  </a:lnTo>
                  <a:lnTo>
                    <a:pt x="99" y="84"/>
                  </a:lnTo>
                  <a:lnTo>
                    <a:pt x="86" y="88"/>
                  </a:lnTo>
                  <a:lnTo>
                    <a:pt x="81" y="94"/>
                  </a:lnTo>
                  <a:lnTo>
                    <a:pt x="93" y="102"/>
                  </a:lnTo>
                  <a:lnTo>
                    <a:pt x="98" y="127"/>
                  </a:lnTo>
                  <a:lnTo>
                    <a:pt x="96" y="145"/>
                  </a:lnTo>
                  <a:lnTo>
                    <a:pt x="93" y="160"/>
                  </a:lnTo>
                  <a:lnTo>
                    <a:pt x="77" y="167"/>
                  </a:lnTo>
                  <a:lnTo>
                    <a:pt x="67" y="167"/>
                  </a:lnTo>
                  <a:lnTo>
                    <a:pt x="49" y="165"/>
                  </a:lnTo>
                  <a:lnTo>
                    <a:pt x="40" y="150"/>
                  </a:lnTo>
                  <a:lnTo>
                    <a:pt x="39" y="134"/>
                  </a:lnTo>
                  <a:lnTo>
                    <a:pt x="23" y="135"/>
                  </a:lnTo>
                  <a:lnTo>
                    <a:pt x="17" y="142"/>
                  </a:lnTo>
                  <a:lnTo>
                    <a:pt x="7" y="144"/>
                  </a:lnTo>
                  <a:lnTo>
                    <a:pt x="0" y="150"/>
                  </a:lnTo>
                  <a:lnTo>
                    <a:pt x="0" y="165"/>
                  </a:lnTo>
                  <a:lnTo>
                    <a:pt x="7" y="187"/>
                  </a:lnTo>
                  <a:lnTo>
                    <a:pt x="23" y="211"/>
                  </a:lnTo>
                  <a:lnTo>
                    <a:pt x="50" y="241"/>
                  </a:lnTo>
                  <a:lnTo>
                    <a:pt x="64" y="251"/>
                  </a:lnTo>
                  <a:lnTo>
                    <a:pt x="82" y="262"/>
                  </a:lnTo>
                  <a:lnTo>
                    <a:pt x="114" y="274"/>
                  </a:lnTo>
                  <a:lnTo>
                    <a:pt x="126" y="274"/>
                  </a:lnTo>
                  <a:lnTo>
                    <a:pt x="150" y="274"/>
                  </a:lnTo>
                  <a:lnTo>
                    <a:pt x="172" y="267"/>
                  </a:lnTo>
                  <a:lnTo>
                    <a:pt x="187" y="264"/>
                  </a:lnTo>
                  <a:lnTo>
                    <a:pt x="217" y="238"/>
                  </a:lnTo>
                  <a:lnTo>
                    <a:pt x="229" y="243"/>
                  </a:lnTo>
                  <a:lnTo>
                    <a:pt x="243" y="246"/>
                  </a:lnTo>
                  <a:lnTo>
                    <a:pt x="255" y="244"/>
                  </a:lnTo>
                  <a:lnTo>
                    <a:pt x="266" y="243"/>
                  </a:lnTo>
                  <a:lnTo>
                    <a:pt x="280" y="238"/>
                  </a:lnTo>
                  <a:lnTo>
                    <a:pt x="293" y="233"/>
                  </a:lnTo>
                  <a:lnTo>
                    <a:pt x="327" y="216"/>
                  </a:lnTo>
                  <a:lnTo>
                    <a:pt x="339" y="210"/>
                  </a:lnTo>
                  <a:lnTo>
                    <a:pt x="346" y="203"/>
                  </a:lnTo>
                  <a:lnTo>
                    <a:pt x="364" y="190"/>
                  </a:lnTo>
                  <a:lnTo>
                    <a:pt x="379" y="178"/>
                  </a:lnTo>
                  <a:lnTo>
                    <a:pt x="393" y="162"/>
                  </a:lnTo>
                  <a:lnTo>
                    <a:pt x="400" y="145"/>
                  </a:lnTo>
                  <a:lnTo>
                    <a:pt x="405" y="125"/>
                  </a:lnTo>
                  <a:lnTo>
                    <a:pt x="406" y="107"/>
                  </a:lnTo>
                  <a:lnTo>
                    <a:pt x="405" y="79"/>
                  </a:lnTo>
                  <a:lnTo>
                    <a:pt x="396" y="54"/>
                  </a:lnTo>
                  <a:lnTo>
                    <a:pt x="383" y="36"/>
                  </a:lnTo>
                  <a:lnTo>
                    <a:pt x="364" y="20"/>
                  </a:lnTo>
                  <a:lnTo>
                    <a:pt x="336" y="7"/>
                  </a:lnTo>
                  <a:lnTo>
                    <a:pt x="297" y="0"/>
                  </a:lnTo>
                  <a:lnTo>
                    <a:pt x="263" y="2"/>
                  </a:lnTo>
                  <a:lnTo>
                    <a:pt x="234" y="7"/>
                  </a:lnTo>
                  <a:close/>
                </a:path>
              </a:pathLst>
            </a:custGeom>
            <a:solidFill>
              <a:srgbClr val="FFE0C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46" name="Oval 90"/>
            <p:cNvSpPr>
              <a:spLocks noChangeArrowheads="1"/>
            </p:cNvSpPr>
            <p:nvPr/>
          </p:nvSpPr>
          <p:spPr bwMode="auto">
            <a:xfrm>
              <a:off x="2119" y="3259"/>
              <a:ext cx="30" cy="24"/>
            </a:xfrm>
            <a:prstGeom prst="ellipse">
              <a:avLst/>
            </a:prstGeom>
            <a:solidFill>
              <a:srgbClr val="FFFFFF"/>
            </a:solidFill>
            <a:ln w="11113">
              <a:solidFill>
                <a:srgbClr val="000000"/>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47" name="Oval 91"/>
            <p:cNvSpPr>
              <a:spLocks noChangeArrowheads="1"/>
            </p:cNvSpPr>
            <p:nvPr/>
          </p:nvSpPr>
          <p:spPr bwMode="auto">
            <a:xfrm>
              <a:off x="2128" y="3262"/>
              <a:ext cx="13" cy="10"/>
            </a:xfrm>
            <a:prstGeom prst="ellipse">
              <a:avLst/>
            </a:prstGeom>
            <a:solidFill>
              <a:srgbClr val="4040FF"/>
            </a:solidFill>
            <a:ln w="11113">
              <a:solidFill>
                <a:srgbClr val="000000"/>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48" name="Oval 92"/>
            <p:cNvSpPr>
              <a:spLocks noChangeArrowheads="1"/>
            </p:cNvSpPr>
            <p:nvPr/>
          </p:nvSpPr>
          <p:spPr bwMode="auto">
            <a:xfrm>
              <a:off x="2130" y="3265"/>
              <a:ext cx="11" cy="9"/>
            </a:xfrm>
            <a:prstGeom prst="ellipse">
              <a:avLst/>
            </a:prstGeom>
            <a:solidFill>
              <a:srgbClr val="E0E0E0"/>
            </a:solidFill>
            <a:ln w="11113">
              <a:solidFill>
                <a:srgbClr val="000000"/>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49" name="Freeform 93"/>
            <p:cNvSpPr>
              <a:spLocks/>
            </p:cNvSpPr>
            <p:nvPr/>
          </p:nvSpPr>
          <p:spPr bwMode="auto">
            <a:xfrm>
              <a:off x="2139" y="3273"/>
              <a:ext cx="94" cy="101"/>
            </a:xfrm>
            <a:custGeom>
              <a:avLst/>
              <a:gdLst>
                <a:gd name="T0" fmla="*/ 1 w 199"/>
                <a:gd name="T1" fmla="*/ 0 h 207"/>
                <a:gd name="T2" fmla="*/ 1 w 199"/>
                <a:gd name="T3" fmla="*/ 0 h 207"/>
                <a:gd name="T4" fmla="*/ 1 w 199"/>
                <a:gd name="T5" fmla="*/ 0 h 207"/>
                <a:gd name="T6" fmla="*/ 1 w 199"/>
                <a:gd name="T7" fmla="*/ 0 h 207"/>
                <a:gd name="T8" fmla="*/ 0 w 199"/>
                <a:gd name="T9" fmla="*/ 0 h 207"/>
                <a:gd name="T10" fmla="*/ 0 w 199"/>
                <a:gd name="T11" fmla="*/ 0 h 207"/>
                <a:gd name="T12" fmla="*/ 0 w 199"/>
                <a:gd name="T13" fmla="*/ 0 h 207"/>
                <a:gd name="T14" fmla="*/ 0 w 199"/>
                <a:gd name="T15" fmla="*/ 1 h 207"/>
                <a:gd name="T16" fmla="*/ 0 w 199"/>
                <a:gd name="T17" fmla="*/ 1 h 207"/>
                <a:gd name="T18" fmla="*/ 0 w 199"/>
                <a:gd name="T19" fmla="*/ 1 h 207"/>
                <a:gd name="T20" fmla="*/ 0 w 199"/>
                <a:gd name="T21" fmla="*/ 1 h 207"/>
                <a:gd name="T22" fmla="*/ 0 w 199"/>
                <a:gd name="T23" fmla="*/ 1 h 207"/>
                <a:gd name="T24" fmla="*/ 0 w 199"/>
                <a:gd name="T25" fmla="*/ 1 h 207"/>
                <a:gd name="T26" fmla="*/ 0 w 199"/>
                <a:gd name="T27" fmla="*/ 1 h 207"/>
                <a:gd name="T28" fmla="*/ 0 w 199"/>
                <a:gd name="T29" fmla="*/ 1 h 207"/>
                <a:gd name="T30" fmla="*/ 0 w 199"/>
                <a:gd name="T31" fmla="*/ 1 h 207"/>
                <a:gd name="T32" fmla="*/ 1 w 199"/>
                <a:gd name="T33" fmla="*/ 1 h 207"/>
                <a:gd name="T34" fmla="*/ 1 w 199"/>
                <a:gd name="T35" fmla="*/ 1 h 207"/>
                <a:gd name="T36" fmla="*/ 1 w 199"/>
                <a:gd name="T37" fmla="*/ 1 h 207"/>
                <a:gd name="T38" fmla="*/ 1 w 199"/>
                <a:gd name="T39" fmla="*/ 2 h 207"/>
                <a:gd name="T40" fmla="*/ 1 w 199"/>
                <a:gd name="T41" fmla="*/ 2 h 207"/>
                <a:gd name="T42" fmla="*/ 1 w 199"/>
                <a:gd name="T43" fmla="*/ 2 h 207"/>
                <a:gd name="T44" fmla="*/ 1 w 199"/>
                <a:gd name="T45" fmla="*/ 2 h 207"/>
                <a:gd name="T46" fmla="*/ 1 w 199"/>
                <a:gd name="T47" fmla="*/ 2 h 207"/>
                <a:gd name="T48" fmla="*/ 0 w 199"/>
                <a:gd name="T49" fmla="*/ 2 h 207"/>
                <a:gd name="T50" fmla="*/ 1 w 199"/>
                <a:gd name="T51" fmla="*/ 3 h 207"/>
                <a:gd name="T52" fmla="*/ 1 w 199"/>
                <a:gd name="T53" fmla="*/ 2 h 207"/>
                <a:gd name="T54" fmla="*/ 1 w 199"/>
                <a:gd name="T55" fmla="*/ 2 h 207"/>
                <a:gd name="T56" fmla="*/ 1 w 199"/>
                <a:gd name="T57" fmla="*/ 2 h 207"/>
                <a:gd name="T58" fmla="*/ 1 w 199"/>
                <a:gd name="T59" fmla="*/ 2 h 207"/>
                <a:gd name="T60" fmla="*/ 1 w 199"/>
                <a:gd name="T61" fmla="*/ 2 h 207"/>
                <a:gd name="T62" fmla="*/ 1 w 199"/>
                <a:gd name="T63" fmla="*/ 2 h 207"/>
                <a:gd name="T64" fmla="*/ 2 w 199"/>
                <a:gd name="T65" fmla="*/ 2 h 207"/>
                <a:gd name="T66" fmla="*/ 2 w 199"/>
                <a:gd name="T67" fmla="*/ 2 h 207"/>
                <a:gd name="T68" fmla="*/ 2 w 199"/>
                <a:gd name="T69" fmla="*/ 2 h 207"/>
                <a:gd name="T70" fmla="*/ 2 w 199"/>
                <a:gd name="T71" fmla="*/ 1 h 207"/>
                <a:gd name="T72" fmla="*/ 2 w 199"/>
                <a:gd name="T73" fmla="*/ 1 h 207"/>
                <a:gd name="T74" fmla="*/ 2 w 199"/>
                <a:gd name="T75" fmla="*/ 0 h 207"/>
                <a:gd name="T76" fmla="*/ 2 w 199"/>
                <a:gd name="T77" fmla="*/ 0 h 207"/>
                <a:gd name="T78" fmla="*/ 2 w 199"/>
                <a:gd name="T79" fmla="*/ 0 h 207"/>
                <a:gd name="T80" fmla="*/ 2 w 199"/>
                <a:gd name="T81" fmla="*/ 0 h 207"/>
                <a:gd name="T82" fmla="*/ 2 w 199"/>
                <a:gd name="T83" fmla="*/ 0 h 207"/>
                <a:gd name="T84" fmla="*/ 1 w 199"/>
                <a:gd name="T85" fmla="*/ 0 h 207"/>
                <a:gd name="T86" fmla="*/ 1 w 199"/>
                <a:gd name="T87" fmla="*/ 0 h 2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9"/>
                <a:gd name="T133" fmla="*/ 0 h 207"/>
                <a:gd name="T134" fmla="*/ 199 w 199"/>
                <a:gd name="T135" fmla="*/ 207 h 2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9" h="207">
                  <a:moveTo>
                    <a:pt x="108" y="0"/>
                  </a:moveTo>
                  <a:lnTo>
                    <a:pt x="84" y="10"/>
                  </a:lnTo>
                  <a:lnTo>
                    <a:pt x="76" y="20"/>
                  </a:lnTo>
                  <a:lnTo>
                    <a:pt x="74" y="45"/>
                  </a:lnTo>
                  <a:lnTo>
                    <a:pt x="59" y="38"/>
                  </a:lnTo>
                  <a:lnTo>
                    <a:pt x="46" y="42"/>
                  </a:lnTo>
                  <a:lnTo>
                    <a:pt x="19" y="55"/>
                  </a:lnTo>
                  <a:lnTo>
                    <a:pt x="29" y="65"/>
                  </a:lnTo>
                  <a:lnTo>
                    <a:pt x="10" y="65"/>
                  </a:lnTo>
                  <a:lnTo>
                    <a:pt x="3" y="75"/>
                  </a:lnTo>
                  <a:lnTo>
                    <a:pt x="0" y="81"/>
                  </a:lnTo>
                  <a:lnTo>
                    <a:pt x="20" y="85"/>
                  </a:lnTo>
                  <a:lnTo>
                    <a:pt x="12" y="93"/>
                  </a:lnTo>
                  <a:lnTo>
                    <a:pt x="32" y="109"/>
                  </a:lnTo>
                  <a:lnTo>
                    <a:pt x="51" y="101"/>
                  </a:lnTo>
                  <a:lnTo>
                    <a:pt x="64" y="99"/>
                  </a:lnTo>
                  <a:lnTo>
                    <a:pt x="83" y="104"/>
                  </a:lnTo>
                  <a:lnTo>
                    <a:pt x="96" y="114"/>
                  </a:lnTo>
                  <a:lnTo>
                    <a:pt x="106" y="126"/>
                  </a:lnTo>
                  <a:lnTo>
                    <a:pt x="110" y="141"/>
                  </a:lnTo>
                  <a:lnTo>
                    <a:pt x="106" y="156"/>
                  </a:lnTo>
                  <a:lnTo>
                    <a:pt x="100" y="169"/>
                  </a:lnTo>
                  <a:lnTo>
                    <a:pt x="86" y="180"/>
                  </a:lnTo>
                  <a:lnTo>
                    <a:pt x="69" y="182"/>
                  </a:lnTo>
                  <a:lnTo>
                    <a:pt x="68" y="190"/>
                  </a:lnTo>
                  <a:lnTo>
                    <a:pt x="71" y="207"/>
                  </a:lnTo>
                  <a:lnTo>
                    <a:pt x="88" y="203"/>
                  </a:lnTo>
                  <a:lnTo>
                    <a:pt x="100" y="200"/>
                  </a:lnTo>
                  <a:lnTo>
                    <a:pt x="110" y="185"/>
                  </a:lnTo>
                  <a:lnTo>
                    <a:pt x="118" y="189"/>
                  </a:lnTo>
                  <a:lnTo>
                    <a:pt x="133" y="180"/>
                  </a:lnTo>
                  <a:lnTo>
                    <a:pt x="142" y="164"/>
                  </a:lnTo>
                  <a:lnTo>
                    <a:pt x="155" y="164"/>
                  </a:lnTo>
                  <a:lnTo>
                    <a:pt x="165" y="152"/>
                  </a:lnTo>
                  <a:lnTo>
                    <a:pt x="167" y="139"/>
                  </a:lnTo>
                  <a:lnTo>
                    <a:pt x="170" y="114"/>
                  </a:lnTo>
                  <a:lnTo>
                    <a:pt x="199" y="86"/>
                  </a:lnTo>
                  <a:lnTo>
                    <a:pt x="196" y="60"/>
                  </a:lnTo>
                  <a:lnTo>
                    <a:pt x="170" y="55"/>
                  </a:lnTo>
                  <a:lnTo>
                    <a:pt x="170" y="32"/>
                  </a:lnTo>
                  <a:lnTo>
                    <a:pt x="150" y="32"/>
                  </a:lnTo>
                  <a:lnTo>
                    <a:pt x="149" y="10"/>
                  </a:lnTo>
                  <a:lnTo>
                    <a:pt x="128" y="10"/>
                  </a:lnTo>
                  <a:lnTo>
                    <a:pt x="108" y="0"/>
                  </a:lnTo>
                  <a:close/>
                </a:path>
              </a:pathLst>
            </a:custGeom>
            <a:solidFill>
              <a:srgbClr val="804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50" name="Freeform 94"/>
            <p:cNvSpPr>
              <a:spLocks/>
            </p:cNvSpPr>
            <p:nvPr/>
          </p:nvSpPr>
          <p:spPr bwMode="auto">
            <a:xfrm>
              <a:off x="2095" y="3280"/>
              <a:ext cx="18" cy="12"/>
            </a:xfrm>
            <a:custGeom>
              <a:avLst/>
              <a:gdLst>
                <a:gd name="T0" fmla="*/ 0 w 39"/>
                <a:gd name="T1" fmla="*/ 0 h 26"/>
                <a:gd name="T2" fmla="*/ 0 w 39"/>
                <a:gd name="T3" fmla="*/ 0 h 26"/>
                <a:gd name="T4" fmla="*/ 0 w 39"/>
                <a:gd name="T5" fmla="*/ 0 h 26"/>
                <a:gd name="T6" fmla="*/ 0 w 39"/>
                <a:gd name="T7" fmla="*/ 0 h 26"/>
                <a:gd name="T8" fmla="*/ 0 w 39"/>
                <a:gd name="T9" fmla="*/ 0 h 26"/>
                <a:gd name="T10" fmla="*/ 0 w 39"/>
                <a:gd name="T11" fmla="*/ 0 h 26"/>
                <a:gd name="T12" fmla="*/ 0 w 39"/>
                <a:gd name="T13" fmla="*/ 0 h 26"/>
                <a:gd name="T14" fmla="*/ 0 60000 65536"/>
                <a:gd name="T15" fmla="*/ 0 60000 65536"/>
                <a:gd name="T16" fmla="*/ 0 60000 65536"/>
                <a:gd name="T17" fmla="*/ 0 60000 65536"/>
                <a:gd name="T18" fmla="*/ 0 60000 65536"/>
                <a:gd name="T19" fmla="*/ 0 60000 65536"/>
                <a:gd name="T20" fmla="*/ 0 60000 65536"/>
                <a:gd name="T21" fmla="*/ 0 w 39"/>
                <a:gd name="T22" fmla="*/ 0 h 26"/>
                <a:gd name="T23" fmla="*/ 39 w 3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6">
                  <a:moveTo>
                    <a:pt x="39" y="0"/>
                  </a:moveTo>
                  <a:lnTo>
                    <a:pt x="37" y="14"/>
                  </a:lnTo>
                  <a:lnTo>
                    <a:pt x="32" y="24"/>
                  </a:lnTo>
                  <a:lnTo>
                    <a:pt x="26" y="26"/>
                  </a:lnTo>
                  <a:lnTo>
                    <a:pt x="19" y="24"/>
                  </a:lnTo>
                  <a:lnTo>
                    <a:pt x="10" y="19"/>
                  </a:lnTo>
                  <a:lnTo>
                    <a:pt x="0" y="1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51" name="Freeform 95"/>
            <p:cNvSpPr>
              <a:spLocks/>
            </p:cNvSpPr>
            <p:nvPr/>
          </p:nvSpPr>
          <p:spPr bwMode="auto">
            <a:xfrm>
              <a:off x="2126" y="3281"/>
              <a:ext cx="16" cy="12"/>
            </a:xfrm>
            <a:custGeom>
              <a:avLst/>
              <a:gdLst>
                <a:gd name="T0" fmla="*/ 0 w 35"/>
                <a:gd name="T1" fmla="*/ 0 h 27"/>
                <a:gd name="T2" fmla="*/ 0 w 35"/>
                <a:gd name="T3" fmla="*/ 0 h 27"/>
                <a:gd name="T4" fmla="*/ 0 w 35"/>
                <a:gd name="T5" fmla="*/ 0 h 27"/>
                <a:gd name="T6" fmla="*/ 0 60000 65536"/>
                <a:gd name="T7" fmla="*/ 0 60000 65536"/>
                <a:gd name="T8" fmla="*/ 0 60000 65536"/>
                <a:gd name="T9" fmla="*/ 0 w 35"/>
                <a:gd name="T10" fmla="*/ 0 h 27"/>
                <a:gd name="T11" fmla="*/ 35 w 35"/>
                <a:gd name="T12" fmla="*/ 27 h 27"/>
              </a:gdLst>
              <a:ahLst/>
              <a:cxnLst>
                <a:cxn ang="T6">
                  <a:pos x="T0" y="T1"/>
                </a:cxn>
                <a:cxn ang="T7">
                  <a:pos x="T2" y="T3"/>
                </a:cxn>
                <a:cxn ang="T8">
                  <a:pos x="T4" y="T5"/>
                </a:cxn>
              </a:cxnLst>
              <a:rect l="T9" t="T10" r="T11" b="T12"/>
              <a:pathLst>
                <a:path w="35" h="27">
                  <a:moveTo>
                    <a:pt x="35" y="27"/>
                  </a:moveTo>
                  <a:lnTo>
                    <a:pt x="0" y="0"/>
                  </a:lnTo>
                  <a:lnTo>
                    <a:pt x="15" y="2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52" name="Freeform 96"/>
            <p:cNvSpPr>
              <a:spLocks/>
            </p:cNvSpPr>
            <p:nvPr/>
          </p:nvSpPr>
          <p:spPr bwMode="auto">
            <a:xfrm>
              <a:off x="2146" y="3252"/>
              <a:ext cx="15" cy="20"/>
            </a:xfrm>
            <a:custGeom>
              <a:avLst/>
              <a:gdLst>
                <a:gd name="T0" fmla="*/ 1 w 30"/>
                <a:gd name="T1" fmla="*/ 0 h 42"/>
                <a:gd name="T2" fmla="*/ 1 w 30"/>
                <a:gd name="T3" fmla="*/ 0 h 42"/>
                <a:gd name="T4" fmla="*/ 1 w 30"/>
                <a:gd name="T5" fmla="*/ 0 h 42"/>
                <a:gd name="T6" fmla="*/ 1 w 30"/>
                <a:gd name="T7" fmla="*/ 0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29" y="42"/>
                  </a:moveTo>
                  <a:lnTo>
                    <a:pt x="30" y="27"/>
                  </a:lnTo>
                  <a:lnTo>
                    <a:pt x="22" y="9"/>
                  </a:lnTo>
                  <a:lnTo>
                    <a:pt x="8"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53" name="Freeform 97"/>
            <p:cNvSpPr>
              <a:spLocks/>
            </p:cNvSpPr>
            <p:nvPr/>
          </p:nvSpPr>
          <p:spPr bwMode="auto">
            <a:xfrm>
              <a:off x="2161" y="3333"/>
              <a:ext cx="17" cy="17"/>
            </a:xfrm>
            <a:custGeom>
              <a:avLst/>
              <a:gdLst>
                <a:gd name="T0" fmla="*/ 0 w 38"/>
                <a:gd name="T1" fmla="*/ 0 h 33"/>
                <a:gd name="T2" fmla="*/ 0 w 38"/>
                <a:gd name="T3" fmla="*/ 0 h 33"/>
                <a:gd name="T4" fmla="*/ 0 w 38"/>
                <a:gd name="T5" fmla="*/ 1 h 33"/>
                <a:gd name="T6" fmla="*/ 0 w 38"/>
                <a:gd name="T7" fmla="*/ 1 h 33"/>
                <a:gd name="T8" fmla="*/ 0 w 38"/>
                <a:gd name="T9" fmla="*/ 1 h 33"/>
                <a:gd name="T10" fmla="*/ 0 w 38"/>
                <a:gd name="T11" fmla="*/ 1 h 33"/>
                <a:gd name="T12" fmla="*/ 0 w 38"/>
                <a:gd name="T13" fmla="*/ 1 h 33"/>
                <a:gd name="T14" fmla="*/ 0 w 38"/>
                <a:gd name="T15" fmla="*/ 1 h 33"/>
                <a:gd name="T16" fmla="*/ 0 w 38"/>
                <a:gd name="T17" fmla="*/ 1 h 33"/>
                <a:gd name="T18" fmla="*/ 0 w 38"/>
                <a:gd name="T19" fmla="*/ 1 h 33"/>
                <a:gd name="T20" fmla="*/ 0 w 38"/>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11" y="0"/>
                  </a:moveTo>
                  <a:lnTo>
                    <a:pt x="27" y="0"/>
                  </a:lnTo>
                  <a:lnTo>
                    <a:pt x="38" y="13"/>
                  </a:lnTo>
                  <a:lnTo>
                    <a:pt x="37" y="27"/>
                  </a:lnTo>
                  <a:lnTo>
                    <a:pt x="28" y="33"/>
                  </a:lnTo>
                  <a:lnTo>
                    <a:pt x="18" y="33"/>
                  </a:lnTo>
                  <a:lnTo>
                    <a:pt x="6" y="33"/>
                  </a:lnTo>
                  <a:lnTo>
                    <a:pt x="0" y="30"/>
                  </a:lnTo>
                  <a:lnTo>
                    <a:pt x="0" y="22"/>
                  </a:lnTo>
                  <a:lnTo>
                    <a:pt x="3" y="15"/>
                  </a:lnTo>
                  <a:lnTo>
                    <a:pt x="11" y="1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54" name="Arc 98"/>
            <p:cNvSpPr>
              <a:spLocks/>
            </p:cNvSpPr>
            <p:nvPr/>
          </p:nvSpPr>
          <p:spPr bwMode="auto">
            <a:xfrm>
              <a:off x="2161" y="3238"/>
              <a:ext cx="99" cy="113"/>
            </a:xfrm>
            <a:custGeom>
              <a:avLst/>
              <a:gdLst>
                <a:gd name="T0" fmla="*/ 0 w 30716"/>
                <a:gd name="T1" fmla="*/ 0 h 42009"/>
                <a:gd name="T2" fmla="*/ 0 w 30716"/>
                <a:gd name="T3" fmla="*/ 0 h 42009"/>
                <a:gd name="T4" fmla="*/ 0 w 30716"/>
                <a:gd name="T5" fmla="*/ 0 h 42009"/>
                <a:gd name="T6" fmla="*/ 0 60000 65536"/>
                <a:gd name="T7" fmla="*/ 0 60000 65536"/>
                <a:gd name="T8" fmla="*/ 0 60000 65536"/>
                <a:gd name="T9" fmla="*/ 0 w 30716"/>
                <a:gd name="T10" fmla="*/ 0 h 42009"/>
                <a:gd name="T11" fmla="*/ 30716 w 30716"/>
                <a:gd name="T12" fmla="*/ 42009 h 42009"/>
              </a:gdLst>
              <a:ahLst/>
              <a:cxnLst>
                <a:cxn ang="T6">
                  <a:pos x="T0" y="T1"/>
                </a:cxn>
                <a:cxn ang="T7">
                  <a:pos x="T2" y="T3"/>
                </a:cxn>
                <a:cxn ang="T8">
                  <a:pos x="T4" y="T5"/>
                </a:cxn>
              </a:cxnLst>
              <a:rect l="T9" t="T10" r="T11" b="T12"/>
              <a:pathLst>
                <a:path w="30716" h="42009" fill="none" extrusionOk="0">
                  <a:moveTo>
                    <a:pt x="-1" y="2017"/>
                  </a:moveTo>
                  <a:cubicBezTo>
                    <a:pt x="2855" y="688"/>
                    <a:pt x="5966" y="-1"/>
                    <a:pt x="9116" y="0"/>
                  </a:cubicBezTo>
                  <a:cubicBezTo>
                    <a:pt x="21045" y="0"/>
                    <a:pt x="30716" y="9670"/>
                    <a:pt x="30716" y="21600"/>
                  </a:cubicBezTo>
                  <a:cubicBezTo>
                    <a:pt x="30716" y="30803"/>
                    <a:pt x="24884" y="38995"/>
                    <a:pt x="16189" y="42009"/>
                  </a:cubicBezTo>
                </a:path>
                <a:path w="30716" h="42009" stroke="0" extrusionOk="0">
                  <a:moveTo>
                    <a:pt x="-1" y="2017"/>
                  </a:moveTo>
                  <a:cubicBezTo>
                    <a:pt x="2855" y="688"/>
                    <a:pt x="5966" y="-1"/>
                    <a:pt x="9116" y="0"/>
                  </a:cubicBezTo>
                  <a:cubicBezTo>
                    <a:pt x="21045" y="0"/>
                    <a:pt x="30716" y="9670"/>
                    <a:pt x="30716" y="21600"/>
                  </a:cubicBezTo>
                  <a:cubicBezTo>
                    <a:pt x="30716" y="30803"/>
                    <a:pt x="24884" y="38995"/>
                    <a:pt x="16189" y="42009"/>
                  </a:cubicBezTo>
                  <a:lnTo>
                    <a:pt x="9116" y="21600"/>
                  </a:lnTo>
                  <a:close/>
                </a:path>
              </a:pathLst>
            </a:custGeom>
            <a:solidFill>
              <a:srgbClr val="FFFF00"/>
            </a:solidFill>
            <a:ln w="11113">
              <a:solidFill>
                <a:srgbClr val="000000"/>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55" name="Freeform 99"/>
            <p:cNvSpPr>
              <a:spLocks/>
            </p:cNvSpPr>
            <p:nvPr/>
          </p:nvSpPr>
          <p:spPr bwMode="auto">
            <a:xfrm>
              <a:off x="2128" y="3231"/>
              <a:ext cx="56" cy="54"/>
            </a:xfrm>
            <a:custGeom>
              <a:avLst/>
              <a:gdLst>
                <a:gd name="T0" fmla="*/ 0 w 120"/>
                <a:gd name="T1" fmla="*/ 0 h 112"/>
                <a:gd name="T2" fmla="*/ 0 w 120"/>
                <a:gd name="T3" fmla="*/ 0 h 112"/>
                <a:gd name="T4" fmla="*/ 0 w 120"/>
                <a:gd name="T5" fmla="*/ 0 h 112"/>
                <a:gd name="T6" fmla="*/ 0 w 120"/>
                <a:gd name="T7" fmla="*/ 0 h 112"/>
                <a:gd name="T8" fmla="*/ 0 w 120"/>
                <a:gd name="T9" fmla="*/ 0 h 112"/>
                <a:gd name="T10" fmla="*/ 0 w 120"/>
                <a:gd name="T11" fmla="*/ 0 h 112"/>
                <a:gd name="T12" fmla="*/ 0 w 120"/>
                <a:gd name="T13" fmla="*/ 1 h 112"/>
                <a:gd name="T14" fmla="*/ 1 w 120"/>
                <a:gd name="T15" fmla="*/ 1 h 112"/>
                <a:gd name="T16" fmla="*/ 1 w 120"/>
                <a:gd name="T17" fmla="*/ 1 h 112"/>
                <a:gd name="T18" fmla="*/ 1 w 120"/>
                <a:gd name="T19" fmla="*/ 1 h 112"/>
                <a:gd name="T20" fmla="*/ 1 w 120"/>
                <a:gd name="T21" fmla="*/ 1 h 112"/>
                <a:gd name="T22" fmla="*/ 1 w 120"/>
                <a:gd name="T23" fmla="*/ 0 h 112"/>
                <a:gd name="T24" fmla="*/ 0 w 120"/>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12"/>
                <a:gd name="T41" fmla="*/ 120 w 120"/>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12">
                  <a:moveTo>
                    <a:pt x="66" y="18"/>
                  </a:moveTo>
                  <a:lnTo>
                    <a:pt x="0" y="0"/>
                  </a:lnTo>
                  <a:lnTo>
                    <a:pt x="12" y="19"/>
                  </a:lnTo>
                  <a:lnTo>
                    <a:pt x="25" y="38"/>
                  </a:lnTo>
                  <a:lnTo>
                    <a:pt x="32" y="44"/>
                  </a:lnTo>
                  <a:lnTo>
                    <a:pt x="44" y="59"/>
                  </a:lnTo>
                  <a:lnTo>
                    <a:pt x="64" y="74"/>
                  </a:lnTo>
                  <a:lnTo>
                    <a:pt x="83" y="89"/>
                  </a:lnTo>
                  <a:lnTo>
                    <a:pt x="101" y="102"/>
                  </a:lnTo>
                  <a:lnTo>
                    <a:pt x="120" y="112"/>
                  </a:lnTo>
                  <a:lnTo>
                    <a:pt x="101" y="80"/>
                  </a:lnTo>
                  <a:lnTo>
                    <a:pt x="83" y="49"/>
                  </a:lnTo>
                  <a:lnTo>
                    <a:pt x="66" y="18"/>
                  </a:lnTo>
                  <a:close/>
                </a:path>
              </a:pathLst>
            </a:custGeom>
            <a:solidFill>
              <a:srgbClr val="C0C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56" name="Freeform 100"/>
            <p:cNvSpPr>
              <a:spLocks/>
            </p:cNvSpPr>
            <p:nvPr/>
          </p:nvSpPr>
          <p:spPr bwMode="auto">
            <a:xfrm>
              <a:off x="2170" y="3251"/>
              <a:ext cx="81" cy="16"/>
            </a:xfrm>
            <a:custGeom>
              <a:avLst/>
              <a:gdLst>
                <a:gd name="T0" fmla="*/ 0 w 170"/>
                <a:gd name="T1" fmla="*/ 0 h 33"/>
                <a:gd name="T2" fmla="*/ 0 w 170"/>
                <a:gd name="T3" fmla="*/ 0 h 33"/>
                <a:gd name="T4" fmla="*/ 0 w 170"/>
                <a:gd name="T5" fmla="*/ 0 h 33"/>
                <a:gd name="T6" fmla="*/ 1 w 170"/>
                <a:gd name="T7" fmla="*/ 0 h 33"/>
                <a:gd name="T8" fmla="*/ 1 w 170"/>
                <a:gd name="T9" fmla="*/ 0 h 33"/>
                <a:gd name="T10" fmla="*/ 1 w 170"/>
                <a:gd name="T11" fmla="*/ 0 h 33"/>
                <a:gd name="T12" fmla="*/ 2 w 170"/>
                <a:gd name="T13" fmla="*/ 0 h 33"/>
                <a:gd name="T14" fmla="*/ 2 w 170"/>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170"/>
                <a:gd name="T25" fmla="*/ 0 h 33"/>
                <a:gd name="T26" fmla="*/ 170 w 170"/>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 h="33">
                  <a:moveTo>
                    <a:pt x="0" y="10"/>
                  </a:moveTo>
                  <a:lnTo>
                    <a:pt x="11" y="5"/>
                  </a:lnTo>
                  <a:lnTo>
                    <a:pt x="37" y="1"/>
                  </a:lnTo>
                  <a:lnTo>
                    <a:pt x="69" y="0"/>
                  </a:lnTo>
                  <a:lnTo>
                    <a:pt x="91" y="3"/>
                  </a:lnTo>
                  <a:lnTo>
                    <a:pt x="118" y="10"/>
                  </a:lnTo>
                  <a:lnTo>
                    <a:pt x="145" y="18"/>
                  </a:lnTo>
                  <a:lnTo>
                    <a:pt x="170" y="33"/>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57" name="Freeform 101"/>
            <p:cNvSpPr>
              <a:spLocks/>
            </p:cNvSpPr>
            <p:nvPr/>
          </p:nvSpPr>
          <p:spPr bwMode="auto">
            <a:xfrm>
              <a:off x="2207" y="3273"/>
              <a:ext cx="44" cy="54"/>
            </a:xfrm>
            <a:custGeom>
              <a:avLst/>
              <a:gdLst>
                <a:gd name="T0" fmla="*/ 1 w 91"/>
                <a:gd name="T1" fmla="*/ 0 h 109"/>
                <a:gd name="T2" fmla="*/ 1 w 91"/>
                <a:gd name="T3" fmla="*/ 0 h 109"/>
                <a:gd name="T4" fmla="*/ 1 w 91"/>
                <a:gd name="T5" fmla="*/ 0 h 109"/>
                <a:gd name="T6" fmla="*/ 1 w 91"/>
                <a:gd name="T7" fmla="*/ 0 h 109"/>
                <a:gd name="T8" fmla="*/ 0 w 91"/>
                <a:gd name="T9" fmla="*/ 1 h 109"/>
                <a:gd name="T10" fmla="*/ 0 w 91"/>
                <a:gd name="T11" fmla="*/ 1 h 109"/>
                <a:gd name="T12" fmla="*/ 0 w 91"/>
                <a:gd name="T13" fmla="*/ 1 h 109"/>
                <a:gd name="T14" fmla="*/ 0 w 91"/>
                <a:gd name="T15" fmla="*/ 1 h 109"/>
                <a:gd name="T16" fmla="*/ 0 w 91"/>
                <a:gd name="T17" fmla="*/ 1 h 109"/>
                <a:gd name="T18" fmla="*/ 0 w 91"/>
                <a:gd name="T19" fmla="*/ 1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09"/>
                <a:gd name="T32" fmla="*/ 91 w 91"/>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09">
                  <a:moveTo>
                    <a:pt x="91" y="0"/>
                  </a:moveTo>
                  <a:lnTo>
                    <a:pt x="89" y="14"/>
                  </a:lnTo>
                  <a:lnTo>
                    <a:pt x="82" y="32"/>
                  </a:lnTo>
                  <a:lnTo>
                    <a:pt x="74" y="52"/>
                  </a:lnTo>
                  <a:lnTo>
                    <a:pt x="62" y="68"/>
                  </a:lnTo>
                  <a:lnTo>
                    <a:pt x="56" y="75"/>
                  </a:lnTo>
                  <a:lnTo>
                    <a:pt x="47" y="83"/>
                  </a:lnTo>
                  <a:lnTo>
                    <a:pt x="32" y="94"/>
                  </a:lnTo>
                  <a:lnTo>
                    <a:pt x="15" y="104"/>
                  </a:lnTo>
                  <a:lnTo>
                    <a:pt x="0" y="10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58" name="Rectangle 102"/>
            <p:cNvSpPr>
              <a:spLocks noChangeArrowheads="1"/>
            </p:cNvSpPr>
            <p:nvPr/>
          </p:nvSpPr>
          <p:spPr bwMode="auto">
            <a:xfrm>
              <a:off x="3094" y="2525"/>
              <a:ext cx="265"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800">
                  <a:solidFill>
                    <a:srgbClr val="660066"/>
                  </a:solidFill>
                  <a:latin typeface="標楷體" panose="03000509000000000000" pitchFamily="65" charset="-120"/>
                  <a:ea typeface="標楷體" panose="03000509000000000000" pitchFamily="65" charset="-120"/>
                </a:rPr>
                <a:t>靜電集塵</a:t>
              </a:r>
              <a:endParaRPr lang="zh-TW" altLang="en-US" sz="2400">
                <a:latin typeface="標楷體" panose="03000509000000000000" pitchFamily="65" charset="-120"/>
                <a:ea typeface="標楷體" panose="03000509000000000000" pitchFamily="65" charset="-120"/>
              </a:endParaRPr>
            </a:p>
          </p:txBody>
        </p:sp>
        <p:sp>
          <p:nvSpPr>
            <p:cNvPr id="259" name="Rectangle 103"/>
            <p:cNvSpPr>
              <a:spLocks noChangeArrowheads="1"/>
            </p:cNvSpPr>
            <p:nvPr/>
          </p:nvSpPr>
          <p:spPr bwMode="auto">
            <a:xfrm>
              <a:off x="3126" y="2603"/>
              <a:ext cx="6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800">
                  <a:solidFill>
                    <a:srgbClr val="660066"/>
                  </a:solidFill>
                  <a:latin typeface="標楷體" panose="03000509000000000000" pitchFamily="65" charset="-120"/>
                  <a:ea typeface="標楷體" panose="03000509000000000000" pitchFamily="65" charset="-120"/>
                </a:rPr>
                <a:t>設</a:t>
              </a:r>
              <a:endParaRPr lang="zh-TW" altLang="en-US" sz="2400">
                <a:latin typeface="標楷體" panose="03000509000000000000" pitchFamily="65" charset="-120"/>
                <a:ea typeface="標楷體" panose="03000509000000000000" pitchFamily="65" charset="-120"/>
              </a:endParaRPr>
            </a:p>
          </p:txBody>
        </p:sp>
        <p:sp>
          <p:nvSpPr>
            <p:cNvPr id="260" name="Rectangle 104"/>
            <p:cNvSpPr>
              <a:spLocks noChangeArrowheads="1"/>
            </p:cNvSpPr>
            <p:nvPr/>
          </p:nvSpPr>
          <p:spPr bwMode="auto">
            <a:xfrm>
              <a:off x="3190" y="2597"/>
              <a:ext cx="133"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800">
                  <a:solidFill>
                    <a:srgbClr val="660066"/>
                  </a:solidFill>
                  <a:latin typeface="標楷體" panose="03000509000000000000" pitchFamily="65" charset="-120"/>
                  <a:ea typeface="標楷體" panose="03000509000000000000" pitchFamily="65" charset="-120"/>
                </a:rPr>
                <a:t>    </a:t>
              </a:r>
              <a:endParaRPr lang="zh-TW" altLang="en-US" sz="2400">
                <a:latin typeface="標楷體" panose="03000509000000000000" pitchFamily="65" charset="-120"/>
                <a:ea typeface="標楷體" panose="03000509000000000000" pitchFamily="65" charset="-120"/>
              </a:endParaRPr>
            </a:p>
          </p:txBody>
        </p:sp>
        <p:sp>
          <p:nvSpPr>
            <p:cNvPr id="261" name="Rectangle 105"/>
            <p:cNvSpPr>
              <a:spLocks noChangeArrowheads="1"/>
            </p:cNvSpPr>
            <p:nvPr/>
          </p:nvSpPr>
          <p:spPr bwMode="auto">
            <a:xfrm>
              <a:off x="3253" y="2603"/>
              <a:ext cx="6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800">
                  <a:solidFill>
                    <a:srgbClr val="660066"/>
                  </a:solidFill>
                  <a:latin typeface="標楷體" panose="03000509000000000000" pitchFamily="65" charset="-120"/>
                  <a:ea typeface="標楷體" panose="03000509000000000000" pitchFamily="65" charset="-120"/>
                </a:rPr>
                <a:t>備</a:t>
              </a:r>
              <a:endParaRPr lang="zh-TW" altLang="en-US" sz="2400">
                <a:latin typeface="標楷體" panose="03000509000000000000" pitchFamily="65" charset="-120"/>
                <a:ea typeface="標楷體" panose="03000509000000000000" pitchFamily="65" charset="-120"/>
              </a:endParaRPr>
            </a:p>
          </p:txBody>
        </p:sp>
        <p:sp>
          <p:nvSpPr>
            <p:cNvPr id="262" name="Rectangle 106"/>
            <p:cNvSpPr>
              <a:spLocks noChangeArrowheads="1"/>
            </p:cNvSpPr>
            <p:nvPr/>
          </p:nvSpPr>
          <p:spPr bwMode="auto">
            <a:xfrm>
              <a:off x="1136" y="2402"/>
              <a:ext cx="49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b="1" dirty="0">
                  <a:solidFill>
                    <a:srgbClr val="660066"/>
                  </a:solidFill>
                  <a:latin typeface="標楷體" panose="03000509000000000000" pitchFamily="65" charset="-120"/>
                  <a:ea typeface="標楷體" panose="03000509000000000000" pitchFamily="65" charset="-120"/>
                </a:rPr>
                <a:t>污染行為限制</a:t>
              </a:r>
              <a:endParaRPr lang="zh-TW" altLang="en-US" sz="2400" b="1" dirty="0">
                <a:latin typeface="標楷體" panose="03000509000000000000" pitchFamily="65" charset="-120"/>
                <a:ea typeface="標楷體" panose="03000509000000000000" pitchFamily="65" charset="-120"/>
              </a:endParaRPr>
            </a:p>
          </p:txBody>
        </p:sp>
        <p:sp>
          <p:nvSpPr>
            <p:cNvPr id="263" name="Rectangle 107"/>
            <p:cNvSpPr>
              <a:spLocks noChangeArrowheads="1"/>
            </p:cNvSpPr>
            <p:nvPr/>
          </p:nvSpPr>
          <p:spPr bwMode="auto">
            <a:xfrm>
              <a:off x="4396" y="2457"/>
              <a:ext cx="8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a:solidFill>
                    <a:srgbClr val="660066"/>
                  </a:solidFill>
                  <a:latin typeface="標楷體" panose="03000509000000000000" pitchFamily="65" charset="-120"/>
                  <a:ea typeface="標楷體" panose="03000509000000000000" pitchFamily="65" charset="-120"/>
                </a:rPr>
                <a:t>監</a:t>
              </a:r>
              <a:endParaRPr lang="zh-TW" altLang="en-US" sz="2400">
                <a:latin typeface="標楷體" panose="03000509000000000000" pitchFamily="65" charset="-120"/>
                <a:ea typeface="標楷體" panose="03000509000000000000" pitchFamily="65" charset="-120"/>
              </a:endParaRPr>
            </a:p>
          </p:txBody>
        </p:sp>
        <p:sp>
          <p:nvSpPr>
            <p:cNvPr id="264" name="Rectangle 108"/>
            <p:cNvSpPr>
              <a:spLocks noChangeArrowheads="1"/>
            </p:cNvSpPr>
            <p:nvPr/>
          </p:nvSpPr>
          <p:spPr bwMode="auto">
            <a:xfrm>
              <a:off x="4396" y="2550"/>
              <a:ext cx="8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dirty="0">
                  <a:latin typeface="標楷體" panose="03000509000000000000" pitchFamily="65" charset="-120"/>
                  <a:ea typeface="標楷體" panose="03000509000000000000" pitchFamily="65" charset="-120"/>
                </a:rPr>
                <a:t>檢</a:t>
              </a:r>
            </a:p>
          </p:txBody>
        </p:sp>
        <p:sp>
          <p:nvSpPr>
            <p:cNvPr id="265" name="Rectangle 109"/>
            <p:cNvSpPr>
              <a:spLocks noChangeArrowheads="1"/>
            </p:cNvSpPr>
            <p:nvPr/>
          </p:nvSpPr>
          <p:spPr bwMode="auto">
            <a:xfrm>
              <a:off x="4396" y="2643"/>
              <a:ext cx="83"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a:solidFill>
                    <a:srgbClr val="660066"/>
                  </a:solidFill>
                  <a:latin typeface="標楷體" panose="03000509000000000000" pitchFamily="65" charset="-120"/>
                  <a:ea typeface="標楷體" panose="03000509000000000000" pitchFamily="65" charset="-120"/>
                </a:rPr>
                <a:t>測</a:t>
              </a:r>
              <a:endParaRPr lang="zh-TW" altLang="en-US" sz="2400">
                <a:latin typeface="標楷體" panose="03000509000000000000" pitchFamily="65" charset="-120"/>
                <a:ea typeface="標楷體" panose="03000509000000000000" pitchFamily="65" charset="-120"/>
              </a:endParaRPr>
            </a:p>
          </p:txBody>
        </p:sp>
        <p:sp>
          <p:nvSpPr>
            <p:cNvPr id="266" name="Rectangle 110"/>
            <p:cNvSpPr>
              <a:spLocks noChangeArrowheads="1"/>
            </p:cNvSpPr>
            <p:nvPr/>
          </p:nvSpPr>
          <p:spPr bwMode="auto">
            <a:xfrm>
              <a:off x="3086" y="3910"/>
              <a:ext cx="7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b="1" dirty="0">
                  <a:solidFill>
                    <a:srgbClr val="660066"/>
                  </a:solidFill>
                  <a:latin typeface="標楷體" panose="03000509000000000000" pitchFamily="65" charset="-120"/>
                  <a:ea typeface="標楷體" panose="03000509000000000000" pitchFamily="65" charset="-120"/>
                </a:rPr>
                <a:t>環保人員檢查或鑑定</a:t>
              </a:r>
              <a:endParaRPr lang="zh-TW" altLang="en-US" sz="2400" b="1" dirty="0">
                <a:latin typeface="標楷體" panose="03000509000000000000" pitchFamily="65" charset="-120"/>
                <a:ea typeface="標楷體" panose="03000509000000000000" pitchFamily="65" charset="-120"/>
              </a:endParaRPr>
            </a:p>
          </p:txBody>
        </p:sp>
        <p:sp>
          <p:nvSpPr>
            <p:cNvPr id="267" name="Rectangle 111"/>
            <p:cNvSpPr>
              <a:spLocks noChangeArrowheads="1"/>
            </p:cNvSpPr>
            <p:nvPr/>
          </p:nvSpPr>
          <p:spPr bwMode="auto">
            <a:xfrm>
              <a:off x="1703" y="3494"/>
              <a:ext cx="33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b="1" dirty="0">
                  <a:solidFill>
                    <a:srgbClr val="660066"/>
                  </a:solidFill>
                  <a:latin typeface="標楷體" panose="03000509000000000000" pitchFamily="65" charset="-120"/>
                  <a:ea typeface="標楷體" panose="03000509000000000000" pitchFamily="65" charset="-120"/>
                </a:rPr>
                <a:t>專責人員</a:t>
              </a:r>
              <a:endParaRPr lang="zh-TW" altLang="en-US" sz="2400" b="1" dirty="0">
                <a:latin typeface="標楷體" panose="03000509000000000000" pitchFamily="65" charset="-120"/>
                <a:ea typeface="標楷體" panose="03000509000000000000" pitchFamily="65" charset="-120"/>
              </a:endParaRPr>
            </a:p>
          </p:txBody>
        </p:sp>
        <p:sp>
          <p:nvSpPr>
            <p:cNvPr id="268" name="Freeform 112"/>
            <p:cNvSpPr>
              <a:spLocks/>
            </p:cNvSpPr>
            <p:nvPr/>
          </p:nvSpPr>
          <p:spPr bwMode="auto">
            <a:xfrm>
              <a:off x="1606" y="1417"/>
              <a:ext cx="74" cy="52"/>
            </a:xfrm>
            <a:custGeom>
              <a:avLst/>
              <a:gdLst>
                <a:gd name="T0" fmla="*/ 1 w 158"/>
                <a:gd name="T1" fmla="*/ 0 h 106"/>
                <a:gd name="T2" fmla="*/ 0 w 158"/>
                <a:gd name="T3" fmla="*/ 0 h 106"/>
                <a:gd name="T4" fmla="*/ 0 w 158"/>
                <a:gd name="T5" fmla="*/ 0 h 106"/>
                <a:gd name="T6" fmla="*/ 0 w 158"/>
                <a:gd name="T7" fmla="*/ 0 h 106"/>
                <a:gd name="T8" fmla="*/ 0 w 158"/>
                <a:gd name="T9" fmla="*/ 0 h 106"/>
                <a:gd name="T10" fmla="*/ 0 w 158"/>
                <a:gd name="T11" fmla="*/ 0 h 106"/>
                <a:gd name="T12" fmla="*/ 0 w 158"/>
                <a:gd name="T13" fmla="*/ 0 h 106"/>
                <a:gd name="T14" fmla="*/ 0 w 158"/>
                <a:gd name="T15" fmla="*/ 1 h 106"/>
                <a:gd name="T16" fmla="*/ 0 w 158"/>
                <a:gd name="T17" fmla="*/ 1 h 106"/>
                <a:gd name="T18" fmla="*/ 0 w 158"/>
                <a:gd name="T19" fmla="*/ 1 h 106"/>
                <a:gd name="T20" fmla="*/ 0 w 158"/>
                <a:gd name="T21" fmla="*/ 1 h 106"/>
                <a:gd name="T22" fmla="*/ 0 w 158"/>
                <a:gd name="T23" fmla="*/ 1 h 106"/>
                <a:gd name="T24" fmla="*/ 0 w 158"/>
                <a:gd name="T25" fmla="*/ 1 h 106"/>
                <a:gd name="T26" fmla="*/ 0 w 158"/>
                <a:gd name="T27" fmla="*/ 1 h 106"/>
                <a:gd name="T28" fmla="*/ 0 w 158"/>
                <a:gd name="T29" fmla="*/ 1 h 106"/>
                <a:gd name="T30" fmla="*/ 1 w 158"/>
                <a:gd name="T31" fmla="*/ 1 h 106"/>
                <a:gd name="T32" fmla="*/ 1 w 158"/>
                <a:gd name="T33" fmla="*/ 0 h 106"/>
                <a:gd name="T34" fmla="*/ 1 w 158"/>
                <a:gd name="T35" fmla="*/ 0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
                <a:gd name="T55" fmla="*/ 0 h 106"/>
                <a:gd name="T56" fmla="*/ 158 w 158"/>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 h="106">
                  <a:moveTo>
                    <a:pt x="101" y="0"/>
                  </a:moveTo>
                  <a:lnTo>
                    <a:pt x="22" y="8"/>
                  </a:lnTo>
                  <a:lnTo>
                    <a:pt x="13" y="15"/>
                  </a:lnTo>
                  <a:lnTo>
                    <a:pt x="8" y="23"/>
                  </a:lnTo>
                  <a:lnTo>
                    <a:pt x="3" y="33"/>
                  </a:lnTo>
                  <a:lnTo>
                    <a:pt x="0" y="48"/>
                  </a:lnTo>
                  <a:lnTo>
                    <a:pt x="1" y="64"/>
                  </a:lnTo>
                  <a:lnTo>
                    <a:pt x="3" y="73"/>
                  </a:lnTo>
                  <a:lnTo>
                    <a:pt x="8" y="82"/>
                  </a:lnTo>
                  <a:lnTo>
                    <a:pt x="16" y="91"/>
                  </a:lnTo>
                  <a:lnTo>
                    <a:pt x="27" y="97"/>
                  </a:lnTo>
                  <a:lnTo>
                    <a:pt x="37" y="102"/>
                  </a:lnTo>
                  <a:lnTo>
                    <a:pt x="45" y="104"/>
                  </a:lnTo>
                  <a:lnTo>
                    <a:pt x="57" y="106"/>
                  </a:lnTo>
                  <a:lnTo>
                    <a:pt x="55" y="104"/>
                  </a:lnTo>
                  <a:lnTo>
                    <a:pt x="118" y="97"/>
                  </a:lnTo>
                  <a:lnTo>
                    <a:pt x="158" y="0"/>
                  </a:lnTo>
                  <a:lnTo>
                    <a:pt x="101" y="0"/>
                  </a:lnTo>
                  <a:close/>
                </a:path>
              </a:pathLst>
            </a:custGeom>
            <a:solidFill>
              <a:srgbClr val="80808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69" name="Freeform 113"/>
            <p:cNvSpPr>
              <a:spLocks/>
            </p:cNvSpPr>
            <p:nvPr/>
          </p:nvSpPr>
          <p:spPr bwMode="auto">
            <a:xfrm>
              <a:off x="1572" y="942"/>
              <a:ext cx="417" cy="526"/>
            </a:xfrm>
            <a:custGeom>
              <a:avLst/>
              <a:gdLst>
                <a:gd name="T0" fmla="*/ 0 w 885"/>
                <a:gd name="T1" fmla="*/ 0 h 1075"/>
                <a:gd name="T2" fmla="*/ 0 w 885"/>
                <a:gd name="T3" fmla="*/ 0 h 1075"/>
                <a:gd name="T4" fmla="*/ 0 w 885"/>
                <a:gd name="T5" fmla="*/ 0 h 1075"/>
                <a:gd name="T6" fmla="*/ 0 w 885"/>
                <a:gd name="T7" fmla="*/ 1 h 1075"/>
                <a:gd name="T8" fmla="*/ 0 w 885"/>
                <a:gd name="T9" fmla="*/ 1 h 1075"/>
                <a:gd name="T10" fmla="*/ 0 w 885"/>
                <a:gd name="T11" fmla="*/ 2 h 1075"/>
                <a:gd name="T12" fmla="*/ 0 w 885"/>
                <a:gd name="T13" fmla="*/ 2 h 1075"/>
                <a:gd name="T14" fmla="*/ 0 w 885"/>
                <a:gd name="T15" fmla="*/ 4 h 1075"/>
                <a:gd name="T16" fmla="*/ 1 w 885"/>
                <a:gd name="T17" fmla="*/ 5 h 1075"/>
                <a:gd name="T18" fmla="*/ 1 w 885"/>
                <a:gd name="T19" fmla="*/ 6 h 1075"/>
                <a:gd name="T20" fmla="*/ 2 w 885"/>
                <a:gd name="T21" fmla="*/ 8 h 1075"/>
                <a:gd name="T22" fmla="*/ 2 w 885"/>
                <a:gd name="T23" fmla="*/ 11 h 1075"/>
                <a:gd name="T24" fmla="*/ 2 w 885"/>
                <a:gd name="T25" fmla="*/ 12 h 1075"/>
                <a:gd name="T26" fmla="*/ 2 w 885"/>
                <a:gd name="T27" fmla="*/ 13 h 1075"/>
                <a:gd name="T28" fmla="*/ 2 w 885"/>
                <a:gd name="T29" fmla="*/ 14 h 1075"/>
                <a:gd name="T30" fmla="*/ 2 w 885"/>
                <a:gd name="T31" fmla="*/ 14 h 1075"/>
                <a:gd name="T32" fmla="*/ 1 w 885"/>
                <a:gd name="T33" fmla="*/ 15 h 1075"/>
                <a:gd name="T34" fmla="*/ 2 w 885"/>
                <a:gd name="T35" fmla="*/ 15 h 1075"/>
                <a:gd name="T36" fmla="*/ 5 w 885"/>
                <a:gd name="T37" fmla="*/ 14 h 1075"/>
                <a:gd name="T38" fmla="*/ 8 w 885"/>
                <a:gd name="T39" fmla="*/ 14 h 1075"/>
                <a:gd name="T40" fmla="*/ 9 w 885"/>
                <a:gd name="T41" fmla="*/ 14 h 1075"/>
                <a:gd name="T42" fmla="*/ 9 w 885"/>
                <a:gd name="T43" fmla="*/ 13 h 1075"/>
                <a:gd name="T44" fmla="*/ 9 w 885"/>
                <a:gd name="T45" fmla="*/ 13 h 1075"/>
                <a:gd name="T46" fmla="*/ 9 w 885"/>
                <a:gd name="T47" fmla="*/ 12 h 1075"/>
                <a:gd name="T48" fmla="*/ 9 w 885"/>
                <a:gd name="T49" fmla="*/ 11 h 1075"/>
                <a:gd name="T50" fmla="*/ 9 w 885"/>
                <a:gd name="T51" fmla="*/ 10 h 1075"/>
                <a:gd name="T52" fmla="*/ 9 w 885"/>
                <a:gd name="T53" fmla="*/ 8 h 1075"/>
                <a:gd name="T54" fmla="*/ 9 w 885"/>
                <a:gd name="T55" fmla="*/ 6 h 1075"/>
                <a:gd name="T56" fmla="*/ 8 w 885"/>
                <a:gd name="T57" fmla="*/ 4 h 1075"/>
                <a:gd name="T58" fmla="*/ 8 w 885"/>
                <a:gd name="T59" fmla="*/ 2 h 1075"/>
                <a:gd name="T60" fmla="*/ 8 w 885"/>
                <a:gd name="T61" fmla="*/ 2 h 1075"/>
                <a:gd name="T62" fmla="*/ 8 w 885"/>
                <a:gd name="T63" fmla="*/ 1 h 1075"/>
                <a:gd name="T64" fmla="*/ 8 w 885"/>
                <a:gd name="T65" fmla="*/ 0 h 1075"/>
                <a:gd name="T66" fmla="*/ 0 w 885"/>
                <a:gd name="T67" fmla="*/ 0 h 10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5"/>
                <a:gd name="T103" fmla="*/ 0 h 1075"/>
                <a:gd name="T104" fmla="*/ 885 w 885"/>
                <a:gd name="T105" fmla="*/ 1075 h 10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5" h="1075">
                  <a:moveTo>
                    <a:pt x="58" y="2"/>
                  </a:moveTo>
                  <a:lnTo>
                    <a:pt x="51" y="4"/>
                  </a:lnTo>
                  <a:lnTo>
                    <a:pt x="43" y="9"/>
                  </a:lnTo>
                  <a:lnTo>
                    <a:pt x="32" y="19"/>
                  </a:lnTo>
                  <a:lnTo>
                    <a:pt x="21" y="33"/>
                  </a:lnTo>
                  <a:lnTo>
                    <a:pt x="11" y="48"/>
                  </a:lnTo>
                  <a:lnTo>
                    <a:pt x="5" y="65"/>
                  </a:lnTo>
                  <a:lnTo>
                    <a:pt x="2" y="80"/>
                  </a:lnTo>
                  <a:lnTo>
                    <a:pt x="0" y="98"/>
                  </a:lnTo>
                  <a:lnTo>
                    <a:pt x="0" y="116"/>
                  </a:lnTo>
                  <a:lnTo>
                    <a:pt x="4" y="133"/>
                  </a:lnTo>
                  <a:lnTo>
                    <a:pt x="5" y="147"/>
                  </a:lnTo>
                  <a:lnTo>
                    <a:pt x="7" y="162"/>
                  </a:lnTo>
                  <a:lnTo>
                    <a:pt x="17" y="199"/>
                  </a:lnTo>
                  <a:lnTo>
                    <a:pt x="29" y="240"/>
                  </a:lnTo>
                  <a:lnTo>
                    <a:pt x="48" y="284"/>
                  </a:lnTo>
                  <a:lnTo>
                    <a:pt x="66" y="336"/>
                  </a:lnTo>
                  <a:lnTo>
                    <a:pt x="85" y="380"/>
                  </a:lnTo>
                  <a:lnTo>
                    <a:pt x="102" y="425"/>
                  </a:lnTo>
                  <a:lnTo>
                    <a:pt x="120" y="477"/>
                  </a:lnTo>
                  <a:lnTo>
                    <a:pt x="137" y="545"/>
                  </a:lnTo>
                  <a:lnTo>
                    <a:pt x="147" y="605"/>
                  </a:lnTo>
                  <a:lnTo>
                    <a:pt x="157" y="679"/>
                  </a:lnTo>
                  <a:lnTo>
                    <a:pt x="162" y="760"/>
                  </a:lnTo>
                  <a:lnTo>
                    <a:pt x="171" y="831"/>
                  </a:lnTo>
                  <a:lnTo>
                    <a:pt x="171" y="870"/>
                  </a:lnTo>
                  <a:lnTo>
                    <a:pt x="171" y="920"/>
                  </a:lnTo>
                  <a:lnTo>
                    <a:pt x="171" y="953"/>
                  </a:lnTo>
                  <a:lnTo>
                    <a:pt x="169" y="984"/>
                  </a:lnTo>
                  <a:lnTo>
                    <a:pt x="161" y="1016"/>
                  </a:lnTo>
                  <a:lnTo>
                    <a:pt x="154" y="1034"/>
                  </a:lnTo>
                  <a:lnTo>
                    <a:pt x="147" y="1052"/>
                  </a:lnTo>
                  <a:lnTo>
                    <a:pt x="139" y="1062"/>
                  </a:lnTo>
                  <a:lnTo>
                    <a:pt x="134" y="1068"/>
                  </a:lnTo>
                  <a:lnTo>
                    <a:pt x="129" y="1075"/>
                  </a:lnTo>
                  <a:lnTo>
                    <a:pt x="206" y="1065"/>
                  </a:lnTo>
                  <a:lnTo>
                    <a:pt x="360" y="1042"/>
                  </a:lnTo>
                  <a:lnTo>
                    <a:pt x="485" y="1024"/>
                  </a:lnTo>
                  <a:lnTo>
                    <a:pt x="630" y="1007"/>
                  </a:lnTo>
                  <a:lnTo>
                    <a:pt x="738" y="1001"/>
                  </a:lnTo>
                  <a:lnTo>
                    <a:pt x="820" y="1004"/>
                  </a:lnTo>
                  <a:lnTo>
                    <a:pt x="842" y="1004"/>
                  </a:lnTo>
                  <a:lnTo>
                    <a:pt x="856" y="1001"/>
                  </a:lnTo>
                  <a:lnTo>
                    <a:pt x="863" y="986"/>
                  </a:lnTo>
                  <a:lnTo>
                    <a:pt x="871" y="969"/>
                  </a:lnTo>
                  <a:lnTo>
                    <a:pt x="878" y="945"/>
                  </a:lnTo>
                  <a:lnTo>
                    <a:pt x="881" y="916"/>
                  </a:lnTo>
                  <a:lnTo>
                    <a:pt x="885" y="887"/>
                  </a:lnTo>
                  <a:lnTo>
                    <a:pt x="885" y="846"/>
                  </a:lnTo>
                  <a:lnTo>
                    <a:pt x="883" y="814"/>
                  </a:lnTo>
                  <a:lnTo>
                    <a:pt x="881" y="761"/>
                  </a:lnTo>
                  <a:lnTo>
                    <a:pt x="874" y="705"/>
                  </a:lnTo>
                  <a:lnTo>
                    <a:pt x="861" y="633"/>
                  </a:lnTo>
                  <a:lnTo>
                    <a:pt x="844" y="565"/>
                  </a:lnTo>
                  <a:lnTo>
                    <a:pt x="831" y="506"/>
                  </a:lnTo>
                  <a:lnTo>
                    <a:pt x="810" y="443"/>
                  </a:lnTo>
                  <a:lnTo>
                    <a:pt x="788" y="382"/>
                  </a:lnTo>
                  <a:lnTo>
                    <a:pt x="770" y="326"/>
                  </a:lnTo>
                  <a:lnTo>
                    <a:pt x="739" y="245"/>
                  </a:lnTo>
                  <a:lnTo>
                    <a:pt x="724" y="197"/>
                  </a:lnTo>
                  <a:lnTo>
                    <a:pt x="714" y="166"/>
                  </a:lnTo>
                  <a:lnTo>
                    <a:pt x="709" y="141"/>
                  </a:lnTo>
                  <a:lnTo>
                    <a:pt x="706" y="118"/>
                  </a:lnTo>
                  <a:lnTo>
                    <a:pt x="706" y="98"/>
                  </a:lnTo>
                  <a:lnTo>
                    <a:pt x="719" y="25"/>
                  </a:lnTo>
                  <a:lnTo>
                    <a:pt x="724" y="10"/>
                  </a:lnTo>
                  <a:lnTo>
                    <a:pt x="66" y="0"/>
                  </a:lnTo>
                  <a:lnTo>
                    <a:pt x="58" y="2"/>
                  </a:lnTo>
                  <a:close/>
                </a:path>
              </a:pathLst>
            </a:custGeom>
            <a:solidFill>
              <a:srgbClr val="FFFFCC"/>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70" name="Freeform 114"/>
            <p:cNvSpPr>
              <a:spLocks/>
            </p:cNvSpPr>
            <p:nvPr/>
          </p:nvSpPr>
          <p:spPr bwMode="auto">
            <a:xfrm>
              <a:off x="1595" y="966"/>
              <a:ext cx="34" cy="34"/>
            </a:xfrm>
            <a:custGeom>
              <a:avLst/>
              <a:gdLst>
                <a:gd name="T0" fmla="*/ 1 w 72"/>
                <a:gd name="T1" fmla="*/ 0 h 69"/>
                <a:gd name="T2" fmla="*/ 0 w 72"/>
                <a:gd name="T3" fmla="*/ 1 h 69"/>
                <a:gd name="T4" fmla="*/ 0 w 72"/>
                <a:gd name="T5" fmla="*/ 1 h 69"/>
                <a:gd name="T6" fmla="*/ 0 w 72"/>
                <a:gd name="T7" fmla="*/ 1 h 69"/>
                <a:gd name="T8" fmla="*/ 0 w 72"/>
                <a:gd name="T9" fmla="*/ 1 h 69"/>
                <a:gd name="T10" fmla="*/ 0 w 72"/>
                <a:gd name="T11" fmla="*/ 0 h 69"/>
                <a:gd name="T12" fmla="*/ 0 w 72"/>
                <a:gd name="T13" fmla="*/ 0 h 69"/>
                <a:gd name="T14" fmla="*/ 0 w 72"/>
                <a:gd name="T15" fmla="*/ 0 h 69"/>
                <a:gd name="T16" fmla="*/ 0 w 72"/>
                <a:gd name="T17" fmla="*/ 0 h 69"/>
                <a:gd name="T18" fmla="*/ 0 w 72"/>
                <a:gd name="T19" fmla="*/ 0 h 69"/>
                <a:gd name="T20" fmla="*/ 0 w 72"/>
                <a:gd name="T21" fmla="*/ 0 h 69"/>
                <a:gd name="T22" fmla="*/ 0 w 72"/>
                <a:gd name="T23" fmla="*/ 0 h 69"/>
                <a:gd name="T24" fmla="*/ 0 w 72"/>
                <a:gd name="T25" fmla="*/ 0 h 69"/>
                <a:gd name="T26" fmla="*/ 0 w 72"/>
                <a:gd name="T27" fmla="*/ 0 h 69"/>
                <a:gd name="T28" fmla="*/ 0 w 72"/>
                <a:gd name="T29" fmla="*/ 0 h 69"/>
                <a:gd name="T30" fmla="*/ 0 w 72"/>
                <a:gd name="T31" fmla="*/ 0 h 69"/>
                <a:gd name="T32" fmla="*/ 0 w 72"/>
                <a:gd name="T33" fmla="*/ 0 h 69"/>
                <a:gd name="T34" fmla="*/ 0 w 72"/>
                <a:gd name="T35" fmla="*/ 0 h 69"/>
                <a:gd name="T36" fmla="*/ 1 w 72"/>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69"/>
                <a:gd name="T59" fmla="*/ 72 w 72"/>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69">
                  <a:moveTo>
                    <a:pt x="72" y="5"/>
                  </a:moveTo>
                  <a:lnTo>
                    <a:pt x="54" y="64"/>
                  </a:lnTo>
                  <a:lnTo>
                    <a:pt x="35" y="69"/>
                  </a:lnTo>
                  <a:lnTo>
                    <a:pt x="25" y="69"/>
                  </a:lnTo>
                  <a:lnTo>
                    <a:pt x="17" y="64"/>
                  </a:lnTo>
                  <a:lnTo>
                    <a:pt x="10" y="58"/>
                  </a:lnTo>
                  <a:lnTo>
                    <a:pt x="5" y="51"/>
                  </a:lnTo>
                  <a:lnTo>
                    <a:pt x="1" y="43"/>
                  </a:lnTo>
                  <a:lnTo>
                    <a:pt x="0" y="35"/>
                  </a:lnTo>
                  <a:lnTo>
                    <a:pt x="0" y="23"/>
                  </a:lnTo>
                  <a:lnTo>
                    <a:pt x="3" y="16"/>
                  </a:lnTo>
                  <a:lnTo>
                    <a:pt x="8" y="10"/>
                  </a:lnTo>
                  <a:lnTo>
                    <a:pt x="15" y="5"/>
                  </a:lnTo>
                  <a:lnTo>
                    <a:pt x="23" y="3"/>
                  </a:lnTo>
                  <a:lnTo>
                    <a:pt x="30" y="2"/>
                  </a:lnTo>
                  <a:lnTo>
                    <a:pt x="37" y="0"/>
                  </a:lnTo>
                  <a:lnTo>
                    <a:pt x="44" y="0"/>
                  </a:lnTo>
                  <a:lnTo>
                    <a:pt x="50" y="0"/>
                  </a:lnTo>
                  <a:lnTo>
                    <a:pt x="72" y="5"/>
                  </a:lnTo>
                  <a:close/>
                </a:path>
              </a:pathLst>
            </a:custGeom>
            <a:solidFill>
              <a:srgbClr val="80808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71" name="Freeform 115"/>
            <p:cNvSpPr>
              <a:spLocks/>
            </p:cNvSpPr>
            <p:nvPr/>
          </p:nvSpPr>
          <p:spPr bwMode="auto">
            <a:xfrm>
              <a:off x="1608" y="964"/>
              <a:ext cx="24" cy="28"/>
            </a:xfrm>
            <a:custGeom>
              <a:avLst/>
              <a:gdLst>
                <a:gd name="T0" fmla="*/ 0 w 51"/>
                <a:gd name="T1" fmla="*/ 0 h 58"/>
                <a:gd name="T2" fmla="*/ 0 w 51"/>
                <a:gd name="T3" fmla="*/ 0 h 58"/>
                <a:gd name="T4" fmla="*/ 0 w 51"/>
                <a:gd name="T5" fmla="*/ 0 h 58"/>
                <a:gd name="T6" fmla="*/ 0 w 51"/>
                <a:gd name="T7" fmla="*/ 0 h 58"/>
                <a:gd name="T8" fmla="*/ 0 w 51"/>
                <a:gd name="T9" fmla="*/ 0 h 58"/>
                <a:gd name="T10" fmla="*/ 0 w 51"/>
                <a:gd name="T11" fmla="*/ 0 h 58"/>
                <a:gd name="T12" fmla="*/ 0 w 51"/>
                <a:gd name="T13" fmla="*/ 0 h 58"/>
                <a:gd name="T14" fmla="*/ 0 w 51"/>
                <a:gd name="T15" fmla="*/ 0 h 58"/>
                <a:gd name="T16" fmla="*/ 0 w 51"/>
                <a:gd name="T17" fmla="*/ 0 h 58"/>
                <a:gd name="T18" fmla="*/ 0 w 51"/>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8"/>
                <a:gd name="T32" fmla="*/ 51 w 51"/>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8">
                  <a:moveTo>
                    <a:pt x="0" y="8"/>
                  </a:moveTo>
                  <a:lnTo>
                    <a:pt x="9" y="15"/>
                  </a:lnTo>
                  <a:lnTo>
                    <a:pt x="14" y="23"/>
                  </a:lnTo>
                  <a:lnTo>
                    <a:pt x="16" y="30"/>
                  </a:lnTo>
                  <a:lnTo>
                    <a:pt x="16" y="41"/>
                  </a:lnTo>
                  <a:lnTo>
                    <a:pt x="14" y="50"/>
                  </a:lnTo>
                  <a:lnTo>
                    <a:pt x="9" y="58"/>
                  </a:lnTo>
                  <a:lnTo>
                    <a:pt x="51" y="48"/>
                  </a:lnTo>
                  <a:lnTo>
                    <a:pt x="48" y="0"/>
                  </a:lnTo>
                  <a:lnTo>
                    <a:pt x="0" y="8"/>
                  </a:lnTo>
                  <a:close/>
                </a:path>
              </a:pathLst>
            </a:custGeom>
            <a:solidFill>
              <a:srgbClr val="00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72" name="Freeform 116"/>
            <p:cNvSpPr>
              <a:spLocks/>
            </p:cNvSpPr>
            <p:nvPr/>
          </p:nvSpPr>
          <p:spPr bwMode="auto">
            <a:xfrm>
              <a:off x="1602" y="942"/>
              <a:ext cx="348" cy="58"/>
            </a:xfrm>
            <a:custGeom>
              <a:avLst/>
              <a:gdLst>
                <a:gd name="T0" fmla="*/ 8 w 741"/>
                <a:gd name="T1" fmla="*/ 0 h 119"/>
                <a:gd name="T2" fmla="*/ 0 w 741"/>
                <a:gd name="T3" fmla="*/ 0 h 119"/>
                <a:gd name="T4" fmla="*/ 0 w 741"/>
                <a:gd name="T5" fmla="*/ 0 h 119"/>
                <a:gd name="T6" fmla="*/ 0 w 741"/>
                <a:gd name="T7" fmla="*/ 0 h 119"/>
                <a:gd name="T8" fmla="*/ 0 w 741"/>
                <a:gd name="T9" fmla="*/ 0 h 119"/>
                <a:gd name="T10" fmla="*/ 0 w 741"/>
                <a:gd name="T11" fmla="*/ 0 h 119"/>
                <a:gd name="T12" fmla="*/ 0 w 741"/>
                <a:gd name="T13" fmla="*/ 0 h 119"/>
                <a:gd name="T14" fmla="*/ 0 w 741"/>
                <a:gd name="T15" fmla="*/ 0 h 119"/>
                <a:gd name="T16" fmla="*/ 0 w 741"/>
                <a:gd name="T17" fmla="*/ 0 h 119"/>
                <a:gd name="T18" fmla="*/ 0 w 741"/>
                <a:gd name="T19" fmla="*/ 0 h 119"/>
                <a:gd name="T20" fmla="*/ 0 w 741"/>
                <a:gd name="T21" fmla="*/ 0 h 119"/>
                <a:gd name="T22" fmla="*/ 0 w 741"/>
                <a:gd name="T23" fmla="*/ 1 h 119"/>
                <a:gd name="T24" fmla="*/ 0 w 741"/>
                <a:gd name="T25" fmla="*/ 1 h 119"/>
                <a:gd name="T26" fmla="*/ 0 w 741"/>
                <a:gd name="T27" fmla="*/ 1 h 119"/>
                <a:gd name="T28" fmla="*/ 0 w 741"/>
                <a:gd name="T29" fmla="*/ 1 h 119"/>
                <a:gd name="T30" fmla="*/ 0 w 741"/>
                <a:gd name="T31" fmla="*/ 1 h 119"/>
                <a:gd name="T32" fmla="*/ 0 w 741"/>
                <a:gd name="T33" fmla="*/ 1 h 119"/>
                <a:gd name="T34" fmla="*/ 0 w 741"/>
                <a:gd name="T35" fmla="*/ 1 h 119"/>
                <a:gd name="T36" fmla="*/ 1 w 741"/>
                <a:gd name="T37" fmla="*/ 1 h 119"/>
                <a:gd name="T38" fmla="*/ 2 w 741"/>
                <a:gd name="T39" fmla="*/ 1 h 119"/>
                <a:gd name="T40" fmla="*/ 3 w 741"/>
                <a:gd name="T41" fmla="*/ 1 h 119"/>
                <a:gd name="T42" fmla="*/ 4 w 741"/>
                <a:gd name="T43" fmla="*/ 1 h 119"/>
                <a:gd name="T44" fmla="*/ 5 w 741"/>
                <a:gd name="T45" fmla="*/ 1 h 119"/>
                <a:gd name="T46" fmla="*/ 6 w 741"/>
                <a:gd name="T47" fmla="*/ 1 h 119"/>
                <a:gd name="T48" fmla="*/ 7 w 741"/>
                <a:gd name="T49" fmla="*/ 1 h 119"/>
                <a:gd name="T50" fmla="*/ 7 w 741"/>
                <a:gd name="T51" fmla="*/ 1 h 119"/>
                <a:gd name="T52" fmla="*/ 8 w 741"/>
                <a:gd name="T53" fmla="*/ 1 h 119"/>
                <a:gd name="T54" fmla="*/ 8 w 741"/>
                <a:gd name="T55" fmla="*/ 1 h 119"/>
                <a:gd name="T56" fmla="*/ 8 w 741"/>
                <a:gd name="T57" fmla="*/ 1 h 119"/>
                <a:gd name="T58" fmla="*/ 8 w 741"/>
                <a:gd name="T59" fmla="*/ 1 h 119"/>
                <a:gd name="T60" fmla="*/ 8 w 741"/>
                <a:gd name="T61" fmla="*/ 1 h 119"/>
                <a:gd name="T62" fmla="*/ 8 w 741"/>
                <a:gd name="T63" fmla="*/ 1 h 119"/>
                <a:gd name="T64" fmla="*/ 8 w 741"/>
                <a:gd name="T65" fmla="*/ 1 h 119"/>
                <a:gd name="T66" fmla="*/ 8 w 741"/>
                <a:gd name="T67" fmla="*/ 0 h 119"/>
                <a:gd name="T68" fmla="*/ 8 w 741"/>
                <a:gd name="T69" fmla="*/ 0 h 119"/>
                <a:gd name="T70" fmla="*/ 8 w 741"/>
                <a:gd name="T71" fmla="*/ 0 h 119"/>
                <a:gd name="T72" fmla="*/ 8 w 741"/>
                <a:gd name="T73" fmla="*/ 0 h 119"/>
                <a:gd name="T74" fmla="*/ 8 w 741"/>
                <a:gd name="T75" fmla="*/ 0 h 119"/>
                <a:gd name="T76" fmla="*/ 8 w 741"/>
                <a:gd name="T77" fmla="*/ 0 h 119"/>
                <a:gd name="T78" fmla="*/ 8 w 741"/>
                <a:gd name="T79" fmla="*/ 0 h 1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1"/>
                <a:gd name="T121" fmla="*/ 0 h 119"/>
                <a:gd name="T122" fmla="*/ 741 w 741"/>
                <a:gd name="T123" fmla="*/ 119 h 1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1" h="119">
                  <a:moveTo>
                    <a:pt x="700" y="10"/>
                  </a:moveTo>
                  <a:lnTo>
                    <a:pt x="0" y="0"/>
                  </a:lnTo>
                  <a:lnTo>
                    <a:pt x="20" y="4"/>
                  </a:lnTo>
                  <a:lnTo>
                    <a:pt x="27" y="7"/>
                  </a:lnTo>
                  <a:lnTo>
                    <a:pt x="36" y="10"/>
                  </a:lnTo>
                  <a:lnTo>
                    <a:pt x="39" y="15"/>
                  </a:lnTo>
                  <a:lnTo>
                    <a:pt x="46" y="24"/>
                  </a:lnTo>
                  <a:lnTo>
                    <a:pt x="47" y="33"/>
                  </a:lnTo>
                  <a:lnTo>
                    <a:pt x="51" y="43"/>
                  </a:lnTo>
                  <a:lnTo>
                    <a:pt x="51" y="53"/>
                  </a:lnTo>
                  <a:lnTo>
                    <a:pt x="51" y="62"/>
                  </a:lnTo>
                  <a:lnTo>
                    <a:pt x="51" y="73"/>
                  </a:lnTo>
                  <a:lnTo>
                    <a:pt x="47" y="86"/>
                  </a:lnTo>
                  <a:lnTo>
                    <a:pt x="44" y="96"/>
                  </a:lnTo>
                  <a:lnTo>
                    <a:pt x="36" y="106"/>
                  </a:lnTo>
                  <a:lnTo>
                    <a:pt x="25" y="114"/>
                  </a:lnTo>
                  <a:lnTo>
                    <a:pt x="19" y="119"/>
                  </a:lnTo>
                  <a:lnTo>
                    <a:pt x="64" y="114"/>
                  </a:lnTo>
                  <a:lnTo>
                    <a:pt x="115" y="104"/>
                  </a:lnTo>
                  <a:lnTo>
                    <a:pt x="196" y="100"/>
                  </a:lnTo>
                  <a:lnTo>
                    <a:pt x="263" y="93"/>
                  </a:lnTo>
                  <a:lnTo>
                    <a:pt x="344" y="93"/>
                  </a:lnTo>
                  <a:lnTo>
                    <a:pt x="432" y="96"/>
                  </a:lnTo>
                  <a:lnTo>
                    <a:pt x="542" y="100"/>
                  </a:lnTo>
                  <a:lnTo>
                    <a:pt x="646" y="108"/>
                  </a:lnTo>
                  <a:lnTo>
                    <a:pt x="690" y="118"/>
                  </a:lnTo>
                  <a:lnTo>
                    <a:pt x="702" y="119"/>
                  </a:lnTo>
                  <a:lnTo>
                    <a:pt x="716" y="119"/>
                  </a:lnTo>
                  <a:lnTo>
                    <a:pt x="724" y="118"/>
                  </a:lnTo>
                  <a:lnTo>
                    <a:pt x="732" y="108"/>
                  </a:lnTo>
                  <a:lnTo>
                    <a:pt x="737" y="98"/>
                  </a:lnTo>
                  <a:lnTo>
                    <a:pt x="739" y="88"/>
                  </a:lnTo>
                  <a:lnTo>
                    <a:pt x="741" y="78"/>
                  </a:lnTo>
                  <a:lnTo>
                    <a:pt x="737" y="58"/>
                  </a:lnTo>
                  <a:lnTo>
                    <a:pt x="734" y="47"/>
                  </a:lnTo>
                  <a:lnTo>
                    <a:pt x="729" y="33"/>
                  </a:lnTo>
                  <a:lnTo>
                    <a:pt x="724" y="27"/>
                  </a:lnTo>
                  <a:lnTo>
                    <a:pt x="719" y="20"/>
                  </a:lnTo>
                  <a:lnTo>
                    <a:pt x="710" y="14"/>
                  </a:lnTo>
                  <a:lnTo>
                    <a:pt x="700" y="10"/>
                  </a:lnTo>
                  <a:close/>
                </a:path>
              </a:pathLst>
            </a:custGeom>
            <a:solidFill>
              <a:srgbClr val="FFFFCC"/>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73" name="Freeform 117"/>
            <p:cNvSpPr>
              <a:spLocks/>
            </p:cNvSpPr>
            <p:nvPr/>
          </p:nvSpPr>
          <p:spPr bwMode="auto">
            <a:xfrm>
              <a:off x="1867" y="1365"/>
              <a:ext cx="111" cy="143"/>
            </a:xfrm>
            <a:custGeom>
              <a:avLst/>
              <a:gdLst>
                <a:gd name="T0" fmla="*/ 1 w 236"/>
                <a:gd name="T1" fmla="*/ 0 h 292"/>
                <a:gd name="T2" fmla="*/ 0 w 236"/>
                <a:gd name="T3" fmla="*/ 1 h 292"/>
                <a:gd name="T4" fmla="*/ 0 w 236"/>
                <a:gd name="T5" fmla="*/ 2 h 292"/>
                <a:gd name="T6" fmla="*/ 0 w 236"/>
                <a:gd name="T7" fmla="*/ 4 h 292"/>
                <a:gd name="T8" fmla="*/ 0 w 236"/>
                <a:gd name="T9" fmla="*/ 4 h 292"/>
                <a:gd name="T10" fmla="*/ 0 w 236"/>
                <a:gd name="T11" fmla="*/ 3 h 292"/>
                <a:gd name="T12" fmla="*/ 1 w 236"/>
                <a:gd name="T13" fmla="*/ 3 h 292"/>
                <a:gd name="T14" fmla="*/ 1 w 236"/>
                <a:gd name="T15" fmla="*/ 3 h 292"/>
                <a:gd name="T16" fmla="*/ 1 w 236"/>
                <a:gd name="T17" fmla="*/ 3 h 292"/>
                <a:gd name="T18" fmla="*/ 1 w 236"/>
                <a:gd name="T19" fmla="*/ 3 h 292"/>
                <a:gd name="T20" fmla="*/ 1 w 236"/>
                <a:gd name="T21" fmla="*/ 3 h 292"/>
                <a:gd name="T22" fmla="*/ 1 w 236"/>
                <a:gd name="T23" fmla="*/ 2 h 292"/>
                <a:gd name="T24" fmla="*/ 1 w 236"/>
                <a:gd name="T25" fmla="*/ 2 h 292"/>
                <a:gd name="T26" fmla="*/ 2 w 236"/>
                <a:gd name="T27" fmla="*/ 2 h 292"/>
                <a:gd name="T28" fmla="*/ 2 w 236"/>
                <a:gd name="T29" fmla="*/ 3 h 292"/>
                <a:gd name="T30" fmla="*/ 2 w 236"/>
                <a:gd name="T31" fmla="*/ 3 h 292"/>
                <a:gd name="T32" fmla="*/ 2 w 236"/>
                <a:gd name="T33" fmla="*/ 3 h 292"/>
                <a:gd name="T34" fmla="*/ 2 w 236"/>
                <a:gd name="T35" fmla="*/ 3 h 292"/>
                <a:gd name="T36" fmla="*/ 2 w 236"/>
                <a:gd name="T37" fmla="*/ 3 h 292"/>
                <a:gd name="T38" fmla="*/ 2 w 236"/>
                <a:gd name="T39" fmla="*/ 4 h 292"/>
                <a:gd name="T40" fmla="*/ 2 w 236"/>
                <a:gd name="T41" fmla="*/ 3 h 292"/>
                <a:gd name="T42" fmla="*/ 2 w 236"/>
                <a:gd name="T43" fmla="*/ 2 h 292"/>
                <a:gd name="T44" fmla="*/ 2 w 236"/>
                <a:gd name="T45" fmla="*/ 1 h 292"/>
                <a:gd name="T46" fmla="*/ 2 w 236"/>
                <a:gd name="T47" fmla="*/ 0 h 292"/>
                <a:gd name="T48" fmla="*/ 2 w 236"/>
                <a:gd name="T49" fmla="*/ 0 h 292"/>
                <a:gd name="T50" fmla="*/ 2 w 236"/>
                <a:gd name="T51" fmla="*/ 0 h 292"/>
                <a:gd name="T52" fmla="*/ 1 w 236"/>
                <a:gd name="T53" fmla="*/ 0 h 2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6"/>
                <a:gd name="T82" fmla="*/ 0 h 292"/>
                <a:gd name="T83" fmla="*/ 236 w 236"/>
                <a:gd name="T84" fmla="*/ 292 h 2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6" h="292">
                  <a:moveTo>
                    <a:pt x="81" y="15"/>
                  </a:moveTo>
                  <a:lnTo>
                    <a:pt x="59" y="114"/>
                  </a:lnTo>
                  <a:lnTo>
                    <a:pt x="30" y="197"/>
                  </a:lnTo>
                  <a:lnTo>
                    <a:pt x="0" y="292"/>
                  </a:lnTo>
                  <a:lnTo>
                    <a:pt x="27" y="273"/>
                  </a:lnTo>
                  <a:lnTo>
                    <a:pt x="57" y="253"/>
                  </a:lnTo>
                  <a:lnTo>
                    <a:pt x="74" y="243"/>
                  </a:lnTo>
                  <a:lnTo>
                    <a:pt x="88" y="236"/>
                  </a:lnTo>
                  <a:lnTo>
                    <a:pt x="100" y="233"/>
                  </a:lnTo>
                  <a:lnTo>
                    <a:pt x="113" y="231"/>
                  </a:lnTo>
                  <a:lnTo>
                    <a:pt x="130" y="226"/>
                  </a:lnTo>
                  <a:lnTo>
                    <a:pt x="120" y="195"/>
                  </a:lnTo>
                  <a:lnTo>
                    <a:pt x="133" y="193"/>
                  </a:lnTo>
                  <a:lnTo>
                    <a:pt x="148" y="197"/>
                  </a:lnTo>
                  <a:lnTo>
                    <a:pt x="165" y="207"/>
                  </a:lnTo>
                  <a:lnTo>
                    <a:pt x="177" y="215"/>
                  </a:lnTo>
                  <a:lnTo>
                    <a:pt x="189" y="225"/>
                  </a:lnTo>
                  <a:lnTo>
                    <a:pt x="199" y="235"/>
                  </a:lnTo>
                  <a:lnTo>
                    <a:pt x="218" y="253"/>
                  </a:lnTo>
                  <a:lnTo>
                    <a:pt x="236" y="269"/>
                  </a:lnTo>
                  <a:lnTo>
                    <a:pt x="233" y="207"/>
                  </a:lnTo>
                  <a:lnTo>
                    <a:pt x="221" y="157"/>
                  </a:lnTo>
                  <a:lnTo>
                    <a:pt x="211" y="101"/>
                  </a:lnTo>
                  <a:lnTo>
                    <a:pt x="201" y="58"/>
                  </a:lnTo>
                  <a:lnTo>
                    <a:pt x="196" y="25"/>
                  </a:lnTo>
                  <a:lnTo>
                    <a:pt x="192" y="0"/>
                  </a:lnTo>
                  <a:lnTo>
                    <a:pt x="81" y="15"/>
                  </a:lnTo>
                  <a:close/>
                </a:path>
              </a:pathLst>
            </a:custGeom>
            <a:solidFill>
              <a:srgbClr val="FF0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74" name="Oval 118"/>
            <p:cNvSpPr>
              <a:spLocks noChangeArrowheads="1"/>
            </p:cNvSpPr>
            <p:nvPr/>
          </p:nvSpPr>
          <p:spPr bwMode="auto">
            <a:xfrm>
              <a:off x="1898" y="1317"/>
              <a:ext cx="65" cy="71"/>
            </a:xfrm>
            <a:prstGeom prst="ellipse">
              <a:avLst/>
            </a:prstGeom>
            <a:solidFill>
              <a:srgbClr val="FFFF00"/>
            </a:solidFill>
            <a:ln w="11113">
              <a:solidFill>
                <a:srgbClr val="000000"/>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75" name="Freeform 119"/>
            <p:cNvSpPr>
              <a:spLocks/>
            </p:cNvSpPr>
            <p:nvPr/>
          </p:nvSpPr>
          <p:spPr bwMode="auto">
            <a:xfrm>
              <a:off x="1897" y="1317"/>
              <a:ext cx="65" cy="72"/>
            </a:xfrm>
            <a:custGeom>
              <a:avLst/>
              <a:gdLst>
                <a:gd name="T0" fmla="*/ 0 w 136"/>
                <a:gd name="T1" fmla="*/ 0 h 149"/>
                <a:gd name="T2" fmla="*/ 0 w 136"/>
                <a:gd name="T3" fmla="*/ 0 h 149"/>
                <a:gd name="T4" fmla="*/ 0 w 136"/>
                <a:gd name="T5" fmla="*/ 0 h 149"/>
                <a:gd name="T6" fmla="*/ 0 w 136"/>
                <a:gd name="T7" fmla="*/ 0 h 149"/>
                <a:gd name="T8" fmla="*/ 0 w 136"/>
                <a:gd name="T9" fmla="*/ 0 h 149"/>
                <a:gd name="T10" fmla="*/ 0 w 136"/>
                <a:gd name="T11" fmla="*/ 0 h 149"/>
                <a:gd name="T12" fmla="*/ 0 w 136"/>
                <a:gd name="T13" fmla="*/ 0 h 149"/>
                <a:gd name="T14" fmla="*/ 0 w 136"/>
                <a:gd name="T15" fmla="*/ 0 h 149"/>
                <a:gd name="T16" fmla="*/ 0 w 136"/>
                <a:gd name="T17" fmla="*/ 0 h 149"/>
                <a:gd name="T18" fmla="*/ 0 w 136"/>
                <a:gd name="T19" fmla="*/ 0 h 149"/>
                <a:gd name="T20" fmla="*/ 0 w 136"/>
                <a:gd name="T21" fmla="*/ 0 h 149"/>
                <a:gd name="T22" fmla="*/ 0 w 136"/>
                <a:gd name="T23" fmla="*/ 0 h 149"/>
                <a:gd name="T24" fmla="*/ 0 w 136"/>
                <a:gd name="T25" fmla="*/ 1 h 149"/>
                <a:gd name="T26" fmla="*/ 0 w 136"/>
                <a:gd name="T27" fmla="*/ 1 h 149"/>
                <a:gd name="T28" fmla="*/ 0 w 136"/>
                <a:gd name="T29" fmla="*/ 1 h 149"/>
                <a:gd name="T30" fmla="*/ 0 w 136"/>
                <a:gd name="T31" fmla="*/ 1 h 149"/>
                <a:gd name="T32" fmla="*/ 0 w 136"/>
                <a:gd name="T33" fmla="*/ 1 h 149"/>
                <a:gd name="T34" fmla="*/ 0 w 136"/>
                <a:gd name="T35" fmla="*/ 1 h 149"/>
                <a:gd name="T36" fmla="*/ 0 w 136"/>
                <a:gd name="T37" fmla="*/ 1 h 149"/>
                <a:gd name="T38" fmla="*/ 0 w 136"/>
                <a:gd name="T39" fmla="*/ 1 h 149"/>
                <a:gd name="T40" fmla="*/ 0 w 136"/>
                <a:gd name="T41" fmla="*/ 1 h 149"/>
                <a:gd name="T42" fmla="*/ 0 w 136"/>
                <a:gd name="T43" fmla="*/ 1 h 149"/>
                <a:gd name="T44" fmla="*/ 0 w 136"/>
                <a:gd name="T45" fmla="*/ 2 h 149"/>
                <a:gd name="T46" fmla="*/ 0 w 136"/>
                <a:gd name="T47" fmla="*/ 1 h 149"/>
                <a:gd name="T48" fmla="*/ 0 w 136"/>
                <a:gd name="T49" fmla="*/ 2 h 149"/>
                <a:gd name="T50" fmla="*/ 1 w 136"/>
                <a:gd name="T51" fmla="*/ 1 h 149"/>
                <a:gd name="T52" fmla="*/ 1 w 136"/>
                <a:gd name="T53" fmla="*/ 2 h 149"/>
                <a:gd name="T54" fmla="*/ 1 w 136"/>
                <a:gd name="T55" fmla="*/ 1 h 149"/>
                <a:gd name="T56" fmla="*/ 1 w 136"/>
                <a:gd name="T57" fmla="*/ 2 h 149"/>
                <a:gd name="T58" fmla="*/ 1 w 136"/>
                <a:gd name="T59" fmla="*/ 1 h 149"/>
                <a:gd name="T60" fmla="*/ 1 w 136"/>
                <a:gd name="T61" fmla="*/ 1 h 149"/>
                <a:gd name="T62" fmla="*/ 1 w 136"/>
                <a:gd name="T63" fmla="*/ 1 h 149"/>
                <a:gd name="T64" fmla="*/ 1 w 136"/>
                <a:gd name="T65" fmla="*/ 1 h 149"/>
                <a:gd name="T66" fmla="*/ 1 w 136"/>
                <a:gd name="T67" fmla="*/ 1 h 149"/>
                <a:gd name="T68" fmla="*/ 1 w 136"/>
                <a:gd name="T69" fmla="*/ 1 h 149"/>
                <a:gd name="T70" fmla="*/ 1 w 136"/>
                <a:gd name="T71" fmla="*/ 1 h 149"/>
                <a:gd name="T72" fmla="*/ 1 w 136"/>
                <a:gd name="T73" fmla="*/ 1 h 149"/>
                <a:gd name="T74" fmla="*/ 1 w 136"/>
                <a:gd name="T75" fmla="*/ 1 h 149"/>
                <a:gd name="T76" fmla="*/ 1 w 136"/>
                <a:gd name="T77" fmla="*/ 0 h 149"/>
                <a:gd name="T78" fmla="*/ 1 w 136"/>
                <a:gd name="T79" fmla="*/ 0 h 149"/>
                <a:gd name="T80" fmla="*/ 1 w 136"/>
                <a:gd name="T81" fmla="*/ 0 h 149"/>
                <a:gd name="T82" fmla="*/ 1 w 136"/>
                <a:gd name="T83" fmla="*/ 0 h 149"/>
                <a:gd name="T84" fmla="*/ 1 w 136"/>
                <a:gd name="T85" fmla="*/ 0 h 149"/>
                <a:gd name="T86" fmla="*/ 1 w 136"/>
                <a:gd name="T87" fmla="*/ 0 h 149"/>
                <a:gd name="T88" fmla="*/ 1 w 136"/>
                <a:gd name="T89" fmla="*/ 0 h 149"/>
                <a:gd name="T90" fmla="*/ 1 w 136"/>
                <a:gd name="T91" fmla="*/ 0 h 149"/>
                <a:gd name="T92" fmla="*/ 1 w 136"/>
                <a:gd name="T93" fmla="*/ 0 h 149"/>
                <a:gd name="T94" fmla="*/ 1 w 136"/>
                <a:gd name="T95" fmla="*/ 0 h 149"/>
                <a:gd name="T96" fmla="*/ 0 w 136"/>
                <a:gd name="T97" fmla="*/ 0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6"/>
                <a:gd name="T148" fmla="*/ 0 h 149"/>
                <a:gd name="T149" fmla="*/ 136 w 136"/>
                <a:gd name="T150" fmla="*/ 149 h 1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6" h="149">
                  <a:moveTo>
                    <a:pt x="67" y="0"/>
                  </a:moveTo>
                  <a:lnTo>
                    <a:pt x="62" y="28"/>
                  </a:lnTo>
                  <a:lnTo>
                    <a:pt x="47" y="4"/>
                  </a:lnTo>
                  <a:lnTo>
                    <a:pt x="50" y="30"/>
                  </a:lnTo>
                  <a:lnTo>
                    <a:pt x="34" y="10"/>
                  </a:lnTo>
                  <a:lnTo>
                    <a:pt x="40" y="37"/>
                  </a:lnTo>
                  <a:lnTo>
                    <a:pt x="22" y="20"/>
                  </a:lnTo>
                  <a:lnTo>
                    <a:pt x="32" y="45"/>
                  </a:lnTo>
                  <a:lnTo>
                    <a:pt x="8" y="37"/>
                  </a:lnTo>
                  <a:lnTo>
                    <a:pt x="25" y="56"/>
                  </a:lnTo>
                  <a:lnTo>
                    <a:pt x="1" y="53"/>
                  </a:lnTo>
                  <a:lnTo>
                    <a:pt x="23" y="66"/>
                  </a:lnTo>
                  <a:lnTo>
                    <a:pt x="0" y="75"/>
                  </a:lnTo>
                  <a:lnTo>
                    <a:pt x="23" y="80"/>
                  </a:lnTo>
                  <a:lnTo>
                    <a:pt x="1" y="93"/>
                  </a:lnTo>
                  <a:lnTo>
                    <a:pt x="25" y="93"/>
                  </a:lnTo>
                  <a:lnTo>
                    <a:pt x="8" y="111"/>
                  </a:lnTo>
                  <a:lnTo>
                    <a:pt x="32" y="104"/>
                  </a:lnTo>
                  <a:lnTo>
                    <a:pt x="18" y="126"/>
                  </a:lnTo>
                  <a:lnTo>
                    <a:pt x="40" y="113"/>
                  </a:lnTo>
                  <a:lnTo>
                    <a:pt x="34" y="139"/>
                  </a:lnTo>
                  <a:lnTo>
                    <a:pt x="49" y="119"/>
                  </a:lnTo>
                  <a:lnTo>
                    <a:pt x="49" y="146"/>
                  </a:lnTo>
                  <a:lnTo>
                    <a:pt x="59" y="122"/>
                  </a:lnTo>
                  <a:lnTo>
                    <a:pt x="67" y="149"/>
                  </a:lnTo>
                  <a:lnTo>
                    <a:pt x="72" y="122"/>
                  </a:lnTo>
                  <a:lnTo>
                    <a:pt x="81" y="147"/>
                  </a:lnTo>
                  <a:lnTo>
                    <a:pt x="84" y="121"/>
                  </a:lnTo>
                  <a:lnTo>
                    <a:pt x="98" y="141"/>
                  </a:lnTo>
                  <a:lnTo>
                    <a:pt x="94" y="114"/>
                  </a:lnTo>
                  <a:lnTo>
                    <a:pt x="111" y="129"/>
                  </a:lnTo>
                  <a:lnTo>
                    <a:pt x="103" y="104"/>
                  </a:lnTo>
                  <a:lnTo>
                    <a:pt x="125" y="114"/>
                  </a:lnTo>
                  <a:lnTo>
                    <a:pt x="109" y="94"/>
                  </a:lnTo>
                  <a:lnTo>
                    <a:pt x="133" y="94"/>
                  </a:lnTo>
                  <a:lnTo>
                    <a:pt x="113" y="83"/>
                  </a:lnTo>
                  <a:lnTo>
                    <a:pt x="136" y="75"/>
                  </a:lnTo>
                  <a:lnTo>
                    <a:pt x="113" y="68"/>
                  </a:lnTo>
                  <a:lnTo>
                    <a:pt x="135" y="56"/>
                  </a:lnTo>
                  <a:lnTo>
                    <a:pt x="109" y="55"/>
                  </a:lnTo>
                  <a:lnTo>
                    <a:pt x="130" y="40"/>
                  </a:lnTo>
                  <a:lnTo>
                    <a:pt x="106" y="45"/>
                  </a:lnTo>
                  <a:lnTo>
                    <a:pt x="120" y="25"/>
                  </a:lnTo>
                  <a:lnTo>
                    <a:pt x="98" y="37"/>
                  </a:lnTo>
                  <a:lnTo>
                    <a:pt x="106" y="14"/>
                  </a:lnTo>
                  <a:lnTo>
                    <a:pt x="88" y="30"/>
                  </a:lnTo>
                  <a:lnTo>
                    <a:pt x="91" y="5"/>
                  </a:lnTo>
                  <a:lnTo>
                    <a:pt x="76" y="27"/>
                  </a:lnTo>
                  <a:lnTo>
                    <a:pt x="67" y="0"/>
                  </a:lnTo>
                  <a:close/>
                </a:path>
              </a:pathLst>
            </a:custGeom>
            <a:solidFill>
              <a:srgbClr val="808000"/>
            </a:solidFill>
            <a:ln w="11113">
              <a:solidFill>
                <a:srgbClr val="000000"/>
              </a:solidFill>
              <a:prstDash val="solid"/>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76" name="Oval 120"/>
            <p:cNvSpPr>
              <a:spLocks noChangeArrowheads="1"/>
            </p:cNvSpPr>
            <p:nvPr/>
          </p:nvSpPr>
          <p:spPr bwMode="auto">
            <a:xfrm>
              <a:off x="1910" y="1328"/>
              <a:ext cx="40" cy="50"/>
            </a:xfrm>
            <a:prstGeom prst="ellipse">
              <a:avLst/>
            </a:prstGeom>
            <a:solidFill>
              <a:srgbClr val="FFFF00"/>
            </a:solidFill>
            <a:ln w="11113">
              <a:solidFill>
                <a:srgbClr val="808000"/>
              </a:solidFill>
              <a:round/>
              <a:headEnd/>
              <a:tailEnd/>
            </a:ln>
          </p:spPr>
          <p:txBody>
            <a:bodyPr/>
            <a:lstStyle/>
            <a:p>
              <a:endParaRPr lang="zh-TW" altLang="en-US">
                <a:latin typeface="標楷體" panose="03000509000000000000" pitchFamily="65" charset="-120"/>
                <a:ea typeface="標楷體" panose="03000509000000000000" pitchFamily="65" charset="-120"/>
              </a:endParaRPr>
            </a:p>
          </p:txBody>
        </p:sp>
        <p:sp>
          <p:nvSpPr>
            <p:cNvPr id="277" name="Freeform 121"/>
            <p:cNvSpPr>
              <a:spLocks/>
            </p:cNvSpPr>
            <p:nvPr/>
          </p:nvSpPr>
          <p:spPr bwMode="auto">
            <a:xfrm>
              <a:off x="1912" y="1387"/>
              <a:ext cx="14" cy="79"/>
            </a:xfrm>
            <a:custGeom>
              <a:avLst/>
              <a:gdLst>
                <a:gd name="T0" fmla="*/ 1 w 27"/>
                <a:gd name="T1" fmla="*/ 2 h 160"/>
                <a:gd name="T2" fmla="*/ 1 w 27"/>
                <a:gd name="T3" fmla="*/ 2 h 160"/>
                <a:gd name="T4" fmla="*/ 0 w 27"/>
                <a:gd name="T5" fmla="*/ 2 h 160"/>
                <a:gd name="T6" fmla="*/ 1 w 27"/>
                <a:gd name="T7" fmla="*/ 0 h 160"/>
                <a:gd name="T8" fmla="*/ 1 w 27"/>
                <a:gd name="T9" fmla="*/ 0 h 160"/>
                <a:gd name="T10" fmla="*/ 0 60000 65536"/>
                <a:gd name="T11" fmla="*/ 0 60000 65536"/>
                <a:gd name="T12" fmla="*/ 0 60000 65536"/>
                <a:gd name="T13" fmla="*/ 0 60000 65536"/>
                <a:gd name="T14" fmla="*/ 0 60000 65536"/>
                <a:gd name="T15" fmla="*/ 0 w 27"/>
                <a:gd name="T16" fmla="*/ 0 h 160"/>
                <a:gd name="T17" fmla="*/ 27 w 27"/>
                <a:gd name="T18" fmla="*/ 160 h 160"/>
              </a:gdLst>
              <a:ahLst/>
              <a:cxnLst>
                <a:cxn ang="T10">
                  <a:pos x="T0" y="T1"/>
                </a:cxn>
                <a:cxn ang="T11">
                  <a:pos x="T2" y="T3"/>
                </a:cxn>
                <a:cxn ang="T12">
                  <a:pos x="T4" y="T5"/>
                </a:cxn>
                <a:cxn ang="T13">
                  <a:pos x="T6" y="T7"/>
                </a:cxn>
                <a:cxn ang="T14">
                  <a:pos x="T8" y="T9"/>
                </a:cxn>
              </a:cxnLst>
              <a:rect l="T15" t="T16" r="T17" b="T18"/>
              <a:pathLst>
                <a:path w="27" h="160">
                  <a:moveTo>
                    <a:pt x="27" y="146"/>
                  </a:moveTo>
                  <a:lnTo>
                    <a:pt x="11" y="153"/>
                  </a:lnTo>
                  <a:lnTo>
                    <a:pt x="0" y="160"/>
                  </a:lnTo>
                  <a:lnTo>
                    <a:pt x="2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78" name="Rectangle 122"/>
            <p:cNvSpPr>
              <a:spLocks noChangeArrowheads="1"/>
            </p:cNvSpPr>
            <p:nvPr/>
          </p:nvSpPr>
          <p:spPr bwMode="auto">
            <a:xfrm>
              <a:off x="1644" y="1107"/>
              <a:ext cx="29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200" b="1" dirty="0">
                  <a:solidFill>
                    <a:srgbClr val="004E47"/>
                  </a:solidFill>
                  <a:latin typeface="標楷體" panose="03000509000000000000" pitchFamily="65" charset="-120"/>
                  <a:ea typeface="標楷體" panose="03000509000000000000" pitchFamily="65" charset="-120"/>
                </a:rPr>
                <a:t>許可證</a:t>
              </a:r>
              <a:endParaRPr lang="zh-TW" altLang="en-US" sz="2400" b="1" dirty="0">
                <a:latin typeface="標楷體" panose="03000509000000000000" pitchFamily="65" charset="-120"/>
                <a:ea typeface="標楷體" panose="03000509000000000000" pitchFamily="65" charset="-120"/>
              </a:endParaRPr>
            </a:p>
          </p:txBody>
        </p:sp>
        <p:sp>
          <p:nvSpPr>
            <p:cNvPr id="279" name="Arc 123"/>
            <p:cNvSpPr>
              <a:spLocks/>
            </p:cNvSpPr>
            <p:nvPr/>
          </p:nvSpPr>
          <p:spPr bwMode="auto">
            <a:xfrm>
              <a:off x="598" y="1161"/>
              <a:ext cx="4257" cy="2664"/>
            </a:xfrm>
            <a:custGeom>
              <a:avLst/>
              <a:gdLst>
                <a:gd name="T0" fmla="*/ 0 w 43200"/>
                <a:gd name="T1" fmla="*/ 0 h 36156"/>
                <a:gd name="T2" fmla="*/ 0 w 43200"/>
                <a:gd name="T3" fmla="*/ 0 h 36156"/>
                <a:gd name="T4" fmla="*/ 0 w 43200"/>
                <a:gd name="T5" fmla="*/ 0 h 36156"/>
                <a:gd name="T6" fmla="*/ 0 60000 65536"/>
                <a:gd name="T7" fmla="*/ 0 60000 65536"/>
                <a:gd name="T8" fmla="*/ 0 60000 65536"/>
                <a:gd name="T9" fmla="*/ 0 w 43200"/>
                <a:gd name="T10" fmla="*/ 0 h 36156"/>
                <a:gd name="T11" fmla="*/ 43200 w 43200"/>
                <a:gd name="T12" fmla="*/ 36156 h 36156"/>
              </a:gdLst>
              <a:ahLst/>
              <a:cxnLst>
                <a:cxn ang="T6">
                  <a:pos x="T0" y="T1"/>
                </a:cxn>
                <a:cxn ang="T7">
                  <a:pos x="T2" y="T3"/>
                </a:cxn>
                <a:cxn ang="T8">
                  <a:pos x="T4" y="T5"/>
                </a:cxn>
              </a:cxnLst>
              <a:rect l="T9" t="T10" r="T11" b="T12"/>
              <a:pathLst>
                <a:path w="43200" h="36156" fill="none" extrusionOk="0">
                  <a:moveTo>
                    <a:pt x="5641" y="36155"/>
                  </a:moveTo>
                  <a:cubicBezTo>
                    <a:pt x="2011" y="32176"/>
                    <a:pt x="0" y="26985"/>
                    <a:pt x="0" y="21600"/>
                  </a:cubicBezTo>
                  <a:cubicBezTo>
                    <a:pt x="0" y="9670"/>
                    <a:pt x="9670" y="0"/>
                    <a:pt x="21600" y="0"/>
                  </a:cubicBezTo>
                  <a:cubicBezTo>
                    <a:pt x="33529" y="0"/>
                    <a:pt x="43200" y="9670"/>
                    <a:pt x="43200" y="21600"/>
                  </a:cubicBezTo>
                  <a:cubicBezTo>
                    <a:pt x="43200" y="26917"/>
                    <a:pt x="41238" y="32048"/>
                    <a:pt x="37690" y="36009"/>
                  </a:cubicBezTo>
                </a:path>
                <a:path w="43200" h="36156" stroke="0" extrusionOk="0">
                  <a:moveTo>
                    <a:pt x="5641" y="36155"/>
                  </a:moveTo>
                  <a:cubicBezTo>
                    <a:pt x="2011" y="32176"/>
                    <a:pt x="0" y="26985"/>
                    <a:pt x="0" y="21600"/>
                  </a:cubicBezTo>
                  <a:cubicBezTo>
                    <a:pt x="0" y="9670"/>
                    <a:pt x="9670" y="0"/>
                    <a:pt x="21600" y="0"/>
                  </a:cubicBezTo>
                  <a:cubicBezTo>
                    <a:pt x="33529" y="0"/>
                    <a:pt x="43200" y="9670"/>
                    <a:pt x="43200" y="21600"/>
                  </a:cubicBezTo>
                  <a:cubicBezTo>
                    <a:pt x="43200" y="26917"/>
                    <a:pt x="41238" y="32048"/>
                    <a:pt x="37690" y="36009"/>
                  </a:cubicBezTo>
                  <a:lnTo>
                    <a:pt x="21600" y="21600"/>
                  </a:lnTo>
                  <a:close/>
                </a:path>
              </a:pathLst>
            </a:custGeom>
            <a:noFill/>
            <a:ln w="6350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80" name="Rectangle 124"/>
            <p:cNvSpPr>
              <a:spLocks noChangeArrowheads="1"/>
            </p:cNvSpPr>
            <p:nvPr/>
          </p:nvSpPr>
          <p:spPr bwMode="auto">
            <a:xfrm>
              <a:off x="1210" y="3007"/>
              <a:ext cx="123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1300" b="1" dirty="0">
                  <a:solidFill>
                    <a:srgbClr val="FF0033"/>
                  </a:solidFill>
                  <a:latin typeface="標楷體" panose="03000509000000000000" pitchFamily="65" charset="-120"/>
                  <a:ea typeface="標楷體" panose="03000509000000000000" pitchFamily="65" charset="-120"/>
                </a:rPr>
                <a:t>空污法</a:t>
              </a:r>
              <a:r>
                <a:rPr lang="en-US" altLang="zh-TW" sz="1300" b="1" dirty="0">
                  <a:solidFill>
                    <a:srgbClr val="FF0033"/>
                  </a:solidFill>
                  <a:latin typeface="標楷體" panose="03000509000000000000" pitchFamily="65" charset="-120"/>
                  <a:ea typeface="標楷體" panose="03000509000000000000" pitchFamily="65" charset="-120"/>
                </a:rPr>
                <a:t>28</a:t>
              </a:r>
              <a:r>
                <a:rPr lang="zh-TW" altLang="en-US" sz="1300" b="1" dirty="0" smtClean="0">
                  <a:solidFill>
                    <a:srgbClr val="FF0033"/>
                  </a:solidFill>
                  <a:latin typeface="標楷體" panose="03000509000000000000" pitchFamily="65" charset="-120"/>
                  <a:ea typeface="標楷體" panose="03000509000000000000" pitchFamily="65" charset="-120"/>
                </a:rPr>
                <a:t>條、</a:t>
              </a:r>
              <a:r>
                <a:rPr lang="en-US" altLang="zh-TW" sz="1300" b="1" dirty="0" smtClean="0">
                  <a:solidFill>
                    <a:srgbClr val="FF0033"/>
                  </a:solidFill>
                  <a:latin typeface="標楷體" panose="03000509000000000000" pitchFamily="65" charset="-120"/>
                  <a:ea typeface="標楷體" panose="03000509000000000000" pitchFamily="65" charset="-120"/>
                </a:rPr>
                <a:t>29</a:t>
              </a:r>
              <a:r>
                <a:rPr lang="zh-TW" altLang="en-US" sz="1300" b="1" dirty="0" smtClean="0">
                  <a:solidFill>
                    <a:srgbClr val="FF0033"/>
                  </a:solidFill>
                  <a:latin typeface="標楷體" panose="03000509000000000000" pitchFamily="65" charset="-120"/>
                  <a:ea typeface="標楷體" panose="03000509000000000000" pitchFamily="65" charset="-120"/>
                </a:rPr>
                <a:t>條、</a:t>
              </a:r>
              <a:r>
                <a:rPr lang="en-US" altLang="zh-TW" sz="1300" b="1" dirty="0" smtClean="0">
                  <a:solidFill>
                    <a:srgbClr val="FF0033"/>
                  </a:solidFill>
                  <a:latin typeface="標楷體" panose="03000509000000000000" pitchFamily="65" charset="-120"/>
                  <a:ea typeface="標楷體" panose="03000509000000000000" pitchFamily="65" charset="-120"/>
                </a:rPr>
                <a:t>31</a:t>
              </a:r>
              <a:r>
                <a:rPr lang="zh-TW" altLang="en-US" sz="1300" b="1" dirty="0" smtClean="0">
                  <a:solidFill>
                    <a:srgbClr val="FF0033"/>
                  </a:solidFill>
                  <a:latin typeface="標楷體" panose="03000509000000000000" pitchFamily="65" charset="-120"/>
                  <a:ea typeface="標楷體" panose="03000509000000000000" pitchFamily="65" charset="-120"/>
                </a:rPr>
                <a:t>條</a:t>
              </a:r>
              <a:endParaRPr lang="zh-TW" altLang="en-US" sz="2400" b="1" dirty="0">
                <a:latin typeface="標楷體" panose="03000509000000000000" pitchFamily="65" charset="-120"/>
                <a:ea typeface="標楷體" panose="03000509000000000000" pitchFamily="65" charset="-120"/>
              </a:endParaRPr>
            </a:p>
          </p:txBody>
        </p:sp>
        <p:sp>
          <p:nvSpPr>
            <p:cNvPr id="281" name="Rectangle 125"/>
            <p:cNvSpPr>
              <a:spLocks noChangeArrowheads="1"/>
            </p:cNvSpPr>
            <p:nvPr/>
          </p:nvSpPr>
          <p:spPr bwMode="auto">
            <a:xfrm>
              <a:off x="1185" y="3121"/>
              <a:ext cx="7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b="1" dirty="0">
                  <a:solidFill>
                    <a:srgbClr val="660066"/>
                  </a:solidFill>
                  <a:latin typeface="標楷體" panose="03000509000000000000" pitchFamily="65" charset="-120"/>
                  <a:ea typeface="標楷體" panose="03000509000000000000" pitchFamily="65" charset="-120"/>
                </a:rPr>
                <a:t>易致空氣污染物限制</a:t>
              </a:r>
              <a:endParaRPr lang="zh-TW" altLang="en-US" sz="2400" b="1" dirty="0">
                <a:latin typeface="標楷體" panose="03000509000000000000" pitchFamily="65" charset="-120"/>
                <a:ea typeface="標楷體" panose="03000509000000000000" pitchFamily="65" charset="-120"/>
              </a:endParaRPr>
            </a:p>
          </p:txBody>
        </p:sp>
        <p:sp>
          <p:nvSpPr>
            <p:cNvPr id="282" name="Rectangle 126"/>
            <p:cNvSpPr>
              <a:spLocks noChangeArrowheads="1"/>
            </p:cNvSpPr>
            <p:nvPr/>
          </p:nvSpPr>
          <p:spPr bwMode="auto">
            <a:xfrm>
              <a:off x="3739" y="1769"/>
              <a:ext cx="33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b="1" dirty="0">
                  <a:solidFill>
                    <a:srgbClr val="660066"/>
                  </a:solidFill>
                  <a:latin typeface="標楷體" panose="03000509000000000000" pitchFamily="65" charset="-120"/>
                  <a:ea typeface="標楷體" panose="03000509000000000000" pitchFamily="65" charset="-120"/>
                </a:rPr>
                <a:t>排放標準</a:t>
              </a:r>
              <a:endParaRPr lang="zh-TW" altLang="en-US" sz="2400" b="1" dirty="0">
                <a:latin typeface="標楷體" panose="03000509000000000000" pitchFamily="65" charset="-120"/>
                <a:ea typeface="標楷體" panose="03000509000000000000" pitchFamily="65" charset="-120"/>
              </a:endParaRPr>
            </a:p>
          </p:txBody>
        </p:sp>
        <p:sp>
          <p:nvSpPr>
            <p:cNvPr id="283" name="Rectangle 127"/>
            <p:cNvSpPr>
              <a:spLocks noChangeArrowheads="1"/>
            </p:cNvSpPr>
            <p:nvPr/>
          </p:nvSpPr>
          <p:spPr bwMode="auto">
            <a:xfrm>
              <a:off x="604" y="1333"/>
              <a:ext cx="91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b="1" dirty="0">
                  <a:solidFill>
                    <a:srgbClr val="660066"/>
                  </a:solidFill>
                  <a:latin typeface="標楷體" panose="03000509000000000000" pitchFamily="65" charset="-120"/>
                  <a:ea typeface="標楷體" panose="03000509000000000000" pitchFamily="65" charset="-120"/>
                </a:rPr>
                <a:t>以許可制度落實各項管制</a:t>
              </a:r>
              <a:endParaRPr lang="zh-TW" altLang="en-US" sz="2400" b="1" dirty="0">
                <a:latin typeface="標楷體" panose="03000509000000000000" pitchFamily="65" charset="-120"/>
                <a:ea typeface="標楷體" panose="03000509000000000000" pitchFamily="65" charset="-120"/>
              </a:endParaRPr>
            </a:p>
          </p:txBody>
        </p:sp>
        <p:sp>
          <p:nvSpPr>
            <p:cNvPr id="284" name="Rectangle 128"/>
            <p:cNvSpPr>
              <a:spLocks noChangeArrowheads="1"/>
            </p:cNvSpPr>
            <p:nvPr/>
          </p:nvSpPr>
          <p:spPr bwMode="auto">
            <a:xfrm>
              <a:off x="515" y="1718"/>
              <a:ext cx="49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b="1" dirty="0">
                  <a:solidFill>
                    <a:srgbClr val="660066"/>
                  </a:solidFill>
                  <a:latin typeface="標楷體" panose="03000509000000000000" pitchFamily="65" charset="-120"/>
                  <a:ea typeface="標楷體" panose="03000509000000000000" pitchFamily="65" charset="-120"/>
                </a:rPr>
                <a:t>整廠總量管制</a:t>
              </a:r>
              <a:endParaRPr lang="zh-TW" altLang="en-US" sz="2400" b="1" dirty="0">
                <a:latin typeface="標楷體" panose="03000509000000000000" pitchFamily="65" charset="-120"/>
                <a:ea typeface="標楷體" panose="03000509000000000000" pitchFamily="65" charset="-120"/>
              </a:endParaRPr>
            </a:p>
          </p:txBody>
        </p:sp>
        <p:grpSp>
          <p:nvGrpSpPr>
            <p:cNvPr id="285" name="Group 129"/>
            <p:cNvGrpSpPr>
              <a:grpSpLocks/>
            </p:cNvGrpSpPr>
            <p:nvPr/>
          </p:nvGrpSpPr>
          <p:grpSpPr bwMode="auto">
            <a:xfrm>
              <a:off x="4604" y="3808"/>
              <a:ext cx="55" cy="78"/>
              <a:chOff x="4976" y="3405"/>
              <a:chExt cx="57" cy="80"/>
            </a:xfrm>
          </p:grpSpPr>
          <p:sp>
            <p:nvSpPr>
              <p:cNvPr id="349" name="Freeform 130"/>
              <p:cNvSpPr>
                <a:spLocks/>
              </p:cNvSpPr>
              <p:nvPr/>
            </p:nvSpPr>
            <p:spPr bwMode="auto">
              <a:xfrm>
                <a:off x="4976" y="3405"/>
                <a:ext cx="57" cy="79"/>
              </a:xfrm>
              <a:custGeom>
                <a:avLst/>
                <a:gdLst>
                  <a:gd name="T0" fmla="*/ 0 w 115"/>
                  <a:gd name="T1" fmla="*/ 1 h 158"/>
                  <a:gd name="T2" fmla="*/ 0 w 115"/>
                  <a:gd name="T3" fmla="*/ 1 h 158"/>
                  <a:gd name="T4" fmla="*/ 0 w 115"/>
                  <a:gd name="T5" fmla="*/ 1 h 158"/>
                  <a:gd name="T6" fmla="*/ 0 w 115"/>
                  <a:gd name="T7" fmla="*/ 0 h 158"/>
                  <a:gd name="T8" fmla="*/ 0 w 115"/>
                  <a:gd name="T9" fmla="*/ 0 h 158"/>
                  <a:gd name="T10" fmla="*/ 1 w 115"/>
                  <a:gd name="T11" fmla="*/ 0 h 158"/>
                  <a:gd name="T12" fmla="*/ 1 w 115"/>
                  <a:gd name="T13" fmla="*/ 1 h 158"/>
                  <a:gd name="T14" fmla="*/ 1 w 115"/>
                  <a:gd name="T15" fmla="*/ 1 h 158"/>
                  <a:gd name="T16" fmla="*/ 1 w 115"/>
                  <a:gd name="T17" fmla="*/ 1 h 158"/>
                  <a:gd name="T18" fmla="*/ 1 w 115"/>
                  <a:gd name="T19" fmla="*/ 1 h 158"/>
                  <a:gd name="T20" fmla="*/ 1 w 115"/>
                  <a:gd name="T21" fmla="*/ 1 h 158"/>
                  <a:gd name="T22" fmla="*/ 1 w 115"/>
                  <a:gd name="T23" fmla="*/ 1 h 158"/>
                  <a:gd name="T24" fmla="*/ 1 w 115"/>
                  <a:gd name="T25" fmla="*/ 1 h 158"/>
                  <a:gd name="T26" fmla="*/ 1 w 115"/>
                  <a:gd name="T27" fmla="*/ 1 h 158"/>
                  <a:gd name="T28" fmla="*/ 1 w 115"/>
                  <a:gd name="T29" fmla="*/ 1 h 158"/>
                  <a:gd name="T30" fmla="*/ 1 w 115"/>
                  <a:gd name="T31" fmla="*/ 1 h 158"/>
                  <a:gd name="T32" fmla="*/ 1 w 115"/>
                  <a:gd name="T33" fmla="*/ 1 h 158"/>
                  <a:gd name="T34" fmla="*/ 1 w 115"/>
                  <a:gd name="T35" fmla="*/ 1 h 158"/>
                  <a:gd name="T36" fmla="*/ 1 w 115"/>
                  <a:gd name="T37" fmla="*/ 1 h 158"/>
                  <a:gd name="T38" fmla="*/ 1 w 115"/>
                  <a:gd name="T39" fmla="*/ 1 h 158"/>
                  <a:gd name="T40" fmla="*/ 1 w 115"/>
                  <a:gd name="T41" fmla="*/ 1 h 158"/>
                  <a:gd name="T42" fmla="*/ 1 w 115"/>
                  <a:gd name="T43" fmla="*/ 1 h 158"/>
                  <a:gd name="T44" fmla="*/ 1 w 115"/>
                  <a:gd name="T45" fmla="*/ 1 h 158"/>
                  <a:gd name="T46" fmla="*/ 1 w 115"/>
                  <a:gd name="T47" fmla="*/ 1 h 158"/>
                  <a:gd name="T48" fmla="*/ 1 w 115"/>
                  <a:gd name="T49" fmla="*/ 1 h 158"/>
                  <a:gd name="T50" fmla="*/ 1 w 115"/>
                  <a:gd name="T51" fmla="*/ 1 h 158"/>
                  <a:gd name="T52" fmla="*/ 1 w 115"/>
                  <a:gd name="T53" fmla="*/ 1 h 158"/>
                  <a:gd name="T54" fmla="*/ 1 w 115"/>
                  <a:gd name="T55" fmla="*/ 2 h 158"/>
                  <a:gd name="T56" fmla="*/ 1 w 115"/>
                  <a:gd name="T57" fmla="*/ 2 h 158"/>
                  <a:gd name="T58" fmla="*/ 0 w 115"/>
                  <a:gd name="T59" fmla="*/ 2 h 158"/>
                  <a:gd name="T60" fmla="*/ 0 w 115"/>
                  <a:gd name="T61" fmla="*/ 1 h 158"/>
                  <a:gd name="T62" fmla="*/ 0 w 115"/>
                  <a:gd name="T63" fmla="*/ 1 h 158"/>
                  <a:gd name="T64" fmla="*/ 0 w 115"/>
                  <a:gd name="T65" fmla="*/ 1 h 158"/>
                  <a:gd name="T66" fmla="*/ 0 w 115"/>
                  <a:gd name="T67" fmla="*/ 1 h 158"/>
                  <a:gd name="T68" fmla="*/ 0 w 115"/>
                  <a:gd name="T69" fmla="*/ 1 h 158"/>
                  <a:gd name="T70" fmla="*/ 0 w 115"/>
                  <a:gd name="T71" fmla="*/ 1 h 158"/>
                  <a:gd name="T72" fmla="*/ 0 w 115"/>
                  <a:gd name="T73" fmla="*/ 1 h 158"/>
                  <a:gd name="T74" fmla="*/ 0 w 115"/>
                  <a:gd name="T75" fmla="*/ 1 h 158"/>
                  <a:gd name="T76" fmla="*/ 0 w 115"/>
                  <a:gd name="T77" fmla="*/ 1 h 158"/>
                  <a:gd name="T78" fmla="*/ 0 w 115"/>
                  <a:gd name="T79" fmla="*/ 1 h 158"/>
                  <a:gd name="T80" fmla="*/ 0 w 115"/>
                  <a:gd name="T81" fmla="*/ 1 h 158"/>
                  <a:gd name="T82" fmla="*/ 0 w 115"/>
                  <a:gd name="T83" fmla="*/ 1 h 158"/>
                  <a:gd name="T84" fmla="*/ 0 w 115"/>
                  <a:gd name="T85" fmla="*/ 1 h 158"/>
                  <a:gd name="T86" fmla="*/ 0 w 115"/>
                  <a:gd name="T87" fmla="*/ 1 h 158"/>
                  <a:gd name="T88" fmla="*/ 0 w 115"/>
                  <a:gd name="T89" fmla="*/ 1 h 1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5"/>
                  <a:gd name="T136" fmla="*/ 0 h 158"/>
                  <a:gd name="T137" fmla="*/ 115 w 115"/>
                  <a:gd name="T138" fmla="*/ 158 h 1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5" h="158">
                    <a:moveTo>
                      <a:pt x="15" y="12"/>
                    </a:moveTo>
                    <a:lnTo>
                      <a:pt x="24" y="5"/>
                    </a:lnTo>
                    <a:lnTo>
                      <a:pt x="36" y="2"/>
                    </a:lnTo>
                    <a:lnTo>
                      <a:pt x="47" y="0"/>
                    </a:lnTo>
                    <a:lnTo>
                      <a:pt x="59" y="0"/>
                    </a:lnTo>
                    <a:lnTo>
                      <a:pt x="73" y="0"/>
                    </a:lnTo>
                    <a:lnTo>
                      <a:pt x="84" y="3"/>
                    </a:lnTo>
                    <a:lnTo>
                      <a:pt x="95" y="8"/>
                    </a:lnTo>
                    <a:lnTo>
                      <a:pt x="100" y="13"/>
                    </a:lnTo>
                    <a:lnTo>
                      <a:pt x="103" y="18"/>
                    </a:lnTo>
                    <a:lnTo>
                      <a:pt x="106" y="25"/>
                    </a:lnTo>
                    <a:lnTo>
                      <a:pt x="108" y="33"/>
                    </a:lnTo>
                    <a:lnTo>
                      <a:pt x="108" y="41"/>
                    </a:lnTo>
                    <a:lnTo>
                      <a:pt x="108" y="48"/>
                    </a:lnTo>
                    <a:lnTo>
                      <a:pt x="108" y="53"/>
                    </a:lnTo>
                    <a:lnTo>
                      <a:pt x="108" y="63"/>
                    </a:lnTo>
                    <a:lnTo>
                      <a:pt x="111" y="61"/>
                    </a:lnTo>
                    <a:lnTo>
                      <a:pt x="115" y="63"/>
                    </a:lnTo>
                    <a:lnTo>
                      <a:pt x="115" y="73"/>
                    </a:lnTo>
                    <a:lnTo>
                      <a:pt x="111" y="83"/>
                    </a:lnTo>
                    <a:lnTo>
                      <a:pt x="110" y="92"/>
                    </a:lnTo>
                    <a:lnTo>
                      <a:pt x="110" y="96"/>
                    </a:lnTo>
                    <a:lnTo>
                      <a:pt x="105" y="97"/>
                    </a:lnTo>
                    <a:lnTo>
                      <a:pt x="103" y="94"/>
                    </a:lnTo>
                    <a:lnTo>
                      <a:pt x="101" y="104"/>
                    </a:lnTo>
                    <a:lnTo>
                      <a:pt x="101" y="114"/>
                    </a:lnTo>
                    <a:lnTo>
                      <a:pt x="100" y="121"/>
                    </a:lnTo>
                    <a:lnTo>
                      <a:pt x="96" y="139"/>
                    </a:lnTo>
                    <a:lnTo>
                      <a:pt x="66" y="158"/>
                    </a:lnTo>
                    <a:lnTo>
                      <a:pt x="20" y="139"/>
                    </a:lnTo>
                    <a:lnTo>
                      <a:pt x="20" y="124"/>
                    </a:lnTo>
                    <a:lnTo>
                      <a:pt x="17" y="106"/>
                    </a:lnTo>
                    <a:lnTo>
                      <a:pt x="15" y="96"/>
                    </a:lnTo>
                    <a:lnTo>
                      <a:pt x="12" y="97"/>
                    </a:lnTo>
                    <a:lnTo>
                      <a:pt x="9" y="97"/>
                    </a:lnTo>
                    <a:lnTo>
                      <a:pt x="5" y="81"/>
                    </a:lnTo>
                    <a:lnTo>
                      <a:pt x="0" y="68"/>
                    </a:lnTo>
                    <a:lnTo>
                      <a:pt x="2" y="64"/>
                    </a:lnTo>
                    <a:lnTo>
                      <a:pt x="5" y="63"/>
                    </a:lnTo>
                    <a:lnTo>
                      <a:pt x="5" y="56"/>
                    </a:lnTo>
                    <a:lnTo>
                      <a:pt x="5" y="46"/>
                    </a:lnTo>
                    <a:lnTo>
                      <a:pt x="5" y="38"/>
                    </a:lnTo>
                    <a:lnTo>
                      <a:pt x="5" y="28"/>
                    </a:lnTo>
                    <a:lnTo>
                      <a:pt x="10" y="18"/>
                    </a:lnTo>
                    <a:lnTo>
                      <a:pt x="15" y="12"/>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50" name="Freeform 131"/>
              <p:cNvSpPr>
                <a:spLocks/>
              </p:cNvSpPr>
              <p:nvPr/>
            </p:nvSpPr>
            <p:spPr bwMode="auto">
              <a:xfrm>
                <a:off x="4976" y="3405"/>
                <a:ext cx="35" cy="80"/>
              </a:xfrm>
              <a:custGeom>
                <a:avLst/>
                <a:gdLst>
                  <a:gd name="T0" fmla="*/ 0 w 71"/>
                  <a:gd name="T1" fmla="*/ 1 h 158"/>
                  <a:gd name="T2" fmla="*/ 0 w 71"/>
                  <a:gd name="T3" fmla="*/ 1 h 158"/>
                  <a:gd name="T4" fmla="*/ 0 w 71"/>
                  <a:gd name="T5" fmla="*/ 1 h 158"/>
                  <a:gd name="T6" fmla="*/ 0 w 71"/>
                  <a:gd name="T7" fmla="*/ 1 h 158"/>
                  <a:gd name="T8" fmla="*/ 0 w 71"/>
                  <a:gd name="T9" fmla="*/ 1 h 158"/>
                  <a:gd name="T10" fmla="*/ 0 w 71"/>
                  <a:gd name="T11" fmla="*/ 1 h 158"/>
                  <a:gd name="T12" fmla="*/ 0 w 71"/>
                  <a:gd name="T13" fmla="*/ 2 h 158"/>
                  <a:gd name="T14" fmla="*/ 1 w 71"/>
                  <a:gd name="T15" fmla="*/ 2 h 158"/>
                  <a:gd name="T16" fmla="*/ 0 w 71"/>
                  <a:gd name="T17" fmla="*/ 2 h 158"/>
                  <a:gd name="T18" fmla="*/ 0 w 71"/>
                  <a:gd name="T19" fmla="*/ 2 h 158"/>
                  <a:gd name="T20" fmla="*/ 0 w 71"/>
                  <a:gd name="T21" fmla="*/ 2 h 158"/>
                  <a:gd name="T22" fmla="*/ 0 w 71"/>
                  <a:gd name="T23" fmla="*/ 2 h 158"/>
                  <a:gd name="T24" fmla="*/ 0 w 71"/>
                  <a:gd name="T25" fmla="*/ 2 h 158"/>
                  <a:gd name="T26" fmla="*/ 0 w 71"/>
                  <a:gd name="T27" fmla="*/ 2 h 158"/>
                  <a:gd name="T28" fmla="*/ 0 w 71"/>
                  <a:gd name="T29" fmla="*/ 2 h 158"/>
                  <a:gd name="T30" fmla="*/ 0 w 71"/>
                  <a:gd name="T31" fmla="*/ 2 h 158"/>
                  <a:gd name="T32" fmla="*/ 0 w 71"/>
                  <a:gd name="T33" fmla="*/ 3 h 158"/>
                  <a:gd name="T34" fmla="*/ 1 w 71"/>
                  <a:gd name="T35" fmla="*/ 3 h 158"/>
                  <a:gd name="T36" fmla="*/ 0 w 71"/>
                  <a:gd name="T37" fmla="*/ 3 h 158"/>
                  <a:gd name="T38" fmla="*/ 0 w 71"/>
                  <a:gd name="T39" fmla="*/ 3 h 158"/>
                  <a:gd name="T40" fmla="*/ 0 w 71"/>
                  <a:gd name="T41" fmla="*/ 2 h 158"/>
                  <a:gd name="T42" fmla="*/ 0 w 71"/>
                  <a:gd name="T43" fmla="*/ 2 h 158"/>
                  <a:gd name="T44" fmla="*/ 0 w 71"/>
                  <a:gd name="T45" fmla="*/ 2 h 158"/>
                  <a:gd name="T46" fmla="*/ 0 w 71"/>
                  <a:gd name="T47" fmla="*/ 2 h 158"/>
                  <a:gd name="T48" fmla="*/ 0 w 71"/>
                  <a:gd name="T49" fmla="*/ 2 h 158"/>
                  <a:gd name="T50" fmla="*/ 0 w 71"/>
                  <a:gd name="T51" fmla="*/ 1 h 158"/>
                  <a:gd name="T52" fmla="*/ 0 w 71"/>
                  <a:gd name="T53" fmla="*/ 1 h 158"/>
                  <a:gd name="T54" fmla="*/ 0 w 71"/>
                  <a:gd name="T55" fmla="*/ 1 h 158"/>
                  <a:gd name="T56" fmla="*/ 0 w 71"/>
                  <a:gd name="T57" fmla="*/ 1 h 158"/>
                  <a:gd name="T58" fmla="*/ 0 w 71"/>
                  <a:gd name="T59" fmla="*/ 1 h 158"/>
                  <a:gd name="T60" fmla="*/ 0 w 71"/>
                  <a:gd name="T61" fmla="*/ 1 h 158"/>
                  <a:gd name="T62" fmla="*/ 0 w 71"/>
                  <a:gd name="T63" fmla="*/ 1 h 158"/>
                  <a:gd name="T64" fmla="*/ 0 w 71"/>
                  <a:gd name="T65" fmla="*/ 1 h 158"/>
                  <a:gd name="T66" fmla="*/ 0 w 71"/>
                  <a:gd name="T67" fmla="*/ 1 h 158"/>
                  <a:gd name="T68" fmla="*/ 0 w 71"/>
                  <a:gd name="T69" fmla="*/ 1 h 158"/>
                  <a:gd name="T70" fmla="*/ 0 w 71"/>
                  <a:gd name="T71" fmla="*/ 0 h 158"/>
                  <a:gd name="T72" fmla="*/ 0 w 71"/>
                  <a:gd name="T73" fmla="*/ 1 h 158"/>
                  <a:gd name="T74" fmla="*/ 0 w 71"/>
                  <a:gd name="T75" fmla="*/ 1 h 158"/>
                  <a:gd name="T76" fmla="*/ 0 w 71"/>
                  <a:gd name="T77" fmla="*/ 1 h 158"/>
                  <a:gd name="T78" fmla="*/ 0 w 71"/>
                  <a:gd name="T79" fmla="*/ 1 h 158"/>
                  <a:gd name="T80" fmla="*/ 0 w 71"/>
                  <a:gd name="T81" fmla="*/ 1 h 158"/>
                  <a:gd name="T82" fmla="*/ 0 w 71"/>
                  <a:gd name="T83" fmla="*/ 1 h 158"/>
                  <a:gd name="T84" fmla="*/ 0 w 71"/>
                  <a:gd name="T85" fmla="*/ 1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
                  <a:gd name="T130" fmla="*/ 0 h 158"/>
                  <a:gd name="T131" fmla="*/ 71 w 71"/>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 h="158">
                    <a:moveTo>
                      <a:pt x="46" y="19"/>
                    </a:moveTo>
                    <a:lnTo>
                      <a:pt x="37" y="56"/>
                    </a:lnTo>
                    <a:lnTo>
                      <a:pt x="34" y="57"/>
                    </a:lnTo>
                    <a:lnTo>
                      <a:pt x="46" y="59"/>
                    </a:lnTo>
                    <a:lnTo>
                      <a:pt x="56" y="62"/>
                    </a:lnTo>
                    <a:lnTo>
                      <a:pt x="61" y="62"/>
                    </a:lnTo>
                    <a:lnTo>
                      <a:pt x="59" y="95"/>
                    </a:lnTo>
                    <a:lnTo>
                      <a:pt x="71" y="94"/>
                    </a:lnTo>
                    <a:lnTo>
                      <a:pt x="61" y="104"/>
                    </a:lnTo>
                    <a:lnTo>
                      <a:pt x="52" y="97"/>
                    </a:lnTo>
                    <a:lnTo>
                      <a:pt x="47" y="97"/>
                    </a:lnTo>
                    <a:lnTo>
                      <a:pt x="52" y="90"/>
                    </a:lnTo>
                    <a:lnTo>
                      <a:pt x="52" y="74"/>
                    </a:lnTo>
                    <a:lnTo>
                      <a:pt x="29" y="77"/>
                    </a:lnTo>
                    <a:lnTo>
                      <a:pt x="25" y="94"/>
                    </a:lnTo>
                    <a:lnTo>
                      <a:pt x="30" y="107"/>
                    </a:lnTo>
                    <a:lnTo>
                      <a:pt x="46" y="137"/>
                    </a:lnTo>
                    <a:lnTo>
                      <a:pt x="71" y="133"/>
                    </a:lnTo>
                    <a:lnTo>
                      <a:pt x="62" y="158"/>
                    </a:lnTo>
                    <a:lnTo>
                      <a:pt x="20" y="138"/>
                    </a:lnTo>
                    <a:lnTo>
                      <a:pt x="19" y="119"/>
                    </a:lnTo>
                    <a:lnTo>
                      <a:pt x="14" y="94"/>
                    </a:lnTo>
                    <a:lnTo>
                      <a:pt x="12" y="95"/>
                    </a:lnTo>
                    <a:lnTo>
                      <a:pt x="9" y="95"/>
                    </a:lnTo>
                    <a:lnTo>
                      <a:pt x="0" y="66"/>
                    </a:lnTo>
                    <a:lnTo>
                      <a:pt x="2" y="62"/>
                    </a:lnTo>
                    <a:lnTo>
                      <a:pt x="5" y="61"/>
                    </a:lnTo>
                    <a:lnTo>
                      <a:pt x="5" y="51"/>
                    </a:lnTo>
                    <a:lnTo>
                      <a:pt x="5" y="44"/>
                    </a:lnTo>
                    <a:lnTo>
                      <a:pt x="5" y="38"/>
                    </a:lnTo>
                    <a:lnTo>
                      <a:pt x="5" y="29"/>
                    </a:lnTo>
                    <a:lnTo>
                      <a:pt x="7" y="23"/>
                    </a:lnTo>
                    <a:lnTo>
                      <a:pt x="10" y="16"/>
                    </a:lnTo>
                    <a:lnTo>
                      <a:pt x="15" y="10"/>
                    </a:lnTo>
                    <a:lnTo>
                      <a:pt x="24" y="3"/>
                    </a:lnTo>
                    <a:lnTo>
                      <a:pt x="34" y="0"/>
                    </a:lnTo>
                    <a:lnTo>
                      <a:pt x="30" y="5"/>
                    </a:lnTo>
                    <a:lnTo>
                      <a:pt x="29" y="10"/>
                    </a:lnTo>
                    <a:lnTo>
                      <a:pt x="30" y="13"/>
                    </a:lnTo>
                    <a:lnTo>
                      <a:pt x="32" y="15"/>
                    </a:lnTo>
                    <a:lnTo>
                      <a:pt x="36" y="18"/>
                    </a:lnTo>
                    <a:lnTo>
                      <a:pt x="41" y="19"/>
                    </a:lnTo>
                    <a:lnTo>
                      <a:pt x="46" y="19"/>
                    </a:lnTo>
                    <a:close/>
                  </a:path>
                </a:pathLst>
              </a:custGeom>
              <a:solidFill>
                <a:srgbClr val="FF9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grpSp>
        <p:sp>
          <p:nvSpPr>
            <p:cNvPr id="286" name="Freeform 132"/>
            <p:cNvSpPr>
              <a:spLocks/>
            </p:cNvSpPr>
            <p:nvPr/>
          </p:nvSpPr>
          <p:spPr bwMode="auto">
            <a:xfrm>
              <a:off x="4603" y="3803"/>
              <a:ext cx="57" cy="46"/>
            </a:xfrm>
            <a:custGeom>
              <a:avLst/>
              <a:gdLst>
                <a:gd name="T0" fmla="*/ 0 w 120"/>
                <a:gd name="T1" fmla="*/ 1 h 94"/>
                <a:gd name="T2" fmla="*/ 0 w 120"/>
                <a:gd name="T3" fmla="*/ 1 h 94"/>
                <a:gd name="T4" fmla="*/ 0 w 120"/>
                <a:gd name="T5" fmla="*/ 0 h 94"/>
                <a:gd name="T6" fmla="*/ 0 w 120"/>
                <a:gd name="T7" fmla="*/ 0 h 94"/>
                <a:gd name="T8" fmla="*/ 0 w 120"/>
                <a:gd name="T9" fmla="*/ 0 h 94"/>
                <a:gd name="T10" fmla="*/ 0 w 120"/>
                <a:gd name="T11" fmla="*/ 0 h 94"/>
                <a:gd name="T12" fmla="*/ 0 w 120"/>
                <a:gd name="T13" fmla="*/ 0 h 94"/>
                <a:gd name="T14" fmla="*/ 0 w 120"/>
                <a:gd name="T15" fmla="*/ 0 h 94"/>
                <a:gd name="T16" fmla="*/ 0 w 120"/>
                <a:gd name="T17" fmla="*/ 0 h 94"/>
                <a:gd name="T18" fmla="*/ 1 w 120"/>
                <a:gd name="T19" fmla="*/ 0 h 94"/>
                <a:gd name="T20" fmla="*/ 1 w 120"/>
                <a:gd name="T21" fmla="*/ 0 h 94"/>
                <a:gd name="T22" fmla="*/ 1 w 120"/>
                <a:gd name="T23" fmla="*/ 0 h 94"/>
                <a:gd name="T24" fmla="*/ 1 w 120"/>
                <a:gd name="T25" fmla="*/ 0 h 94"/>
                <a:gd name="T26" fmla="*/ 1 w 120"/>
                <a:gd name="T27" fmla="*/ 0 h 94"/>
                <a:gd name="T28" fmla="*/ 1 w 120"/>
                <a:gd name="T29" fmla="*/ 0 h 94"/>
                <a:gd name="T30" fmla="*/ 1 w 120"/>
                <a:gd name="T31" fmla="*/ 0 h 94"/>
                <a:gd name="T32" fmla="*/ 1 w 120"/>
                <a:gd name="T33" fmla="*/ 0 h 94"/>
                <a:gd name="T34" fmla="*/ 1 w 120"/>
                <a:gd name="T35" fmla="*/ 1 h 94"/>
                <a:gd name="T36" fmla="*/ 1 w 120"/>
                <a:gd name="T37" fmla="*/ 1 h 94"/>
                <a:gd name="T38" fmla="*/ 1 w 120"/>
                <a:gd name="T39" fmla="*/ 1 h 94"/>
                <a:gd name="T40" fmla="*/ 1 w 120"/>
                <a:gd name="T41" fmla="*/ 1 h 94"/>
                <a:gd name="T42" fmla="*/ 1 w 120"/>
                <a:gd name="T43" fmla="*/ 1 h 94"/>
                <a:gd name="T44" fmla="*/ 1 w 120"/>
                <a:gd name="T45" fmla="*/ 1 h 94"/>
                <a:gd name="T46" fmla="*/ 1 w 120"/>
                <a:gd name="T47" fmla="*/ 1 h 94"/>
                <a:gd name="T48" fmla="*/ 1 w 120"/>
                <a:gd name="T49" fmla="*/ 0 h 94"/>
                <a:gd name="T50" fmla="*/ 1 w 120"/>
                <a:gd name="T51" fmla="*/ 0 h 94"/>
                <a:gd name="T52" fmla="*/ 1 w 120"/>
                <a:gd name="T53" fmla="*/ 0 h 94"/>
                <a:gd name="T54" fmla="*/ 1 w 120"/>
                <a:gd name="T55" fmla="*/ 0 h 94"/>
                <a:gd name="T56" fmla="*/ 1 w 120"/>
                <a:gd name="T57" fmla="*/ 0 h 94"/>
                <a:gd name="T58" fmla="*/ 1 w 120"/>
                <a:gd name="T59" fmla="*/ 0 h 94"/>
                <a:gd name="T60" fmla="*/ 0 w 120"/>
                <a:gd name="T61" fmla="*/ 0 h 94"/>
                <a:gd name="T62" fmla="*/ 0 w 120"/>
                <a:gd name="T63" fmla="*/ 0 h 94"/>
                <a:gd name="T64" fmla="*/ 0 w 120"/>
                <a:gd name="T65" fmla="*/ 0 h 94"/>
                <a:gd name="T66" fmla="*/ 0 w 120"/>
                <a:gd name="T67" fmla="*/ 0 h 94"/>
                <a:gd name="T68" fmla="*/ 0 w 120"/>
                <a:gd name="T69" fmla="*/ 0 h 94"/>
                <a:gd name="T70" fmla="*/ 0 w 120"/>
                <a:gd name="T71" fmla="*/ 0 h 94"/>
                <a:gd name="T72" fmla="*/ 0 w 120"/>
                <a:gd name="T73" fmla="*/ 0 h 94"/>
                <a:gd name="T74" fmla="*/ 0 w 120"/>
                <a:gd name="T75" fmla="*/ 0 h 94"/>
                <a:gd name="T76" fmla="*/ 0 w 120"/>
                <a:gd name="T77" fmla="*/ 0 h 94"/>
                <a:gd name="T78" fmla="*/ 0 w 120"/>
                <a:gd name="T79" fmla="*/ 0 h 94"/>
                <a:gd name="T80" fmla="*/ 0 w 120"/>
                <a:gd name="T81" fmla="*/ 1 h 94"/>
                <a:gd name="T82" fmla="*/ 0 w 120"/>
                <a:gd name="T83" fmla="*/ 1 h 94"/>
                <a:gd name="T84" fmla="*/ 0 w 120"/>
                <a:gd name="T85" fmla="*/ 1 h 94"/>
                <a:gd name="T86" fmla="*/ 0 w 120"/>
                <a:gd name="T87" fmla="*/ 1 h 94"/>
                <a:gd name="T88" fmla="*/ 0 w 120"/>
                <a:gd name="T89" fmla="*/ 1 h 94"/>
                <a:gd name="T90" fmla="*/ 0 w 120"/>
                <a:gd name="T91" fmla="*/ 1 h 94"/>
                <a:gd name="T92" fmla="*/ 0 w 120"/>
                <a:gd name="T93" fmla="*/ 1 h 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0"/>
                <a:gd name="T142" fmla="*/ 0 h 94"/>
                <a:gd name="T143" fmla="*/ 120 w 120"/>
                <a:gd name="T144" fmla="*/ 94 h 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0" h="94">
                  <a:moveTo>
                    <a:pt x="7" y="94"/>
                  </a:moveTo>
                  <a:lnTo>
                    <a:pt x="0" y="71"/>
                  </a:lnTo>
                  <a:lnTo>
                    <a:pt x="0" y="46"/>
                  </a:lnTo>
                  <a:lnTo>
                    <a:pt x="4" y="28"/>
                  </a:lnTo>
                  <a:lnTo>
                    <a:pt x="7" y="21"/>
                  </a:lnTo>
                  <a:lnTo>
                    <a:pt x="12" y="15"/>
                  </a:lnTo>
                  <a:lnTo>
                    <a:pt x="22" y="6"/>
                  </a:lnTo>
                  <a:lnTo>
                    <a:pt x="38" y="3"/>
                  </a:lnTo>
                  <a:lnTo>
                    <a:pt x="56" y="0"/>
                  </a:lnTo>
                  <a:lnTo>
                    <a:pt x="75" y="1"/>
                  </a:lnTo>
                  <a:lnTo>
                    <a:pt x="88" y="5"/>
                  </a:lnTo>
                  <a:lnTo>
                    <a:pt x="97" y="8"/>
                  </a:lnTo>
                  <a:lnTo>
                    <a:pt x="107" y="13"/>
                  </a:lnTo>
                  <a:lnTo>
                    <a:pt x="110" y="18"/>
                  </a:lnTo>
                  <a:lnTo>
                    <a:pt x="113" y="26"/>
                  </a:lnTo>
                  <a:lnTo>
                    <a:pt x="118" y="43"/>
                  </a:lnTo>
                  <a:lnTo>
                    <a:pt x="120" y="56"/>
                  </a:lnTo>
                  <a:lnTo>
                    <a:pt x="120" y="69"/>
                  </a:lnTo>
                  <a:lnTo>
                    <a:pt x="120" y="74"/>
                  </a:lnTo>
                  <a:lnTo>
                    <a:pt x="115" y="87"/>
                  </a:lnTo>
                  <a:lnTo>
                    <a:pt x="117" y="71"/>
                  </a:lnTo>
                  <a:lnTo>
                    <a:pt x="108" y="76"/>
                  </a:lnTo>
                  <a:lnTo>
                    <a:pt x="107" y="84"/>
                  </a:lnTo>
                  <a:lnTo>
                    <a:pt x="103" y="76"/>
                  </a:lnTo>
                  <a:lnTo>
                    <a:pt x="107" y="64"/>
                  </a:lnTo>
                  <a:lnTo>
                    <a:pt x="98" y="49"/>
                  </a:lnTo>
                  <a:lnTo>
                    <a:pt x="102" y="41"/>
                  </a:lnTo>
                  <a:lnTo>
                    <a:pt x="90" y="44"/>
                  </a:lnTo>
                  <a:lnTo>
                    <a:pt x="80" y="48"/>
                  </a:lnTo>
                  <a:lnTo>
                    <a:pt x="70" y="46"/>
                  </a:lnTo>
                  <a:lnTo>
                    <a:pt x="59" y="44"/>
                  </a:lnTo>
                  <a:lnTo>
                    <a:pt x="53" y="43"/>
                  </a:lnTo>
                  <a:lnTo>
                    <a:pt x="58" y="48"/>
                  </a:lnTo>
                  <a:lnTo>
                    <a:pt x="54" y="48"/>
                  </a:lnTo>
                  <a:lnTo>
                    <a:pt x="39" y="46"/>
                  </a:lnTo>
                  <a:lnTo>
                    <a:pt x="29" y="43"/>
                  </a:lnTo>
                  <a:lnTo>
                    <a:pt x="22" y="39"/>
                  </a:lnTo>
                  <a:lnTo>
                    <a:pt x="22" y="46"/>
                  </a:lnTo>
                  <a:lnTo>
                    <a:pt x="21" y="54"/>
                  </a:lnTo>
                  <a:lnTo>
                    <a:pt x="17" y="62"/>
                  </a:lnTo>
                  <a:lnTo>
                    <a:pt x="16" y="69"/>
                  </a:lnTo>
                  <a:lnTo>
                    <a:pt x="16" y="76"/>
                  </a:lnTo>
                  <a:lnTo>
                    <a:pt x="16" y="82"/>
                  </a:lnTo>
                  <a:lnTo>
                    <a:pt x="11" y="76"/>
                  </a:lnTo>
                  <a:lnTo>
                    <a:pt x="7" y="74"/>
                  </a:lnTo>
                  <a:lnTo>
                    <a:pt x="4" y="79"/>
                  </a:lnTo>
                  <a:lnTo>
                    <a:pt x="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87" name="Freeform 133"/>
            <p:cNvSpPr>
              <a:spLocks/>
            </p:cNvSpPr>
            <p:nvPr/>
          </p:nvSpPr>
          <p:spPr bwMode="auto">
            <a:xfrm>
              <a:off x="4561" y="4216"/>
              <a:ext cx="65" cy="40"/>
            </a:xfrm>
            <a:custGeom>
              <a:avLst/>
              <a:gdLst>
                <a:gd name="T0" fmla="*/ 0 w 138"/>
                <a:gd name="T1" fmla="*/ 0 h 81"/>
                <a:gd name="T2" fmla="*/ 0 w 138"/>
                <a:gd name="T3" fmla="*/ 0 h 81"/>
                <a:gd name="T4" fmla="*/ 0 w 138"/>
                <a:gd name="T5" fmla="*/ 0 h 81"/>
                <a:gd name="T6" fmla="*/ 0 w 138"/>
                <a:gd name="T7" fmla="*/ 0 h 81"/>
                <a:gd name="T8" fmla="*/ 0 w 138"/>
                <a:gd name="T9" fmla="*/ 1 h 81"/>
                <a:gd name="T10" fmla="*/ 0 w 138"/>
                <a:gd name="T11" fmla="*/ 1 h 81"/>
                <a:gd name="T12" fmla="*/ 0 w 138"/>
                <a:gd name="T13" fmla="*/ 1 h 81"/>
                <a:gd name="T14" fmla="*/ 1 w 138"/>
                <a:gd name="T15" fmla="*/ 1 h 81"/>
                <a:gd name="T16" fmla="*/ 1 w 138"/>
                <a:gd name="T17" fmla="*/ 0 h 81"/>
                <a:gd name="T18" fmla="*/ 1 w 138"/>
                <a:gd name="T19" fmla="*/ 0 h 81"/>
                <a:gd name="T20" fmla="*/ 1 w 138"/>
                <a:gd name="T21" fmla="*/ 0 h 81"/>
                <a:gd name="T22" fmla="*/ 1 w 138"/>
                <a:gd name="T23" fmla="*/ 0 h 81"/>
                <a:gd name="T24" fmla="*/ 0 w 138"/>
                <a:gd name="T25" fmla="*/ 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81"/>
                <a:gd name="T41" fmla="*/ 138 w 138"/>
                <a:gd name="T42" fmla="*/ 81 h 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81">
                  <a:moveTo>
                    <a:pt x="67" y="18"/>
                  </a:moveTo>
                  <a:lnTo>
                    <a:pt x="44" y="38"/>
                  </a:lnTo>
                  <a:lnTo>
                    <a:pt x="27" y="50"/>
                  </a:lnTo>
                  <a:lnTo>
                    <a:pt x="0" y="60"/>
                  </a:lnTo>
                  <a:lnTo>
                    <a:pt x="0" y="74"/>
                  </a:lnTo>
                  <a:lnTo>
                    <a:pt x="24" y="81"/>
                  </a:lnTo>
                  <a:lnTo>
                    <a:pt x="61" y="81"/>
                  </a:lnTo>
                  <a:lnTo>
                    <a:pt x="89" y="69"/>
                  </a:lnTo>
                  <a:lnTo>
                    <a:pt x="101" y="58"/>
                  </a:lnTo>
                  <a:lnTo>
                    <a:pt x="138" y="48"/>
                  </a:lnTo>
                  <a:lnTo>
                    <a:pt x="138" y="20"/>
                  </a:lnTo>
                  <a:lnTo>
                    <a:pt x="135" y="0"/>
                  </a:lnTo>
                  <a:lnTo>
                    <a:pt x="6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88" name="Freeform 134"/>
            <p:cNvSpPr>
              <a:spLocks/>
            </p:cNvSpPr>
            <p:nvPr/>
          </p:nvSpPr>
          <p:spPr bwMode="auto">
            <a:xfrm>
              <a:off x="4646" y="4218"/>
              <a:ext cx="71" cy="35"/>
            </a:xfrm>
            <a:custGeom>
              <a:avLst/>
              <a:gdLst>
                <a:gd name="T0" fmla="*/ 0 w 152"/>
                <a:gd name="T1" fmla="*/ 0 h 73"/>
                <a:gd name="T2" fmla="*/ 0 w 152"/>
                <a:gd name="T3" fmla="*/ 0 h 73"/>
                <a:gd name="T4" fmla="*/ 0 w 152"/>
                <a:gd name="T5" fmla="*/ 0 h 73"/>
                <a:gd name="T6" fmla="*/ 0 w 152"/>
                <a:gd name="T7" fmla="*/ 0 h 73"/>
                <a:gd name="T8" fmla="*/ 1 w 152"/>
                <a:gd name="T9" fmla="*/ 1 h 73"/>
                <a:gd name="T10" fmla="*/ 1 w 152"/>
                <a:gd name="T11" fmla="*/ 1 h 73"/>
                <a:gd name="T12" fmla="*/ 1 w 152"/>
                <a:gd name="T13" fmla="*/ 1 h 73"/>
                <a:gd name="T14" fmla="*/ 1 w 152"/>
                <a:gd name="T15" fmla="*/ 0 h 73"/>
                <a:gd name="T16" fmla="*/ 1 w 152"/>
                <a:gd name="T17" fmla="*/ 0 h 73"/>
                <a:gd name="T18" fmla="*/ 1 w 152"/>
                <a:gd name="T19" fmla="*/ 0 h 73"/>
                <a:gd name="T20" fmla="*/ 0 w 152"/>
                <a:gd name="T21" fmla="*/ 0 h 73"/>
                <a:gd name="T22" fmla="*/ 0 w 152"/>
                <a:gd name="T23" fmla="*/ 0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73"/>
                <a:gd name="T38" fmla="*/ 152 w 152"/>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73">
                  <a:moveTo>
                    <a:pt x="2" y="4"/>
                  </a:moveTo>
                  <a:lnTo>
                    <a:pt x="0" y="43"/>
                  </a:lnTo>
                  <a:lnTo>
                    <a:pt x="36" y="52"/>
                  </a:lnTo>
                  <a:lnTo>
                    <a:pt x="56" y="60"/>
                  </a:lnTo>
                  <a:lnTo>
                    <a:pt x="92" y="68"/>
                  </a:lnTo>
                  <a:lnTo>
                    <a:pt x="119" y="73"/>
                  </a:lnTo>
                  <a:lnTo>
                    <a:pt x="147" y="68"/>
                  </a:lnTo>
                  <a:lnTo>
                    <a:pt x="152" y="52"/>
                  </a:lnTo>
                  <a:lnTo>
                    <a:pt x="110" y="30"/>
                  </a:lnTo>
                  <a:lnTo>
                    <a:pt x="80" y="14"/>
                  </a:lnTo>
                  <a:lnTo>
                    <a:pt x="65" y="0"/>
                  </a:lnTo>
                  <a:lnTo>
                    <a:pt x="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grpSp>
          <p:nvGrpSpPr>
            <p:cNvPr id="289" name="Group 135"/>
            <p:cNvGrpSpPr>
              <a:grpSpLocks/>
            </p:cNvGrpSpPr>
            <p:nvPr/>
          </p:nvGrpSpPr>
          <p:grpSpPr bwMode="auto">
            <a:xfrm>
              <a:off x="4543" y="4044"/>
              <a:ext cx="22" cy="32"/>
              <a:chOff x="4910" y="3646"/>
              <a:chExt cx="25" cy="33"/>
            </a:xfrm>
          </p:grpSpPr>
          <p:sp>
            <p:nvSpPr>
              <p:cNvPr id="345" name="Line 136"/>
              <p:cNvSpPr>
                <a:spLocks noChangeShapeType="1"/>
              </p:cNvSpPr>
              <p:nvPr/>
            </p:nvSpPr>
            <p:spPr bwMode="auto">
              <a:xfrm flipH="1">
                <a:off x="4910" y="3647"/>
                <a:ext cx="10" cy="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46" name="Line 137"/>
              <p:cNvSpPr>
                <a:spLocks noChangeShapeType="1"/>
              </p:cNvSpPr>
              <p:nvPr/>
            </p:nvSpPr>
            <p:spPr bwMode="auto">
              <a:xfrm flipH="1">
                <a:off x="4920" y="3646"/>
                <a:ext cx="1" cy="3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47" name="Line 138"/>
              <p:cNvSpPr>
                <a:spLocks noChangeShapeType="1"/>
              </p:cNvSpPr>
              <p:nvPr/>
            </p:nvSpPr>
            <p:spPr bwMode="auto">
              <a:xfrm>
                <a:off x="4921" y="3646"/>
                <a:ext cx="9" cy="2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48" name="Line 139"/>
              <p:cNvSpPr>
                <a:spLocks noChangeShapeType="1"/>
              </p:cNvSpPr>
              <p:nvPr/>
            </p:nvSpPr>
            <p:spPr bwMode="auto">
              <a:xfrm>
                <a:off x="4922" y="3646"/>
                <a:ext cx="13" cy="2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latin typeface="標楷體" panose="03000509000000000000" pitchFamily="65" charset="-120"/>
                  <a:ea typeface="標楷體" panose="03000509000000000000" pitchFamily="65" charset="-120"/>
                </a:endParaRPr>
              </a:p>
            </p:txBody>
          </p:sp>
        </p:grpSp>
        <p:grpSp>
          <p:nvGrpSpPr>
            <p:cNvPr id="290" name="Group 140"/>
            <p:cNvGrpSpPr>
              <a:grpSpLocks/>
            </p:cNvGrpSpPr>
            <p:nvPr/>
          </p:nvGrpSpPr>
          <p:grpSpPr bwMode="auto">
            <a:xfrm>
              <a:off x="4518" y="4050"/>
              <a:ext cx="64" cy="114"/>
              <a:chOff x="4884" y="3652"/>
              <a:chExt cx="69" cy="117"/>
            </a:xfrm>
          </p:grpSpPr>
          <p:sp>
            <p:nvSpPr>
              <p:cNvPr id="341" name="Arc 141"/>
              <p:cNvSpPr>
                <a:spLocks/>
              </p:cNvSpPr>
              <p:nvPr/>
            </p:nvSpPr>
            <p:spPr bwMode="auto">
              <a:xfrm>
                <a:off x="4884" y="3754"/>
                <a:ext cx="27" cy="1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8136" y="1012"/>
                    </a:moveTo>
                    <a:cubicBezTo>
                      <a:pt x="37106" y="3860"/>
                      <a:pt x="43200" y="12188"/>
                      <a:pt x="43200" y="21600"/>
                    </a:cubicBezTo>
                    <a:cubicBezTo>
                      <a:pt x="43200" y="33529"/>
                      <a:pt x="33529" y="43200"/>
                      <a:pt x="21600" y="43200"/>
                    </a:cubicBezTo>
                    <a:cubicBezTo>
                      <a:pt x="9670" y="43200"/>
                      <a:pt x="0" y="33529"/>
                      <a:pt x="0" y="21600"/>
                    </a:cubicBezTo>
                    <a:cubicBezTo>
                      <a:pt x="0" y="9670"/>
                      <a:pt x="9670" y="0"/>
                      <a:pt x="21600" y="0"/>
                    </a:cubicBezTo>
                    <a:cubicBezTo>
                      <a:pt x="22593" y="-1"/>
                      <a:pt x="23586" y="68"/>
                      <a:pt x="24570" y="205"/>
                    </a:cubicBezTo>
                  </a:path>
                  <a:path w="43200" h="43200" stroke="0" extrusionOk="0">
                    <a:moveTo>
                      <a:pt x="28136" y="1012"/>
                    </a:moveTo>
                    <a:cubicBezTo>
                      <a:pt x="37106" y="3860"/>
                      <a:pt x="43200" y="12188"/>
                      <a:pt x="43200" y="21600"/>
                    </a:cubicBezTo>
                    <a:cubicBezTo>
                      <a:pt x="43200" y="33529"/>
                      <a:pt x="33529" y="43200"/>
                      <a:pt x="21600" y="43200"/>
                    </a:cubicBezTo>
                    <a:cubicBezTo>
                      <a:pt x="9670" y="43200"/>
                      <a:pt x="0" y="33529"/>
                      <a:pt x="0" y="21600"/>
                    </a:cubicBezTo>
                    <a:cubicBezTo>
                      <a:pt x="0" y="9670"/>
                      <a:pt x="9670" y="0"/>
                      <a:pt x="21600" y="0"/>
                    </a:cubicBezTo>
                    <a:cubicBezTo>
                      <a:pt x="22593" y="-1"/>
                      <a:pt x="23586" y="68"/>
                      <a:pt x="24570" y="205"/>
                    </a:cubicBezTo>
                    <a:lnTo>
                      <a:pt x="21600" y="21600"/>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42" name="Freeform 142"/>
              <p:cNvSpPr>
                <a:spLocks/>
              </p:cNvSpPr>
              <p:nvPr/>
            </p:nvSpPr>
            <p:spPr bwMode="auto">
              <a:xfrm>
                <a:off x="4884" y="3652"/>
                <a:ext cx="58" cy="109"/>
              </a:xfrm>
              <a:custGeom>
                <a:avLst/>
                <a:gdLst>
                  <a:gd name="T0" fmla="*/ 1 w 115"/>
                  <a:gd name="T1" fmla="*/ 1 h 218"/>
                  <a:gd name="T2" fmla="*/ 2 w 115"/>
                  <a:gd name="T3" fmla="*/ 0 h 218"/>
                  <a:gd name="T4" fmla="*/ 2 w 115"/>
                  <a:gd name="T5" fmla="*/ 1 h 218"/>
                  <a:gd name="T6" fmla="*/ 2 w 115"/>
                  <a:gd name="T7" fmla="*/ 3 h 218"/>
                  <a:gd name="T8" fmla="*/ 0 w 115"/>
                  <a:gd name="T9" fmla="*/ 3 h 218"/>
                  <a:gd name="T10" fmla="*/ 1 w 115"/>
                  <a:gd name="T11" fmla="*/ 1 h 218"/>
                  <a:gd name="T12" fmla="*/ 0 60000 65536"/>
                  <a:gd name="T13" fmla="*/ 0 60000 65536"/>
                  <a:gd name="T14" fmla="*/ 0 60000 65536"/>
                  <a:gd name="T15" fmla="*/ 0 60000 65536"/>
                  <a:gd name="T16" fmla="*/ 0 60000 65536"/>
                  <a:gd name="T17" fmla="*/ 0 60000 65536"/>
                  <a:gd name="T18" fmla="*/ 0 w 115"/>
                  <a:gd name="T19" fmla="*/ 0 h 218"/>
                  <a:gd name="T20" fmla="*/ 115 w 115"/>
                  <a:gd name="T21" fmla="*/ 218 h 218"/>
                </a:gdLst>
                <a:ahLst/>
                <a:cxnLst>
                  <a:cxn ang="T12">
                    <a:pos x="T0" y="T1"/>
                  </a:cxn>
                  <a:cxn ang="T13">
                    <a:pos x="T2" y="T3"/>
                  </a:cxn>
                  <a:cxn ang="T14">
                    <a:pos x="T4" y="T5"/>
                  </a:cxn>
                  <a:cxn ang="T15">
                    <a:pos x="T6" y="T7"/>
                  </a:cxn>
                  <a:cxn ang="T16">
                    <a:pos x="T8" y="T9"/>
                  </a:cxn>
                  <a:cxn ang="T17">
                    <a:pos x="T10" y="T11"/>
                  </a:cxn>
                </a:cxnLst>
                <a:rect l="T18" t="T19" r="T20" b="T21"/>
                <a:pathLst>
                  <a:path w="115" h="218">
                    <a:moveTo>
                      <a:pt x="18" y="63"/>
                    </a:moveTo>
                    <a:lnTo>
                      <a:pt x="115" y="0"/>
                    </a:lnTo>
                    <a:lnTo>
                      <a:pt x="115" y="7"/>
                    </a:lnTo>
                    <a:lnTo>
                      <a:pt x="115" y="142"/>
                    </a:lnTo>
                    <a:lnTo>
                      <a:pt x="0" y="218"/>
                    </a:lnTo>
                    <a:lnTo>
                      <a:pt x="18" y="63"/>
                    </a:lnTo>
                    <a:close/>
                  </a:path>
                </a:pathLst>
              </a:custGeom>
              <a:solidFill>
                <a:srgbClr val="7F3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43" name="Freeform 143"/>
              <p:cNvSpPr>
                <a:spLocks/>
              </p:cNvSpPr>
              <p:nvPr/>
            </p:nvSpPr>
            <p:spPr bwMode="auto">
              <a:xfrm>
                <a:off x="4885" y="3655"/>
                <a:ext cx="64" cy="107"/>
              </a:xfrm>
              <a:custGeom>
                <a:avLst/>
                <a:gdLst>
                  <a:gd name="T0" fmla="*/ 1 w 126"/>
                  <a:gd name="T1" fmla="*/ 0 h 215"/>
                  <a:gd name="T2" fmla="*/ 0 w 126"/>
                  <a:gd name="T3" fmla="*/ 3 h 215"/>
                  <a:gd name="T4" fmla="*/ 1 w 126"/>
                  <a:gd name="T5" fmla="*/ 3 h 215"/>
                  <a:gd name="T6" fmla="*/ 1 w 126"/>
                  <a:gd name="T7" fmla="*/ 3 h 215"/>
                  <a:gd name="T8" fmla="*/ 1 w 126"/>
                  <a:gd name="T9" fmla="*/ 3 h 215"/>
                  <a:gd name="T10" fmla="*/ 1 w 126"/>
                  <a:gd name="T11" fmla="*/ 3 h 215"/>
                  <a:gd name="T12" fmla="*/ 1 w 126"/>
                  <a:gd name="T13" fmla="*/ 3 h 215"/>
                  <a:gd name="T14" fmla="*/ 1 w 126"/>
                  <a:gd name="T15" fmla="*/ 3 h 215"/>
                  <a:gd name="T16" fmla="*/ 1 w 126"/>
                  <a:gd name="T17" fmla="*/ 3 h 215"/>
                  <a:gd name="T18" fmla="*/ 1 w 126"/>
                  <a:gd name="T19" fmla="*/ 3 h 215"/>
                  <a:gd name="T20" fmla="*/ 1 w 126"/>
                  <a:gd name="T21" fmla="*/ 3 h 215"/>
                  <a:gd name="T22" fmla="*/ 1 w 126"/>
                  <a:gd name="T23" fmla="*/ 3 h 215"/>
                  <a:gd name="T24" fmla="*/ 1 w 126"/>
                  <a:gd name="T25" fmla="*/ 0 h 215"/>
                  <a:gd name="T26" fmla="*/ 3 w 126"/>
                  <a:gd name="T27" fmla="*/ 0 h 215"/>
                  <a:gd name="T28" fmla="*/ 2 w 126"/>
                  <a:gd name="T29" fmla="*/ 0 h 215"/>
                  <a:gd name="T30" fmla="*/ 2 w 126"/>
                  <a:gd name="T31" fmla="*/ 0 h 215"/>
                  <a:gd name="T32" fmla="*/ 2 w 126"/>
                  <a:gd name="T33" fmla="*/ 0 h 215"/>
                  <a:gd name="T34" fmla="*/ 2 w 126"/>
                  <a:gd name="T35" fmla="*/ 0 h 215"/>
                  <a:gd name="T36" fmla="*/ 1 w 126"/>
                  <a:gd name="T37" fmla="*/ 0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6"/>
                  <a:gd name="T58" fmla="*/ 0 h 215"/>
                  <a:gd name="T59" fmla="*/ 126 w 126"/>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6" h="215">
                    <a:moveTo>
                      <a:pt x="20" y="60"/>
                    </a:moveTo>
                    <a:lnTo>
                      <a:pt x="0" y="210"/>
                    </a:lnTo>
                    <a:lnTo>
                      <a:pt x="6" y="206"/>
                    </a:lnTo>
                    <a:lnTo>
                      <a:pt x="8" y="213"/>
                    </a:lnTo>
                    <a:lnTo>
                      <a:pt x="13" y="208"/>
                    </a:lnTo>
                    <a:lnTo>
                      <a:pt x="18" y="213"/>
                    </a:lnTo>
                    <a:lnTo>
                      <a:pt x="23" y="210"/>
                    </a:lnTo>
                    <a:lnTo>
                      <a:pt x="28" y="215"/>
                    </a:lnTo>
                    <a:lnTo>
                      <a:pt x="33" y="210"/>
                    </a:lnTo>
                    <a:lnTo>
                      <a:pt x="38" y="215"/>
                    </a:lnTo>
                    <a:lnTo>
                      <a:pt x="43" y="208"/>
                    </a:lnTo>
                    <a:lnTo>
                      <a:pt x="48" y="211"/>
                    </a:lnTo>
                    <a:lnTo>
                      <a:pt x="38" y="63"/>
                    </a:lnTo>
                    <a:lnTo>
                      <a:pt x="126" y="2"/>
                    </a:lnTo>
                    <a:lnTo>
                      <a:pt x="119" y="3"/>
                    </a:lnTo>
                    <a:lnTo>
                      <a:pt x="116" y="2"/>
                    </a:lnTo>
                    <a:lnTo>
                      <a:pt x="114" y="5"/>
                    </a:lnTo>
                    <a:lnTo>
                      <a:pt x="109" y="0"/>
                    </a:lnTo>
                    <a:lnTo>
                      <a:pt x="2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44" name="Freeform 144"/>
              <p:cNvSpPr>
                <a:spLocks/>
              </p:cNvSpPr>
              <p:nvPr/>
            </p:nvSpPr>
            <p:spPr bwMode="auto">
              <a:xfrm>
                <a:off x="4904" y="3652"/>
                <a:ext cx="49" cy="110"/>
              </a:xfrm>
              <a:custGeom>
                <a:avLst/>
                <a:gdLst>
                  <a:gd name="T0" fmla="*/ 0 w 98"/>
                  <a:gd name="T1" fmla="*/ 2 h 220"/>
                  <a:gd name="T2" fmla="*/ 2 w 98"/>
                  <a:gd name="T3" fmla="*/ 0 h 220"/>
                  <a:gd name="T4" fmla="*/ 2 w 98"/>
                  <a:gd name="T5" fmla="*/ 1 h 220"/>
                  <a:gd name="T6" fmla="*/ 2 w 98"/>
                  <a:gd name="T7" fmla="*/ 3 h 220"/>
                  <a:gd name="T8" fmla="*/ 1 w 98"/>
                  <a:gd name="T9" fmla="*/ 3 h 220"/>
                  <a:gd name="T10" fmla="*/ 0 w 98"/>
                  <a:gd name="T11" fmla="*/ 2 h 220"/>
                  <a:gd name="T12" fmla="*/ 0 60000 65536"/>
                  <a:gd name="T13" fmla="*/ 0 60000 65536"/>
                  <a:gd name="T14" fmla="*/ 0 60000 65536"/>
                  <a:gd name="T15" fmla="*/ 0 60000 65536"/>
                  <a:gd name="T16" fmla="*/ 0 60000 65536"/>
                  <a:gd name="T17" fmla="*/ 0 60000 65536"/>
                  <a:gd name="T18" fmla="*/ 0 w 98"/>
                  <a:gd name="T19" fmla="*/ 0 h 220"/>
                  <a:gd name="T20" fmla="*/ 98 w 98"/>
                  <a:gd name="T21" fmla="*/ 220 h 220"/>
                </a:gdLst>
                <a:ahLst/>
                <a:cxnLst>
                  <a:cxn ang="T12">
                    <a:pos x="T0" y="T1"/>
                  </a:cxn>
                  <a:cxn ang="T13">
                    <a:pos x="T2" y="T3"/>
                  </a:cxn>
                  <a:cxn ang="T14">
                    <a:pos x="T4" y="T5"/>
                  </a:cxn>
                  <a:cxn ang="T15">
                    <a:pos x="T6" y="T7"/>
                  </a:cxn>
                  <a:cxn ang="T16">
                    <a:pos x="T8" y="T9"/>
                  </a:cxn>
                  <a:cxn ang="T17">
                    <a:pos x="T10" y="T11"/>
                  </a:cxn>
                </a:cxnLst>
                <a:rect l="T18" t="T19" r="T20" b="T21"/>
                <a:pathLst>
                  <a:path w="98" h="220">
                    <a:moveTo>
                      <a:pt x="0" y="65"/>
                    </a:moveTo>
                    <a:lnTo>
                      <a:pt x="92" y="0"/>
                    </a:lnTo>
                    <a:lnTo>
                      <a:pt x="98" y="20"/>
                    </a:lnTo>
                    <a:lnTo>
                      <a:pt x="98" y="137"/>
                    </a:lnTo>
                    <a:lnTo>
                      <a:pt x="10" y="220"/>
                    </a:lnTo>
                    <a:lnTo>
                      <a:pt x="0" y="65"/>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grpSp>
        <p:sp>
          <p:nvSpPr>
            <p:cNvPr id="291" name="Freeform 145"/>
            <p:cNvSpPr>
              <a:spLocks/>
            </p:cNvSpPr>
            <p:nvPr/>
          </p:nvSpPr>
          <p:spPr bwMode="auto">
            <a:xfrm>
              <a:off x="4538" y="4025"/>
              <a:ext cx="36" cy="28"/>
            </a:xfrm>
            <a:custGeom>
              <a:avLst/>
              <a:gdLst>
                <a:gd name="T0" fmla="*/ 0 w 80"/>
                <a:gd name="T1" fmla="*/ 1 h 56"/>
                <a:gd name="T2" fmla="*/ 0 w 80"/>
                <a:gd name="T3" fmla="*/ 1 h 56"/>
                <a:gd name="T4" fmla="*/ 0 w 80"/>
                <a:gd name="T5" fmla="*/ 1 h 56"/>
                <a:gd name="T6" fmla="*/ 0 w 80"/>
                <a:gd name="T7" fmla="*/ 1 h 56"/>
                <a:gd name="T8" fmla="*/ 0 w 80"/>
                <a:gd name="T9" fmla="*/ 1 h 56"/>
                <a:gd name="T10" fmla="*/ 0 w 80"/>
                <a:gd name="T11" fmla="*/ 1 h 56"/>
                <a:gd name="T12" fmla="*/ 0 w 80"/>
                <a:gd name="T13" fmla="*/ 1 h 56"/>
                <a:gd name="T14" fmla="*/ 0 w 80"/>
                <a:gd name="T15" fmla="*/ 1 h 56"/>
                <a:gd name="T16" fmla="*/ 0 w 80"/>
                <a:gd name="T17" fmla="*/ 1 h 56"/>
                <a:gd name="T18" fmla="*/ 0 w 80"/>
                <a:gd name="T19" fmla="*/ 0 h 56"/>
                <a:gd name="T20" fmla="*/ 0 w 80"/>
                <a:gd name="T21" fmla="*/ 1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6"/>
                <a:gd name="T35" fmla="*/ 80 w 80"/>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6">
                  <a:moveTo>
                    <a:pt x="24" y="6"/>
                  </a:moveTo>
                  <a:lnTo>
                    <a:pt x="7" y="19"/>
                  </a:lnTo>
                  <a:lnTo>
                    <a:pt x="0" y="36"/>
                  </a:lnTo>
                  <a:lnTo>
                    <a:pt x="17" y="52"/>
                  </a:lnTo>
                  <a:lnTo>
                    <a:pt x="34" y="56"/>
                  </a:lnTo>
                  <a:lnTo>
                    <a:pt x="48" y="51"/>
                  </a:lnTo>
                  <a:lnTo>
                    <a:pt x="59" y="54"/>
                  </a:lnTo>
                  <a:lnTo>
                    <a:pt x="73" y="39"/>
                  </a:lnTo>
                  <a:lnTo>
                    <a:pt x="80" y="21"/>
                  </a:lnTo>
                  <a:lnTo>
                    <a:pt x="64" y="0"/>
                  </a:lnTo>
                  <a:lnTo>
                    <a:pt x="24" y="6"/>
                  </a:lnTo>
                  <a:close/>
                </a:path>
              </a:pathLst>
            </a:custGeom>
            <a:solidFill>
              <a:srgbClr val="FFB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92" name="Freeform 146"/>
            <p:cNvSpPr>
              <a:spLocks/>
            </p:cNvSpPr>
            <p:nvPr/>
          </p:nvSpPr>
          <p:spPr bwMode="auto">
            <a:xfrm>
              <a:off x="4609" y="3873"/>
              <a:ext cx="47" cy="120"/>
            </a:xfrm>
            <a:custGeom>
              <a:avLst/>
              <a:gdLst>
                <a:gd name="T0" fmla="*/ 0 w 98"/>
                <a:gd name="T1" fmla="*/ 3 h 246"/>
                <a:gd name="T2" fmla="*/ 0 w 98"/>
                <a:gd name="T3" fmla="*/ 0 h 246"/>
                <a:gd name="T4" fmla="*/ 0 w 98"/>
                <a:gd name="T5" fmla="*/ 0 h 246"/>
                <a:gd name="T6" fmla="*/ 0 w 98"/>
                <a:gd name="T7" fmla="*/ 0 h 246"/>
                <a:gd name="T8" fmla="*/ 1 w 98"/>
                <a:gd name="T9" fmla="*/ 0 h 246"/>
                <a:gd name="T10" fmla="*/ 1 w 98"/>
                <a:gd name="T11" fmla="*/ 0 h 246"/>
                <a:gd name="T12" fmla="*/ 0 w 98"/>
                <a:gd name="T13" fmla="*/ 3 h 246"/>
                <a:gd name="T14" fmla="*/ 0 60000 65536"/>
                <a:gd name="T15" fmla="*/ 0 60000 65536"/>
                <a:gd name="T16" fmla="*/ 0 60000 65536"/>
                <a:gd name="T17" fmla="*/ 0 60000 65536"/>
                <a:gd name="T18" fmla="*/ 0 60000 65536"/>
                <a:gd name="T19" fmla="*/ 0 60000 65536"/>
                <a:gd name="T20" fmla="*/ 0 60000 65536"/>
                <a:gd name="T21" fmla="*/ 0 w 98"/>
                <a:gd name="T22" fmla="*/ 0 h 246"/>
                <a:gd name="T23" fmla="*/ 98 w 98"/>
                <a:gd name="T24" fmla="*/ 246 h 2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246">
                  <a:moveTo>
                    <a:pt x="58" y="246"/>
                  </a:moveTo>
                  <a:lnTo>
                    <a:pt x="0" y="16"/>
                  </a:lnTo>
                  <a:lnTo>
                    <a:pt x="10" y="3"/>
                  </a:lnTo>
                  <a:lnTo>
                    <a:pt x="49" y="21"/>
                  </a:lnTo>
                  <a:lnTo>
                    <a:pt x="88" y="0"/>
                  </a:lnTo>
                  <a:lnTo>
                    <a:pt x="98" y="13"/>
                  </a:lnTo>
                  <a:lnTo>
                    <a:pt x="58" y="246"/>
                  </a:lnTo>
                  <a:close/>
                </a:path>
              </a:pathLst>
            </a:custGeom>
            <a:solidFill>
              <a:srgbClr val="9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93" name="Freeform 147"/>
            <p:cNvSpPr>
              <a:spLocks/>
            </p:cNvSpPr>
            <p:nvPr/>
          </p:nvSpPr>
          <p:spPr bwMode="auto">
            <a:xfrm>
              <a:off x="4626" y="3882"/>
              <a:ext cx="17" cy="108"/>
            </a:xfrm>
            <a:custGeom>
              <a:avLst/>
              <a:gdLst>
                <a:gd name="T0" fmla="*/ 0 w 36"/>
                <a:gd name="T1" fmla="*/ 0 h 219"/>
                <a:gd name="T2" fmla="*/ 0 w 36"/>
                <a:gd name="T3" fmla="*/ 0 h 219"/>
                <a:gd name="T4" fmla="*/ 0 w 36"/>
                <a:gd name="T5" fmla="*/ 0 h 219"/>
                <a:gd name="T6" fmla="*/ 0 w 36"/>
                <a:gd name="T7" fmla="*/ 0 h 219"/>
                <a:gd name="T8" fmla="*/ 0 w 36"/>
                <a:gd name="T9" fmla="*/ 0 h 219"/>
                <a:gd name="T10" fmla="*/ 0 w 36"/>
                <a:gd name="T11" fmla="*/ 1 h 219"/>
                <a:gd name="T12" fmla="*/ 0 w 36"/>
                <a:gd name="T13" fmla="*/ 1 h 219"/>
                <a:gd name="T14" fmla="*/ 0 w 36"/>
                <a:gd name="T15" fmla="*/ 2 h 219"/>
                <a:gd name="T16" fmla="*/ 0 w 36"/>
                <a:gd name="T17" fmla="*/ 3 h 219"/>
                <a:gd name="T18" fmla="*/ 0 w 36"/>
                <a:gd name="T19" fmla="*/ 3 h 219"/>
                <a:gd name="T20" fmla="*/ 0 w 36"/>
                <a:gd name="T21" fmla="*/ 2 h 219"/>
                <a:gd name="T22" fmla="*/ 0 w 36"/>
                <a:gd name="T23" fmla="*/ 1 h 219"/>
                <a:gd name="T24" fmla="*/ 0 w 36"/>
                <a:gd name="T25" fmla="*/ 1 h 219"/>
                <a:gd name="T26" fmla="*/ 0 w 36"/>
                <a:gd name="T27" fmla="*/ 0 h 219"/>
                <a:gd name="T28" fmla="*/ 0 w 36"/>
                <a:gd name="T29" fmla="*/ 0 h 219"/>
                <a:gd name="T30" fmla="*/ 0 w 36"/>
                <a:gd name="T31" fmla="*/ 0 h 219"/>
                <a:gd name="T32" fmla="*/ 0 w 36"/>
                <a:gd name="T33" fmla="*/ 0 h 2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19"/>
                <a:gd name="T53" fmla="*/ 36 w 36"/>
                <a:gd name="T54" fmla="*/ 219 h 2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19">
                  <a:moveTo>
                    <a:pt x="10" y="0"/>
                  </a:moveTo>
                  <a:lnTo>
                    <a:pt x="14" y="0"/>
                  </a:lnTo>
                  <a:lnTo>
                    <a:pt x="27" y="16"/>
                  </a:lnTo>
                  <a:lnTo>
                    <a:pt x="19" y="28"/>
                  </a:lnTo>
                  <a:lnTo>
                    <a:pt x="29" y="56"/>
                  </a:lnTo>
                  <a:lnTo>
                    <a:pt x="36" y="84"/>
                  </a:lnTo>
                  <a:lnTo>
                    <a:pt x="36" y="115"/>
                  </a:lnTo>
                  <a:lnTo>
                    <a:pt x="32" y="179"/>
                  </a:lnTo>
                  <a:lnTo>
                    <a:pt x="31" y="219"/>
                  </a:lnTo>
                  <a:lnTo>
                    <a:pt x="10" y="219"/>
                  </a:lnTo>
                  <a:lnTo>
                    <a:pt x="7" y="179"/>
                  </a:lnTo>
                  <a:lnTo>
                    <a:pt x="0" y="115"/>
                  </a:lnTo>
                  <a:lnTo>
                    <a:pt x="0" y="84"/>
                  </a:lnTo>
                  <a:lnTo>
                    <a:pt x="4" y="57"/>
                  </a:lnTo>
                  <a:lnTo>
                    <a:pt x="9" y="29"/>
                  </a:lnTo>
                  <a:lnTo>
                    <a:pt x="0" y="19"/>
                  </a:lnTo>
                  <a:lnTo>
                    <a:pt x="10" y="0"/>
                  </a:lnTo>
                  <a:close/>
                </a:path>
              </a:pathLst>
            </a:custGeom>
            <a:solidFill>
              <a:srgbClr val="001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grpSp>
          <p:nvGrpSpPr>
            <p:cNvPr id="294" name="Group 148"/>
            <p:cNvGrpSpPr>
              <a:grpSpLocks/>
            </p:cNvGrpSpPr>
            <p:nvPr/>
          </p:nvGrpSpPr>
          <p:grpSpPr bwMode="auto">
            <a:xfrm>
              <a:off x="4547" y="3878"/>
              <a:ext cx="173" cy="351"/>
              <a:chOff x="4915" y="3477"/>
              <a:chExt cx="184" cy="358"/>
            </a:xfrm>
          </p:grpSpPr>
          <p:sp>
            <p:nvSpPr>
              <p:cNvPr id="337" name="Freeform 149"/>
              <p:cNvSpPr>
                <a:spLocks/>
              </p:cNvSpPr>
              <p:nvPr/>
            </p:nvSpPr>
            <p:spPr bwMode="auto">
              <a:xfrm>
                <a:off x="4915" y="3477"/>
                <a:ext cx="184" cy="358"/>
              </a:xfrm>
              <a:custGeom>
                <a:avLst/>
                <a:gdLst>
                  <a:gd name="T0" fmla="*/ 3 w 367"/>
                  <a:gd name="T1" fmla="*/ 0 h 717"/>
                  <a:gd name="T2" fmla="*/ 1 w 367"/>
                  <a:gd name="T3" fmla="*/ 0 h 717"/>
                  <a:gd name="T4" fmla="*/ 1 w 367"/>
                  <a:gd name="T5" fmla="*/ 2 h 717"/>
                  <a:gd name="T6" fmla="*/ 1 w 367"/>
                  <a:gd name="T7" fmla="*/ 3 h 717"/>
                  <a:gd name="T8" fmla="*/ 0 w 367"/>
                  <a:gd name="T9" fmla="*/ 4 h 717"/>
                  <a:gd name="T10" fmla="*/ 1 w 367"/>
                  <a:gd name="T11" fmla="*/ 4 h 717"/>
                  <a:gd name="T12" fmla="*/ 1 w 367"/>
                  <a:gd name="T13" fmla="*/ 3 h 717"/>
                  <a:gd name="T14" fmla="*/ 2 w 367"/>
                  <a:gd name="T15" fmla="*/ 2 h 717"/>
                  <a:gd name="T16" fmla="*/ 2 w 367"/>
                  <a:gd name="T17" fmla="*/ 3 h 717"/>
                  <a:gd name="T18" fmla="*/ 2 w 367"/>
                  <a:gd name="T19" fmla="*/ 5 h 717"/>
                  <a:gd name="T20" fmla="*/ 2 w 367"/>
                  <a:gd name="T21" fmla="*/ 5 h 717"/>
                  <a:gd name="T22" fmla="*/ 2 w 367"/>
                  <a:gd name="T23" fmla="*/ 7 h 717"/>
                  <a:gd name="T24" fmla="*/ 2 w 367"/>
                  <a:gd name="T25" fmla="*/ 11 h 717"/>
                  <a:gd name="T26" fmla="*/ 2 w 367"/>
                  <a:gd name="T27" fmla="*/ 11 h 717"/>
                  <a:gd name="T28" fmla="*/ 3 w 367"/>
                  <a:gd name="T29" fmla="*/ 10 h 717"/>
                  <a:gd name="T30" fmla="*/ 4 w 367"/>
                  <a:gd name="T31" fmla="*/ 5 h 717"/>
                  <a:gd name="T32" fmla="*/ 4 w 367"/>
                  <a:gd name="T33" fmla="*/ 8 h 717"/>
                  <a:gd name="T34" fmla="*/ 4 w 367"/>
                  <a:gd name="T35" fmla="*/ 11 h 717"/>
                  <a:gd name="T36" fmla="*/ 4 w 367"/>
                  <a:gd name="T37" fmla="*/ 11 h 717"/>
                  <a:gd name="T38" fmla="*/ 5 w 367"/>
                  <a:gd name="T39" fmla="*/ 11 h 717"/>
                  <a:gd name="T40" fmla="*/ 5 w 367"/>
                  <a:gd name="T41" fmla="*/ 6 h 717"/>
                  <a:gd name="T42" fmla="*/ 5 w 367"/>
                  <a:gd name="T43" fmla="*/ 5 h 717"/>
                  <a:gd name="T44" fmla="*/ 5 w 367"/>
                  <a:gd name="T45" fmla="*/ 5 h 717"/>
                  <a:gd name="T46" fmla="*/ 5 w 367"/>
                  <a:gd name="T47" fmla="*/ 5 h 717"/>
                  <a:gd name="T48" fmla="*/ 5 w 367"/>
                  <a:gd name="T49" fmla="*/ 4 h 717"/>
                  <a:gd name="T50" fmla="*/ 6 w 367"/>
                  <a:gd name="T51" fmla="*/ 3 h 717"/>
                  <a:gd name="T52" fmla="*/ 5 w 367"/>
                  <a:gd name="T53" fmla="*/ 0 h 717"/>
                  <a:gd name="T54" fmla="*/ 4 w 367"/>
                  <a:gd name="T55" fmla="*/ 0 h 717"/>
                  <a:gd name="T56" fmla="*/ 3 w 367"/>
                  <a:gd name="T57" fmla="*/ 3 h 717"/>
                  <a:gd name="T58" fmla="*/ 3 w 367"/>
                  <a:gd name="T59" fmla="*/ 0 h 7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7"/>
                  <a:gd name="T91" fmla="*/ 0 h 717"/>
                  <a:gd name="T92" fmla="*/ 367 w 367"/>
                  <a:gd name="T93" fmla="*/ 717 h 7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7" h="717">
                    <a:moveTo>
                      <a:pt x="133" y="4"/>
                    </a:moveTo>
                    <a:lnTo>
                      <a:pt x="62" y="35"/>
                    </a:lnTo>
                    <a:lnTo>
                      <a:pt x="15" y="152"/>
                    </a:lnTo>
                    <a:lnTo>
                      <a:pt x="5" y="197"/>
                    </a:lnTo>
                    <a:lnTo>
                      <a:pt x="0" y="307"/>
                    </a:lnTo>
                    <a:lnTo>
                      <a:pt x="49" y="307"/>
                    </a:lnTo>
                    <a:lnTo>
                      <a:pt x="54" y="210"/>
                    </a:lnTo>
                    <a:lnTo>
                      <a:pt x="86" y="137"/>
                    </a:lnTo>
                    <a:lnTo>
                      <a:pt x="91" y="243"/>
                    </a:lnTo>
                    <a:lnTo>
                      <a:pt x="86" y="357"/>
                    </a:lnTo>
                    <a:lnTo>
                      <a:pt x="106" y="360"/>
                    </a:lnTo>
                    <a:lnTo>
                      <a:pt x="103" y="504"/>
                    </a:lnTo>
                    <a:lnTo>
                      <a:pt x="97" y="712"/>
                    </a:lnTo>
                    <a:lnTo>
                      <a:pt x="126" y="717"/>
                    </a:lnTo>
                    <a:lnTo>
                      <a:pt x="165" y="703"/>
                    </a:lnTo>
                    <a:lnTo>
                      <a:pt x="194" y="365"/>
                    </a:lnTo>
                    <a:lnTo>
                      <a:pt x="204" y="556"/>
                    </a:lnTo>
                    <a:lnTo>
                      <a:pt x="212" y="705"/>
                    </a:lnTo>
                    <a:lnTo>
                      <a:pt x="254" y="717"/>
                    </a:lnTo>
                    <a:lnTo>
                      <a:pt x="288" y="715"/>
                    </a:lnTo>
                    <a:lnTo>
                      <a:pt x="276" y="443"/>
                    </a:lnTo>
                    <a:lnTo>
                      <a:pt x="281" y="357"/>
                    </a:lnTo>
                    <a:lnTo>
                      <a:pt x="293" y="352"/>
                    </a:lnTo>
                    <a:lnTo>
                      <a:pt x="303" y="320"/>
                    </a:lnTo>
                    <a:lnTo>
                      <a:pt x="307" y="296"/>
                    </a:lnTo>
                    <a:lnTo>
                      <a:pt x="367" y="231"/>
                    </a:lnTo>
                    <a:lnTo>
                      <a:pt x="313" y="35"/>
                    </a:lnTo>
                    <a:lnTo>
                      <a:pt x="227" y="0"/>
                    </a:lnTo>
                    <a:lnTo>
                      <a:pt x="189" y="226"/>
                    </a:lnTo>
                    <a:lnTo>
                      <a:pt x="133" y="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grpSp>
            <p:nvGrpSpPr>
              <p:cNvPr id="338" name="Group 150"/>
              <p:cNvGrpSpPr>
                <a:grpSpLocks/>
              </p:cNvGrpSpPr>
              <p:nvPr/>
            </p:nvGrpSpPr>
            <p:grpSpPr bwMode="auto">
              <a:xfrm>
                <a:off x="5008" y="3600"/>
                <a:ext cx="9" cy="21"/>
                <a:chOff x="5008" y="3600"/>
                <a:chExt cx="9" cy="21"/>
              </a:xfrm>
            </p:grpSpPr>
            <p:sp>
              <p:nvSpPr>
                <p:cNvPr id="339" name="Oval 151"/>
                <p:cNvSpPr>
                  <a:spLocks noChangeArrowheads="1"/>
                </p:cNvSpPr>
                <p:nvPr/>
              </p:nvSpPr>
              <p:spPr bwMode="auto">
                <a:xfrm>
                  <a:off x="5008" y="3600"/>
                  <a:ext cx="9" cy="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40" name="Oval 152"/>
                <p:cNvSpPr>
                  <a:spLocks noChangeArrowheads="1"/>
                </p:cNvSpPr>
                <p:nvPr/>
              </p:nvSpPr>
              <p:spPr bwMode="auto">
                <a:xfrm>
                  <a:off x="5008" y="3612"/>
                  <a:ext cx="9" cy="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grpSp>
        </p:grpSp>
        <p:sp>
          <p:nvSpPr>
            <p:cNvPr id="295" name="Rectangle 153"/>
            <p:cNvSpPr>
              <a:spLocks noChangeArrowheads="1"/>
            </p:cNvSpPr>
            <p:nvPr/>
          </p:nvSpPr>
          <p:spPr bwMode="auto">
            <a:xfrm>
              <a:off x="3371" y="1106"/>
              <a:ext cx="870"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b="1" dirty="0">
                  <a:solidFill>
                    <a:srgbClr val="660066"/>
                  </a:solidFill>
                  <a:latin typeface="標楷體" panose="03000509000000000000" pitchFamily="65" charset="-120"/>
                  <a:ea typeface="標楷體" panose="03000509000000000000" pitchFamily="65" charset="-120"/>
                </a:rPr>
                <a:t>依物種</a:t>
              </a:r>
              <a:r>
                <a:rPr lang="en-US" altLang="zh-TW" sz="1000" b="1" dirty="0">
                  <a:solidFill>
                    <a:srgbClr val="660066"/>
                  </a:solidFill>
                  <a:latin typeface="標楷體" panose="03000509000000000000" pitchFamily="65" charset="-120"/>
                  <a:ea typeface="標楷體" panose="03000509000000000000" pitchFamily="65" charset="-120"/>
                </a:rPr>
                <a:t>/</a:t>
              </a:r>
              <a:r>
                <a:rPr lang="zh-TW" altLang="en-US" sz="1000" b="1" dirty="0">
                  <a:solidFill>
                    <a:srgbClr val="660066"/>
                  </a:solidFill>
                  <a:latin typeface="標楷體" panose="03000509000000000000" pitchFamily="65" charset="-120"/>
                  <a:ea typeface="標楷體" panose="03000509000000000000" pitchFamily="65" charset="-120"/>
                </a:rPr>
                <a:t>對象增收空污費</a:t>
              </a:r>
              <a:endParaRPr lang="zh-TW" altLang="en-US" sz="2400" b="1" dirty="0">
                <a:latin typeface="標楷體" panose="03000509000000000000" pitchFamily="65" charset="-120"/>
                <a:ea typeface="標楷體" panose="03000509000000000000" pitchFamily="65" charset="-120"/>
              </a:endParaRPr>
            </a:p>
          </p:txBody>
        </p:sp>
        <p:sp>
          <p:nvSpPr>
            <p:cNvPr id="296" name="Freeform 154"/>
            <p:cNvSpPr>
              <a:spLocks/>
            </p:cNvSpPr>
            <p:nvPr/>
          </p:nvSpPr>
          <p:spPr bwMode="auto">
            <a:xfrm>
              <a:off x="1138" y="3038"/>
              <a:ext cx="26" cy="62"/>
            </a:xfrm>
            <a:custGeom>
              <a:avLst/>
              <a:gdLst>
                <a:gd name="T0" fmla="*/ 0 w 54"/>
                <a:gd name="T1" fmla="*/ 0 h 126"/>
                <a:gd name="T2" fmla="*/ 0 w 54"/>
                <a:gd name="T3" fmla="*/ 0 h 126"/>
                <a:gd name="T4" fmla="*/ 0 w 54"/>
                <a:gd name="T5" fmla="*/ 1 h 126"/>
                <a:gd name="T6" fmla="*/ 0 w 54"/>
                <a:gd name="T7" fmla="*/ 1 h 126"/>
                <a:gd name="T8" fmla="*/ 0 w 54"/>
                <a:gd name="T9" fmla="*/ 1 h 126"/>
                <a:gd name="T10" fmla="*/ 0 w 54"/>
                <a:gd name="T11" fmla="*/ 0 h 126"/>
                <a:gd name="T12" fmla="*/ 0 60000 65536"/>
                <a:gd name="T13" fmla="*/ 0 60000 65536"/>
                <a:gd name="T14" fmla="*/ 0 60000 65536"/>
                <a:gd name="T15" fmla="*/ 0 60000 65536"/>
                <a:gd name="T16" fmla="*/ 0 60000 65536"/>
                <a:gd name="T17" fmla="*/ 0 60000 65536"/>
                <a:gd name="T18" fmla="*/ 0 w 54"/>
                <a:gd name="T19" fmla="*/ 0 h 126"/>
                <a:gd name="T20" fmla="*/ 54 w 54"/>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54" h="126">
                  <a:moveTo>
                    <a:pt x="22" y="0"/>
                  </a:moveTo>
                  <a:lnTo>
                    <a:pt x="54" y="0"/>
                  </a:lnTo>
                  <a:lnTo>
                    <a:pt x="29" y="126"/>
                  </a:lnTo>
                  <a:lnTo>
                    <a:pt x="15" y="124"/>
                  </a:lnTo>
                  <a:lnTo>
                    <a:pt x="0" y="114"/>
                  </a:lnTo>
                  <a:lnTo>
                    <a:pt x="22"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97" name="Freeform 155"/>
            <p:cNvSpPr>
              <a:spLocks/>
            </p:cNvSpPr>
            <p:nvPr/>
          </p:nvSpPr>
          <p:spPr bwMode="auto">
            <a:xfrm>
              <a:off x="1121" y="3165"/>
              <a:ext cx="24" cy="60"/>
            </a:xfrm>
            <a:custGeom>
              <a:avLst/>
              <a:gdLst>
                <a:gd name="T0" fmla="*/ 0 w 50"/>
                <a:gd name="T1" fmla="*/ 2 h 120"/>
                <a:gd name="T2" fmla="*/ 0 w 50"/>
                <a:gd name="T3" fmla="*/ 2 h 120"/>
                <a:gd name="T4" fmla="*/ 0 w 50"/>
                <a:gd name="T5" fmla="*/ 0 h 120"/>
                <a:gd name="T6" fmla="*/ 0 w 50"/>
                <a:gd name="T7" fmla="*/ 0 h 120"/>
                <a:gd name="T8" fmla="*/ 0 w 50"/>
                <a:gd name="T9" fmla="*/ 2 h 120"/>
                <a:gd name="T10" fmla="*/ 0 60000 65536"/>
                <a:gd name="T11" fmla="*/ 0 60000 65536"/>
                <a:gd name="T12" fmla="*/ 0 60000 65536"/>
                <a:gd name="T13" fmla="*/ 0 60000 65536"/>
                <a:gd name="T14" fmla="*/ 0 60000 65536"/>
                <a:gd name="T15" fmla="*/ 0 w 50"/>
                <a:gd name="T16" fmla="*/ 0 h 120"/>
                <a:gd name="T17" fmla="*/ 50 w 50"/>
                <a:gd name="T18" fmla="*/ 120 h 120"/>
              </a:gdLst>
              <a:ahLst/>
              <a:cxnLst>
                <a:cxn ang="T10">
                  <a:pos x="T0" y="T1"/>
                </a:cxn>
                <a:cxn ang="T11">
                  <a:pos x="T2" y="T3"/>
                </a:cxn>
                <a:cxn ang="T12">
                  <a:pos x="T4" y="T5"/>
                </a:cxn>
                <a:cxn ang="T13">
                  <a:pos x="T6" y="T7"/>
                </a:cxn>
                <a:cxn ang="T14">
                  <a:pos x="T8" y="T9"/>
                </a:cxn>
              </a:cxnLst>
              <a:rect l="T15" t="T16" r="T17" b="T18"/>
              <a:pathLst>
                <a:path w="50" h="120">
                  <a:moveTo>
                    <a:pt x="0" y="120"/>
                  </a:moveTo>
                  <a:lnTo>
                    <a:pt x="28" y="119"/>
                  </a:lnTo>
                  <a:lnTo>
                    <a:pt x="50" y="0"/>
                  </a:lnTo>
                  <a:lnTo>
                    <a:pt x="13" y="0"/>
                  </a:lnTo>
                  <a:lnTo>
                    <a:pt x="0" y="12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98" name="Freeform 156"/>
            <p:cNvSpPr>
              <a:spLocks/>
            </p:cNvSpPr>
            <p:nvPr/>
          </p:nvSpPr>
          <p:spPr bwMode="auto">
            <a:xfrm>
              <a:off x="1035" y="2939"/>
              <a:ext cx="144" cy="286"/>
            </a:xfrm>
            <a:custGeom>
              <a:avLst/>
              <a:gdLst>
                <a:gd name="T0" fmla="*/ 0 w 305"/>
                <a:gd name="T1" fmla="*/ 0 h 584"/>
                <a:gd name="T2" fmla="*/ 0 w 305"/>
                <a:gd name="T3" fmla="*/ 1 h 584"/>
                <a:gd name="T4" fmla="*/ 0 w 305"/>
                <a:gd name="T5" fmla="*/ 1 h 584"/>
                <a:gd name="T6" fmla="*/ 0 w 305"/>
                <a:gd name="T7" fmla="*/ 2 h 584"/>
                <a:gd name="T8" fmla="*/ 0 w 305"/>
                <a:gd name="T9" fmla="*/ 2 h 584"/>
                <a:gd name="T10" fmla="*/ 0 w 305"/>
                <a:gd name="T11" fmla="*/ 3 h 584"/>
                <a:gd name="T12" fmla="*/ 0 w 305"/>
                <a:gd name="T13" fmla="*/ 3 h 584"/>
                <a:gd name="T14" fmla="*/ 0 w 305"/>
                <a:gd name="T15" fmla="*/ 4 h 584"/>
                <a:gd name="T16" fmla="*/ 1 w 305"/>
                <a:gd name="T17" fmla="*/ 4 h 584"/>
                <a:gd name="T18" fmla="*/ 1 w 305"/>
                <a:gd name="T19" fmla="*/ 5 h 584"/>
                <a:gd name="T20" fmla="*/ 1 w 305"/>
                <a:gd name="T21" fmla="*/ 5 h 584"/>
                <a:gd name="T22" fmla="*/ 2 w 305"/>
                <a:gd name="T23" fmla="*/ 6 h 584"/>
                <a:gd name="T24" fmla="*/ 2 w 305"/>
                <a:gd name="T25" fmla="*/ 6 h 584"/>
                <a:gd name="T26" fmla="*/ 2 w 305"/>
                <a:gd name="T27" fmla="*/ 6 h 584"/>
                <a:gd name="T28" fmla="*/ 2 w 305"/>
                <a:gd name="T29" fmla="*/ 8 h 584"/>
                <a:gd name="T30" fmla="*/ 2 w 305"/>
                <a:gd name="T31" fmla="*/ 7 h 584"/>
                <a:gd name="T32" fmla="*/ 2 w 305"/>
                <a:gd name="T33" fmla="*/ 7 h 584"/>
                <a:gd name="T34" fmla="*/ 3 w 305"/>
                <a:gd name="T35" fmla="*/ 7 h 584"/>
                <a:gd name="T36" fmla="*/ 3 w 305"/>
                <a:gd name="T37" fmla="*/ 6 h 584"/>
                <a:gd name="T38" fmla="*/ 3 w 305"/>
                <a:gd name="T39" fmla="*/ 6 h 584"/>
                <a:gd name="T40" fmla="*/ 3 w 305"/>
                <a:gd name="T41" fmla="*/ 6 h 584"/>
                <a:gd name="T42" fmla="*/ 3 w 305"/>
                <a:gd name="T43" fmla="*/ 5 h 584"/>
                <a:gd name="T44" fmla="*/ 3 w 305"/>
                <a:gd name="T45" fmla="*/ 5 h 584"/>
                <a:gd name="T46" fmla="*/ 3 w 305"/>
                <a:gd name="T47" fmla="*/ 5 h 584"/>
                <a:gd name="T48" fmla="*/ 3 w 305"/>
                <a:gd name="T49" fmla="*/ 4 h 584"/>
                <a:gd name="T50" fmla="*/ 3 w 305"/>
                <a:gd name="T51" fmla="*/ 4 h 584"/>
                <a:gd name="T52" fmla="*/ 3 w 305"/>
                <a:gd name="T53" fmla="*/ 4 h 584"/>
                <a:gd name="T54" fmla="*/ 3 w 305"/>
                <a:gd name="T55" fmla="*/ 3 h 584"/>
                <a:gd name="T56" fmla="*/ 3 w 305"/>
                <a:gd name="T57" fmla="*/ 3 h 584"/>
                <a:gd name="T58" fmla="*/ 3 w 305"/>
                <a:gd name="T59" fmla="*/ 3 h 584"/>
                <a:gd name="T60" fmla="*/ 2 w 305"/>
                <a:gd name="T61" fmla="*/ 4 h 584"/>
                <a:gd name="T62" fmla="*/ 2 w 305"/>
                <a:gd name="T63" fmla="*/ 4 h 584"/>
                <a:gd name="T64" fmla="*/ 1 w 305"/>
                <a:gd name="T65" fmla="*/ 4 h 584"/>
                <a:gd name="T66" fmla="*/ 1 w 305"/>
                <a:gd name="T67" fmla="*/ 3 h 584"/>
                <a:gd name="T68" fmla="*/ 1 w 305"/>
                <a:gd name="T69" fmla="*/ 3 h 584"/>
                <a:gd name="T70" fmla="*/ 0 w 305"/>
                <a:gd name="T71" fmla="*/ 2 h 584"/>
                <a:gd name="T72" fmla="*/ 0 w 305"/>
                <a:gd name="T73" fmla="*/ 2 h 584"/>
                <a:gd name="T74" fmla="*/ 0 w 305"/>
                <a:gd name="T75" fmla="*/ 1 h 584"/>
                <a:gd name="T76" fmla="*/ 0 w 305"/>
                <a:gd name="T77" fmla="*/ 0 h 584"/>
                <a:gd name="T78" fmla="*/ 0 w 305"/>
                <a:gd name="T79" fmla="*/ 0 h 5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5"/>
                <a:gd name="T121" fmla="*/ 0 h 584"/>
                <a:gd name="T122" fmla="*/ 305 w 305"/>
                <a:gd name="T123" fmla="*/ 584 h 5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5" h="584">
                  <a:moveTo>
                    <a:pt x="3" y="0"/>
                  </a:moveTo>
                  <a:lnTo>
                    <a:pt x="0" y="33"/>
                  </a:lnTo>
                  <a:lnTo>
                    <a:pt x="0" y="50"/>
                  </a:lnTo>
                  <a:lnTo>
                    <a:pt x="0" y="68"/>
                  </a:lnTo>
                  <a:lnTo>
                    <a:pt x="2" y="86"/>
                  </a:lnTo>
                  <a:lnTo>
                    <a:pt x="3" y="104"/>
                  </a:lnTo>
                  <a:lnTo>
                    <a:pt x="5" y="122"/>
                  </a:lnTo>
                  <a:lnTo>
                    <a:pt x="8" y="139"/>
                  </a:lnTo>
                  <a:lnTo>
                    <a:pt x="12" y="155"/>
                  </a:lnTo>
                  <a:lnTo>
                    <a:pt x="17" y="177"/>
                  </a:lnTo>
                  <a:lnTo>
                    <a:pt x="23" y="197"/>
                  </a:lnTo>
                  <a:lnTo>
                    <a:pt x="29" y="215"/>
                  </a:lnTo>
                  <a:lnTo>
                    <a:pt x="37" y="234"/>
                  </a:lnTo>
                  <a:lnTo>
                    <a:pt x="45" y="254"/>
                  </a:lnTo>
                  <a:lnTo>
                    <a:pt x="54" y="272"/>
                  </a:lnTo>
                  <a:lnTo>
                    <a:pt x="64" y="289"/>
                  </a:lnTo>
                  <a:lnTo>
                    <a:pt x="72" y="307"/>
                  </a:lnTo>
                  <a:lnTo>
                    <a:pt x="81" y="322"/>
                  </a:lnTo>
                  <a:lnTo>
                    <a:pt x="91" y="338"/>
                  </a:lnTo>
                  <a:lnTo>
                    <a:pt x="101" y="357"/>
                  </a:lnTo>
                  <a:lnTo>
                    <a:pt x="113" y="373"/>
                  </a:lnTo>
                  <a:lnTo>
                    <a:pt x="125" y="388"/>
                  </a:lnTo>
                  <a:lnTo>
                    <a:pt x="138" y="404"/>
                  </a:lnTo>
                  <a:lnTo>
                    <a:pt x="150" y="419"/>
                  </a:lnTo>
                  <a:lnTo>
                    <a:pt x="162" y="433"/>
                  </a:lnTo>
                  <a:lnTo>
                    <a:pt x="175" y="444"/>
                  </a:lnTo>
                  <a:lnTo>
                    <a:pt x="187" y="454"/>
                  </a:lnTo>
                  <a:lnTo>
                    <a:pt x="199" y="462"/>
                  </a:lnTo>
                  <a:lnTo>
                    <a:pt x="182" y="584"/>
                  </a:lnTo>
                  <a:lnTo>
                    <a:pt x="192" y="565"/>
                  </a:lnTo>
                  <a:lnTo>
                    <a:pt x="199" y="550"/>
                  </a:lnTo>
                  <a:lnTo>
                    <a:pt x="207" y="533"/>
                  </a:lnTo>
                  <a:lnTo>
                    <a:pt x="216" y="518"/>
                  </a:lnTo>
                  <a:lnTo>
                    <a:pt x="223" y="507"/>
                  </a:lnTo>
                  <a:lnTo>
                    <a:pt x="228" y="497"/>
                  </a:lnTo>
                  <a:lnTo>
                    <a:pt x="236" y="485"/>
                  </a:lnTo>
                  <a:lnTo>
                    <a:pt x="243" y="475"/>
                  </a:lnTo>
                  <a:lnTo>
                    <a:pt x="253" y="466"/>
                  </a:lnTo>
                  <a:lnTo>
                    <a:pt x="263" y="452"/>
                  </a:lnTo>
                  <a:lnTo>
                    <a:pt x="273" y="441"/>
                  </a:lnTo>
                  <a:lnTo>
                    <a:pt x="285" y="429"/>
                  </a:lnTo>
                  <a:lnTo>
                    <a:pt x="297" y="418"/>
                  </a:lnTo>
                  <a:lnTo>
                    <a:pt x="305" y="409"/>
                  </a:lnTo>
                  <a:lnTo>
                    <a:pt x="302" y="400"/>
                  </a:lnTo>
                  <a:lnTo>
                    <a:pt x="297" y="391"/>
                  </a:lnTo>
                  <a:lnTo>
                    <a:pt x="292" y="380"/>
                  </a:lnTo>
                  <a:lnTo>
                    <a:pt x="287" y="368"/>
                  </a:lnTo>
                  <a:lnTo>
                    <a:pt x="282" y="355"/>
                  </a:lnTo>
                  <a:lnTo>
                    <a:pt x="278" y="343"/>
                  </a:lnTo>
                  <a:lnTo>
                    <a:pt x="275" y="333"/>
                  </a:lnTo>
                  <a:lnTo>
                    <a:pt x="270" y="320"/>
                  </a:lnTo>
                  <a:lnTo>
                    <a:pt x="268" y="309"/>
                  </a:lnTo>
                  <a:lnTo>
                    <a:pt x="263" y="294"/>
                  </a:lnTo>
                  <a:lnTo>
                    <a:pt x="260" y="282"/>
                  </a:lnTo>
                  <a:lnTo>
                    <a:pt x="256" y="269"/>
                  </a:lnTo>
                  <a:lnTo>
                    <a:pt x="255" y="256"/>
                  </a:lnTo>
                  <a:lnTo>
                    <a:pt x="251" y="244"/>
                  </a:lnTo>
                  <a:lnTo>
                    <a:pt x="250" y="233"/>
                  </a:lnTo>
                  <a:lnTo>
                    <a:pt x="246" y="218"/>
                  </a:lnTo>
                  <a:lnTo>
                    <a:pt x="243" y="200"/>
                  </a:lnTo>
                  <a:lnTo>
                    <a:pt x="221" y="329"/>
                  </a:lnTo>
                  <a:lnTo>
                    <a:pt x="202" y="319"/>
                  </a:lnTo>
                  <a:lnTo>
                    <a:pt x="189" y="310"/>
                  </a:lnTo>
                  <a:lnTo>
                    <a:pt x="164" y="291"/>
                  </a:lnTo>
                  <a:lnTo>
                    <a:pt x="153" y="281"/>
                  </a:lnTo>
                  <a:lnTo>
                    <a:pt x="142" y="269"/>
                  </a:lnTo>
                  <a:lnTo>
                    <a:pt x="128" y="256"/>
                  </a:lnTo>
                  <a:lnTo>
                    <a:pt x="111" y="239"/>
                  </a:lnTo>
                  <a:lnTo>
                    <a:pt x="101" y="223"/>
                  </a:lnTo>
                  <a:lnTo>
                    <a:pt x="86" y="201"/>
                  </a:lnTo>
                  <a:lnTo>
                    <a:pt x="76" y="183"/>
                  </a:lnTo>
                  <a:lnTo>
                    <a:pt x="66" y="167"/>
                  </a:lnTo>
                  <a:lnTo>
                    <a:pt x="57" y="152"/>
                  </a:lnTo>
                  <a:lnTo>
                    <a:pt x="52" y="142"/>
                  </a:lnTo>
                  <a:lnTo>
                    <a:pt x="47" y="122"/>
                  </a:lnTo>
                  <a:lnTo>
                    <a:pt x="42" y="106"/>
                  </a:lnTo>
                  <a:lnTo>
                    <a:pt x="35" y="86"/>
                  </a:lnTo>
                  <a:lnTo>
                    <a:pt x="30" y="60"/>
                  </a:lnTo>
                  <a:lnTo>
                    <a:pt x="27" y="40"/>
                  </a:lnTo>
                  <a:lnTo>
                    <a:pt x="27" y="0"/>
                  </a:lnTo>
                  <a:lnTo>
                    <a:pt x="3"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299" name="Freeform 157"/>
            <p:cNvSpPr>
              <a:spLocks/>
            </p:cNvSpPr>
            <p:nvPr/>
          </p:nvSpPr>
          <p:spPr bwMode="auto">
            <a:xfrm>
              <a:off x="1046" y="2939"/>
              <a:ext cx="148" cy="286"/>
            </a:xfrm>
            <a:custGeom>
              <a:avLst/>
              <a:gdLst>
                <a:gd name="T0" fmla="*/ 0 w 316"/>
                <a:gd name="T1" fmla="*/ 0 h 582"/>
                <a:gd name="T2" fmla="*/ 0 w 316"/>
                <a:gd name="T3" fmla="*/ 1 h 582"/>
                <a:gd name="T4" fmla="*/ 0 w 316"/>
                <a:gd name="T5" fmla="*/ 1 h 582"/>
                <a:gd name="T6" fmla="*/ 0 w 316"/>
                <a:gd name="T7" fmla="*/ 2 h 582"/>
                <a:gd name="T8" fmla="*/ 0 w 316"/>
                <a:gd name="T9" fmla="*/ 2 h 582"/>
                <a:gd name="T10" fmla="*/ 0 w 316"/>
                <a:gd name="T11" fmla="*/ 3 h 582"/>
                <a:gd name="T12" fmla="*/ 0 w 316"/>
                <a:gd name="T13" fmla="*/ 3 h 582"/>
                <a:gd name="T14" fmla="*/ 0 w 316"/>
                <a:gd name="T15" fmla="*/ 4 h 582"/>
                <a:gd name="T16" fmla="*/ 1 w 316"/>
                <a:gd name="T17" fmla="*/ 4 h 582"/>
                <a:gd name="T18" fmla="*/ 1 w 316"/>
                <a:gd name="T19" fmla="*/ 5 h 582"/>
                <a:gd name="T20" fmla="*/ 1 w 316"/>
                <a:gd name="T21" fmla="*/ 5 h 582"/>
                <a:gd name="T22" fmla="*/ 1 w 316"/>
                <a:gd name="T23" fmla="*/ 6 h 582"/>
                <a:gd name="T24" fmla="*/ 2 w 316"/>
                <a:gd name="T25" fmla="*/ 6 h 582"/>
                <a:gd name="T26" fmla="*/ 2 w 316"/>
                <a:gd name="T27" fmla="*/ 6 h 582"/>
                <a:gd name="T28" fmla="*/ 2 w 316"/>
                <a:gd name="T29" fmla="*/ 8 h 582"/>
                <a:gd name="T30" fmla="*/ 2 w 316"/>
                <a:gd name="T31" fmla="*/ 7 h 582"/>
                <a:gd name="T32" fmla="*/ 2 w 316"/>
                <a:gd name="T33" fmla="*/ 7 h 582"/>
                <a:gd name="T34" fmla="*/ 3 w 316"/>
                <a:gd name="T35" fmla="*/ 7 h 582"/>
                <a:gd name="T36" fmla="*/ 3 w 316"/>
                <a:gd name="T37" fmla="*/ 6 h 582"/>
                <a:gd name="T38" fmla="*/ 3 w 316"/>
                <a:gd name="T39" fmla="*/ 6 h 582"/>
                <a:gd name="T40" fmla="*/ 3 w 316"/>
                <a:gd name="T41" fmla="*/ 6 h 582"/>
                <a:gd name="T42" fmla="*/ 3 w 316"/>
                <a:gd name="T43" fmla="*/ 5 h 582"/>
                <a:gd name="T44" fmla="*/ 3 w 316"/>
                <a:gd name="T45" fmla="*/ 5 h 582"/>
                <a:gd name="T46" fmla="*/ 3 w 316"/>
                <a:gd name="T47" fmla="*/ 5 h 582"/>
                <a:gd name="T48" fmla="*/ 3 w 316"/>
                <a:gd name="T49" fmla="*/ 4 h 582"/>
                <a:gd name="T50" fmla="*/ 3 w 316"/>
                <a:gd name="T51" fmla="*/ 4 h 582"/>
                <a:gd name="T52" fmla="*/ 3 w 316"/>
                <a:gd name="T53" fmla="*/ 4 h 582"/>
                <a:gd name="T54" fmla="*/ 3 w 316"/>
                <a:gd name="T55" fmla="*/ 3 h 582"/>
                <a:gd name="T56" fmla="*/ 3 w 316"/>
                <a:gd name="T57" fmla="*/ 3 h 582"/>
                <a:gd name="T58" fmla="*/ 3 w 316"/>
                <a:gd name="T59" fmla="*/ 3 h 582"/>
                <a:gd name="T60" fmla="*/ 2 w 316"/>
                <a:gd name="T61" fmla="*/ 4 h 582"/>
                <a:gd name="T62" fmla="*/ 2 w 316"/>
                <a:gd name="T63" fmla="*/ 4 h 582"/>
                <a:gd name="T64" fmla="*/ 1 w 316"/>
                <a:gd name="T65" fmla="*/ 3 h 582"/>
                <a:gd name="T66" fmla="*/ 1 w 316"/>
                <a:gd name="T67" fmla="*/ 3 h 582"/>
                <a:gd name="T68" fmla="*/ 1 w 316"/>
                <a:gd name="T69" fmla="*/ 3 h 582"/>
                <a:gd name="T70" fmla="*/ 0 w 316"/>
                <a:gd name="T71" fmla="*/ 2 h 582"/>
                <a:gd name="T72" fmla="*/ 0 w 316"/>
                <a:gd name="T73" fmla="*/ 2 h 582"/>
                <a:gd name="T74" fmla="*/ 0 w 316"/>
                <a:gd name="T75" fmla="*/ 2 h 582"/>
                <a:gd name="T76" fmla="*/ 0 w 316"/>
                <a:gd name="T77" fmla="*/ 1 h 582"/>
                <a:gd name="T78" fmla="*/ 0 w 316"/>
                <a:gd name="T79" fmla="*/ 1 h 582"/>
                <a:gd name="T80" fmla="*/ 0 w 316"/>
                <a:gd name="T81" fmla="*/ 0 h 5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6"/>
                <a:gd name="T124" fmla="*/ 0 h 582"/>
                <a:gd name="T125" fmla="*/ 316 w 316"/>
                <a:gd name="T126" fmla="*/ 582 h 5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6" h="582">
                  <a:moveTo>
                    <a:pt x="2" y="0"/>
                  </a:moveTo>
                  <a:lnTo>
                    <a:pt x="0" y="31"/>
                  </a:lnTo>
                  <a:lnTo>
                    <a:pt x="0" y="48"/>
                  </a:lnTo>
                  <a:lnTo>
                    <a:pt x="0" y="66"/>
                  </a:lnTo>
                  <a:lnTo>
                    <a:pt x="0" y="84"/>
                  </a:lnTo>
                  <a:lnTo>
                    <a:pt x="2" y="102"/>
                  </a:lnTo>
                  <a:lnTo>
                    <a:pt x="4" y="120"/>
                  </a:lnTo>
                  <a:lnTo>
                    <a:pt x="7" y="137"/>
                  </a:lnTo>
                  <a:lnTo>
                    <a:pt x="11" y="153"/>
                  </a:lnTo>
                  <a:lnTo>
                    <a:pt x="17" y="175"/>
                  </a:lnTo>
                  <a:lnTo>
                    <a:pt x="24" y="195"/>
                  </a:lnTo>
                  <a:lnTo>
                    <a:pt x="31" y="213"/>
                  </a:lnTo>
                  <a:lnTo>
                    <a:pt x="38" y="232"/>
                  </a:lnTo>
                  <a:lnTo>
                    <a:pt x="46" y="252"/>
                  </a:lnTo>
                  <a:lnTo>
                    <a:pt x="56" y="270"/>
                  </a:lnTo>
                  <a:lnTo>
                    <a:pt x="65" y="287"/>
                  </a:lnTo>
                  <a:lnTo>
                    <a:pt x="75" y="305"/>
                  </a:lnTo>
                  <a:lnTo>
                    <a:pt x="83" y="320"/>
                  </a:lnTo>
                  <a:lnTo>
                    <a:pt x="93" y="336"/>
                  </a:lnTo>
                  <a:lnTo>
                    <a:pt x="103" y="355"/>
                  </a:lnTo>
                  <a:lnTo>
                    <a:pt x="117" y="371"/>
                  </a:lnTo>
                  <a:lnTo>
                    <a:pt x="127" y="386"/>
                  </a:lnTo>
                  <a:lnTo>
                    <a:pt x="141" y="402"/>
                  </a:lnTo>
                  <a:lnTo>
                    <a:pt x="154" y="417"/>
                  </a:lnTo>
                  <a:lnTo>
                    <a:pt x="166" y="431"/>
                  </a:lnTo>
                  <a:lnTo>
                    <a:pt x="181" y="442"/>
                  </a:lnTo>
                  <a:lnTo>
                    <a:pt x="193" y="450"/>
                  </a:lnTo>
                  <a:lnTo>
                    <a:pt x="205" y="459"/>
                  </a:lnTo>
                  <a:lnTo>
                    <a:pt x="188" y="582"/>
                  </a:lnTo>
                  <a:lnTo>
                    <a:pt x="196" y="563"/>
                  </a:lnTo>
                  <a:lnTo>
                    <a:pt x="205" y="548"/>
                  </a:lnTo>
                  <a:lnTo>
                    <a:pt x="213" y="530"/>
                  </a:lnTo>
                  <a:lnTo>
                    <a:pt x="221" y="516"/>
                  </a:lnTo>
                  <a:lnTo>
                    <a:pt x="228" y="505"/>
                  </a:lnTo>
                  <a:lnTo>
                    <a:pt x="235" y="493"/>
                  </a:lnTo>
                  <a:lnTo>
                    <a:pt x="243" y="483"/>
                  </a:lnTo>
                  <a:lnTo>
                    <a:pt x="252" y="473"/>
                  </a:lnTo>
                  <a:lnTo>
                    <a:pt x="260" y="462"/>
                  </a:lnTo>
                  <a:lnTo>
                    <a:pt x="270" y="450"/>
                  </a:lnTo>
                  <a:lnTo>
                    <a:pt x="282" y="437"/>
                  </a:lnTo>
                  <a:lnTo>
                    <a:pt x="292" y="427"/>
                  </a:lnTo>
                  <a:lnTo>
                    <a:pt x="304" y="416"/>
                  </a:lnTo>
                  <a:lnTo>
                    <a:pt x="316" y="407"/>
                  </a:lnTo>
                  <a:lnTo>
                    <a:pt x="311" y="398"/>
                  </a:lnTo>
                  <a:lnTo>
                    <a:pt x="306" y="388"/>
                  </a:lnTo>
                  <a:lnTo>
                    <a:pt x="301" y="378"/>
                  </a:lnTo>
                  <a:lnTo>
                    <a:pt x="296" y="366"/>
                  </a:lnTo>
                  <a:lnTo>
                    <a:pt x="291" y="353"/>
                  </a:lnTo>
                  <a:lnTo>
                    <a:pt x="286" y="341"/>
                  </a:lnTo>
                  <a:lnTo>
                    <a:pt x="282" y="331"/>
                  </a:lnTo>
                  <a:lnTo>
                    <a:pt x="279" y="318"/>
                  </a:lnTo>
                  <a:lnTo>
                    <a:pt x="275" y="305"/>
                  </a:lnTo>
                  <a:lnTo>
                    <a:pt x="270" y="292"/>
                  </a:lnTo>
                  <a:lnTo>
                    <a:pt x="267" y="279"/>
                  </a:lnTo>
                  <a:lnTo>
                    <a:pt x="264" y="267"/>
                  </a:lnTo>
                  <a:lnTo>
                    <a:pt x="262" y="254"/>
                  </a:lnTo>
                  <a:lnTo>
                    <a:pt x="259" y="242"/>
                  </a:lnTo>
                  <a:lnTo>
                    <a:pt x="257" y="231"/>
                  </a:lnTo>
                  <a:lnTo>
                    <a:pt x="254" y="216"/>
                  </a:lnTo>
                  <a:lnTo>
                    <a:pt x="250" y="199"/>
                  </a:lnTo>
                  <a:lnTo>
                    <a:pt x="227" y="325"/>
                  </a:lnTo>
                  <a:lnTo>
                    <a:pt x="208" y="317"/>
                  </a:lnTo>
                  <a:lnTo>
                    <a:pt x="195" y="307"/>
                  </a:lnTo>
                  <a:lnTo>
                    <a:pt x="169" y="289"/>
                  </a:lnTo>
                  <a:lnTo>
                    <a:pt x="157" y="279"/>
                  </a:lnTo>
                  <a:lnTo>
                    <a:pt x="146" y="267"/>
                  </a:lnTo>
                  <a:lnTo>
                    <a:pt x="125" y="249"/>
                  </a:lnTo>
                  <a:lnTo>
                    <a:pt x="115" y="237"/>
                  </a:lnTo>
                  <a:lnTo>
                    <a:pt x="100" y="223"/>
                  </a:lnTo>
                  <a:lnTo>
                    <a:pt x="90" y="209"/>
                  </a:lnTo>
                  <a:lnTo>
                    <a:pt x="81" y="199"/>
                  </a:lnTo>
                  <a:lnTo>
                    <a:pt x="71" y="190"/>
                  </a:lnTo>
                  <a:lnTo>
                    <a:pt x="63" y="176"/>
                  </a:lnTo>
                  <a:lnTo>
                    <a:pt x="54" y="162"/>
                  </a:lnTo>
                  <a:lnTo>
                    <a:pt x="46" y="148"/>
                  </a:lnTo>
                  <a:lnTo>
                    <a:pt x="39" y="135"/>
                  </a:lnTo>
                  <a:lnTo>
                    <a:pt x="33" y="119"/>
                  </a:lnTo>
                  <a:lnTo>
                    <a:pt x="27" y="102"/>
                  </a:lnTo>
                  <a:lnTo>
                    <a:pt x="21" y="84"/>
                  </a:lnTo>
                  <a:lnTo>
                    <a:pt x="17" y="67"/>
                  </a:lnTo>
                  <a:lnTo>
                    <a:pt x="12" y="49"/>
                  </a:lnTo>
                  <a:lnTo>
                    <a:pt x="9" y="29"/>
                  </a:lnTo>
                  <a:lnTo>
                    <a:pt x="2"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00" name="Rectangle 158"/>
            <p:cNvSpPr>
              <a:spLocks noChangeArrowheads="1"/>
            </p:cNvSpPr>
            <p:nvPr/>
          </p:nvSpPr>
          <p:spPr bwMode="auto">
            <a:xfrm>
              <a:off x="4563" y="1828"/>
              <a:ext cx="33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b="1" dirty="0">
                  <a:solidFill>
                    <a:srgbClr val="660066"/>
                  </a:solidFill>
                  <a:latin typeface="標楷體" panose="03000509000000000000" pitchFamily="65" charset="-120"/>
                  <a:ea typeface="標楷體" panose="03000509000000000000" pitchFamily="65" charset="-120"/>
                </a:rPr>
                <a:t>排放申報</a:t>
              </a:r>
              <a:endParaRPr lang="zh-TW" altLang="en-US" sz="2400" b="1" dirty="0">
                <a:latin typeface="標楷體" panose="03000509000000000000" pitchFamily="65" charset="-120"/>
                <a:ea typeface="標楷體" panose="03000509000000000000" pitchFamily="65" charset="-120"/>
              </a:endParaRPr>
            </a:p>
          </p:txBody>
        </p:sp>
        <p:sp>
          <p:nvSpPr>
            <p:cNvPr id="301" name="Rectangle 159"/>
            <p:cNvSpPr>
              <a:spLocks noChangeArrowheads="1"/>
            </p:cNvSpPr>
            <p:nvPr/>
          </p:nvSpPr>
          <p:spPr bwMode="auto">
            <a:xfrm rot="5400000">
              <a:off x="4002" y="3016"/>
              <a:ext cx="45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300" b="1" dirty="0">
                  <a:solidFill>
                    <a:srgbClr val="FFFF00"/>
                  </a:solidFill>
                  <a:latin typeface="標楷體" panose="03000509000000000000" pitchFamily="65" charset="-120"/>
                  <a:ea typeface="標楷體" panose="03000509000000000000" pitchFamily="65" charset="-120"/>
                </a:rPr>
                <a:t>排放管道</a:t>
              </a:r>
              <a:endParaRPr lang="zh-TW" altLang="en-US" sz="2400" b="1" dirty="0">
                <a:latin typeface="標楷體" panose="03000509000000000000" pitchFamily="65" charset="-120"/>
                <a:ea typeface="標楷體" panose="03000509000000000000" pitchFamily="65" charset="-120"/>
              </a:endParaRPr>
            </a:p>
          </p:txBody>
        </p:sp>
        <p:sp>
          <p:nvSpPr>
            <p:cNvPr id="302" name="Rectangle 160"/>
            <p:cNvSpPr>
              <a:spLocks noChangeArrowheads="1"/>
            </p:cNvSpPr>
            <p:nvPr/>
          </p:nvSpPr>
          <p:spPr bwMode="auto">
            <a:xfrm>
              <a:off x="2025" y="2250"/>
              <a:ext cx="6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800">
                  <a:solidFill>
                    <a:srgbClr val="000000"/>
                  </a:solidFill>
                  <a:latin typeface="標楷體" panose="03000509000000000000" pitchFamily="65" charset="-120"/>
                  <a:ea typeface="標楷體" panose="03000509000000000000" pitchFamily="65" charset="-120"/>
                </a:rPr>
                <a:t>煤</a:t>
              </a:r>
              <a:endParaRPr lang="zh-TW" altLang="en-US" sz="2400">
                <a:latin typeface="標楷體" panose="03000509000000000000" pitchFamily="65" charset="-120"/>
                <a:ea typeface="標楷體" panose="03000509000000000000" pitchFamily="65" charset="-120"/>
              </a:endParaRPr>
            </a:p>
          </p:txBody>
        </p:sp>
        <p:sp>
          <p:nvSpPr>
            <p:cNvPr id="303" name="Rectangle 161"/>
            <p:cNvSpPr>
              <a:spLocks noChangeArrowheads="1"/>
            </p:cNvSpPr>
            <p:nvPr/>
          </p:nvSpPr>
          <p:spPr bwMode="auto">
            <a:xfrm>
              <a:off x="2025" y="2328"/>
              <a:ext cx="6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800">
                  <a:solidFill>
                    <a:srgbClr val="000000"/>
                  </a:solidFill>
                  <a:latin typeface="標楷體" panose="03000509000000000000" pitchFamily="65" charset="-120"/>
                  <a:ea typeface="標楷體" panose="03000509000000000000" pitchFamily="65" charset="-120"/>
                </a:rPr>
                <a:t>倉</a:t>
              </a:r>
              <a:endParaRPr lang="zh-TW" altLang="en-US" sz="2400">
                <a:latin typeface="標楷體" panose="03000509000000000000" pitchFamily="65" charset="-120"/>
                <a:ea typeface="標楷體" panose="03000509000000000000" pitchFamily="65" charset="-120"/>
              </a:endParaRPr>
            </a:p>
          </p:txBody>
        </p:sp>
        <p:sp>
          <p:nvSpPr>
            <p:cNvPr id="304" name="Freeform 162"/>
            <p:cNvSpPr>
              <a:spLocks/>
            </p:cNvSpPr>
            <p:nvPr/>
          </p:nvSpPr>
          <p:spPr bwMode="auto">
            <a:xfrm>
              <a:off x="4126" y="1843"/>
              <a:ext cx="14" cy="14"/>
            </a:xfrm>
            <a:custGeom>
              <a:avLst/>
              <a:gdLst>
                <a:gd name="T0" fmla="*/ 0 w 27"/>
                <a:gd name="T1" fmla="*/ 1 h 28"/>
                <a:gd name="T2" fmla="*/ 1 w 27"/>
                <a:gd name="T3" fmla="*/ 1 h 28"/>
                <a:gd name="T4" fmla="*/ 1 w 27"/>
                <a:gd name="T5" fmla="*/ 1 h 28"/>
                <a:gd name="T6" fmla="*/ 1 w 27"/>
                <a:gd name="T7" fmla="*/ 1 h 28"/>
                <a:gd name="T8" fmla="*/ 1 w 27"/>
                <a:gd name="T9" fmla="*/ 0 h 28"/>
                <a:gd name="T10" fmla="*/ 0 w 27"/>
                <a:gd name="T11" fmla="*/ 1 h 28"/>
                <a:gd name="T12" fmla="*/ 0 60000 65536"/>
                <a:gd name="T13" fmla="*/ 0 60000 65536"/>
                <a:gd name="T14" fmla="*/ 0 60000 65536"/>
                <a:gd name="T15" fmla="*/ 0 60000 65536"/>
                <a:gd name="T16" fmla="*/ 0 60000 65536"/>
                <a:gd name="T17" fmla="*/ 0 60000 65536"/>
                <a:gd name="T18" fmla="*/ 0 w 27"/>
                <a:gd name="T19" fmla="*/ 0 h 28"/>
                <a:gd name="T20" fmla="*/ 27 w 2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7" h="28">
                  <a:moveTo>
                    <a:pt x="0" y="27"/>
                  </a:moveTo>
                  <a:lnTo>
                    <a:pt x="12" y="28"/>
                  </a:lnTo>
                  <a:lnTo>
                    <a:pt x="23" y="22"/>
                  </a:lnTo>
                  <a:lnTo>
                    <a:pt x="27" y="10"/>
                  </a:lnTo>
                  <a:lnTo>
                    <a:pt x="20"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05" name="Freeform 163"/>
            <p:cNvSpPr>
              <a:spLocks/>
            </p:cNvSpPr>
            <p:nvPr/>
          </p:nvSpPr>
          <p:spPr bwMode="auto">
            <a:xfrm>
              <a:off x="4108" y="1799"/>
              <a:ext cx="30" cy="49"/>
            </a:xfrm>
            <a:custGeom>
              <a:avLst/>
              <a:gdLst>
                <a:gd name="T0" fmla="*/ 0 w 62"/>
                <a:gd name="T1" fmla="*/ 0 h 99"/>
                <a:gd name="T2" fmla="*/ 0 w 62"/>
                <a:gd name="T3" fmla="*/ 0 h 99"/>
                <a:gd name="T4" fmla="*/ 0 w 62"/>
                <a:gd name="T5" fmla="*/ 0 h 99"/>
                <a:gd name="T6" fmla="*/ 0 w 62"/>
                <a:gd name="T7" fmla="*/ 0 h 99"/>
                <a:gd name="T8" fmla="*/ 0 w 62"/>
                <a:gd name="T9" fmla="*/ 0 h 99"/>
                <a:gd name="T10" fmla="*/ 0 w 62"/>
                <a:gd name="T11" fmla="*/ 0 h 99"/>
                <a:gd name="T12" fmla="*/ 0 w 62"/>
                <a:gd name="T13" fmla="*/ 1 h 99"/>
                <a:gd name="T14" fmla="*/ 0 w 62"/>
                <a:gd name="T15" fmla="*/ 1 h 99"/>
                <a:gd name="T16" fmla="*/ 0 w 62"/>
                <a:gd name="T17" fmla="*/ 1 h 99"/>
                <a:gd name="T18" fmla="*/ 0 w 62"/>
                <a:gd name="T19" fmla="*/ 1 h 99"/>
                <a:gd name="T20" fmla="*/ 0 w 62"/>
                <a:gd name="T21" fmla="*/ 1 h 99"/>
                <a:gd name="T22" fmla="*/ 0 w 62"/>
                <a:gd name="T23" fmla="*/ 1 h 99"/>
                <a:gd name="T24" fmla="*/ 0 w 62"/>
                <a:gd name="T25" fmla="*/ 1 h 99"/>
                <a:gd name="T26" fmla="*/ 0 w 62"/>
                <a:gd name="T27" fmla="*/ 0 h 99"/>
                <a:gd name="T28" fmla="*/ 0 w 62"/>
                <a:gd name="T29" fmla="*/ 0 h 99"/>
                <a:gd name="T30" fmla="*/ 0 w 62"/>
                <a:gd name="T31" fmla="*/ 0 h 99"/>
                <a:gd name="T32" fmla="*/ 0 w 62"/>
                <a:gd name="T33" fmla="*/ 0 h 99"/>
                <a:gd name="T34" fmla="*/ 0 w 62"/>
                <a:gd name="T35" fmla="*/ 0 h 99"/>
                <a:gd name="T36" fmla="*/ 0 w 62"/>
                <a:gd name="T37" fmla="*/ 0 h 99"/>
                <a:gd name="T38" fmla="*/ 0 w 62"/>
                <a:gd name="T39" fmla="*/ 0 h 99"/>
                <a:gd name="T40" fmla="*/ 0 w 62"/>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99"/>
                <a:gd name="T65" fmla="*/ 62 w 62"/>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99">
                  <a:moveTo>
                    <a:pt x="56" y="0"/>
                  </a:moveTo>
                  <a:lnTo>
                    <a:pt x="56" y="0"/>
                  </a:lnTo>
                  <a:lnTo>
                    <a:pt x="30" y="13"/>
                  </a:lnTo>
                  <a:lnTo>
                    <a:pt x="13" y="25"/>
                  </a:lnTo>
                  <a:lnTo>
                    <a:pt x="3" y="38"/>
                  </a:lnTo>
                  <a:lnTo>
                    <a:pt x="0" y="51"/>
                  </a:lnTo>
                  <a:lnTo>
                    <a:pt x="2" y="65"/>
                  </a:lnTo>
                  <a:lnTo>
                    <a:pt x="10" y="78"/>
                  </a:lnTo>
                  <a:lnTo>
                    <a:pt x="22" y="89"/>
                  </a:lnTo>
                  <a:lnTo>
                    <a:pt x="35" y="99"/>
                  </a:lnTo>
                  <a:lnTo>
                    <a:pt x="45" y="89"/>
                  </a:lnTo>
                  <a:lnTo>
                    <a:pt x="34" y="80"/>
                  </a:lnTo>
                  <a:lnTo>
                    <a:pt x="24" y="71"/>
                  </a:lnTo>
                  <a:lnTo>
                    <a:pt x="17" y="63"/>
                  </a:lnTo>
                  <a:lnTo>
                    <a:pt x="15" y="51"/>
                  </a:lnTo>
                  <a:lnTo>
                    <a:pt x="17" y="43"/>
                  </a:lnTo>
                  <a:lnTo>
                    <a:pt x="25" y="32"/>
                  </a:lnTo>
                  <a:lnTo>
                    <a:pt x="40" y="23"/>
                  </a:lnTo>
                  <a:lnTo>
                    <a:pt x="62" y="13"/>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06" name="Freeform 164"/>
            <p:cNvSpPr>
              <a:spLocks/>
            </p:cNvSpPr>
            <p:nvPr/>
          </p:nvSpPr>
          <p:spPr bwMode="auto">
            <a:xfrm>
              <a:off x="4135" y="1782"/>
              <a:ext cx="57" cy="22"/>
            </a:xfrm>
            <a:custGeom>
              <a:avLst/>
              <a:gdLst>
                <a:gd name="T0" fmla="*/ 1 w 123"/>
                <a:gd name="T1" fmla="*/ 0 h 46"/>
                <a:gd name="T2" fmla="*/ 1 w 123"/>
                <a:gd name="T3" fmla="*/ 0 h 46"/>
                <a:gd name="T4" fmla="*/ 1 w 123"/>
                <a:gd name="T5" fmla="*/ 0 h 46"/>
                <a:gd name="T6" fmla="*/ 1 w 123"/>
                <a:gd name="T7" fmla="*/ 0 h 46"/>
                <a:gd name="T8" fmla="*/ 0 w 123"/>
                <a:gd name="T9" fmla="*/ 0 h 46"/>
                <a:gd name="T10" fmla="*/ 0 w 123"/>
                <a:gd name="T11" fmla="*/ 0 h 46"/>
                <a:gd name="T12" fmla="*/ 0 w 123"/>
                <a:gd name="T13" fmla="*/ 0 h 46"/>
                <a:gd name="T14" fmla="*/ 0 w 123"/>
                <a:gd name="T15" fmla="*/ 0 h 46"/>
                <a:gd name="T16" fmla="*/ 0 w 123"/>
                <a:gd name="T17" fmla="*/ 0 h 46"/>
                <a:gd name="T18" fmla="*/ 0 w 123"/>
                <a:gd name="T19" fmla="*/ 0 h 46"/>
                <a:gd name="T20" fmla="*/ 0 w 123"/>
                <a:gd name="T21" fmla="*/ 0 h 46"/>
                <a:gd name="T22" fmla="*/ 0 w 123"/>
                <a:gd name="T23" fmla="*/ 0 h 46"/>
                <a:gd name="T24" fmla="*/ 0 w 123"/>
                <a:gd name="T25" fmla="*/ 0 h 46"/>
                <a:gd name="T26" fmla="*/ 0 w 123"/>
                <a:gd name="T27" fmla="*/ 0 h 46"/>
                <a:gd name="T28" fmla="*/ 0 w 123"/>
                <a:gd name="T29" fmla="*/ 0 h 46"/>
                <a:gd name="T30" fmla="*/ 1 w 123"/>
                <a:gd name="T31" fmla="*/ 0 h 46"/>
                <a:gd name="T32" fmla="*/ 1 w 123"/>
                <a:gd name="T33" fmla="*/ 0 h 46"/>
                <a:gd name="T34" fmla="*/ 1 w 123"/>
                <a:gd name="T35" fmla="*/ 0 h 46"/>
                <a:gd name="T36" fmla="*/ 1 w 123"/>
                <a:gd name="T37" fmla="*/ 0 h 46"/>
                <a:gd name="T38" fmla="*/ 1 w 123"/>
                <a:gd name="T39" fmla="*/ 0 h 46"/>
                <a:gd name="T40" fmla="*/ 1 w 123"/>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46"/>
                <a:gd name="T65" fmla="*/ 123 w 123"/>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46">
                  <a:moveTo>
                    <a:pt x="111" y="0"/>
                  </a:moveTo>
                  <a:lnTo>
                    <a:pt x="111" y="0"/>
                  </a:lnTo>
                  <a:lnTo>
                    <a:pt x="99" y="7"/>
                  </a:lnTo>
                  <a:lnTo>
                    <a:pt x="87" y="12"/>
                  </a:lnTo>
                  <a:lnTo>
                    <a:pt x="74" y="16"/>
                  </a:lnTo>
                  <a:lnTo>
                    <a:pt x="62" y="18"/>
                  </a:lnTo>
                  <a:lnTo>
                    <a:pt x="47" y="21"/>
                  </a:lnTo>
                  <a:lnTo>
                    <a:pt x="32" y="25"/>
                  </a:lnTo>
                  <a:lnTo>
                    <a:pt x="16" y="28"/>
                  </a:lnTo>
                  <a:lnTo>
                    <a:pt x="0" y="35"/>
                  </a:lnTo>
                  <a:lnTo>
                    <a:pt x="6" y="46"/>
                  </a:lnTo>
                  <a:lnTo>
                    <a:pt x="20" y="40"/>
                  </a:lnTo>
                  <a:lnTo>
                    <a:pt x="37" y="38"/>
                  </a:lnTo>
                  <a:lnTo>
                    <a:pt x="50" y="35"/>
                  </a:lnTo>
                  <a:lnTo>
                    <a:pt x="65" y="31"/>
                  </a:lnTo>
                  <a:lnTo>
                    <a:pt x="79" y="28"/>
                  </a:lnTo>
                  <a:lnTo>
                    <a:pt x="94" y="23"/>
                  </a:lnTo>
                  <a:lnTo>
                    <a:pt x="108" y="16"/>
                  </a:lnTo>
                  <a:lnTo>
                    <a:pt x="123" y="8"/>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07" name="Freeform 165"/>
            <p:cNvSpPr>
              <a:spLocks/>
            </p:cNvSpPr>
            <p:nvPr/>
          </p:nvSpPr>
          <p:spPr bwMode="auto">
            <a:xfrm>
              <a:off x="4182" y="1746"/>
              <a:ext cx="23" cy="40"/>
            </a:xfrm>
            <a:custGeom>
              <a:avLst/>
              <a:gdLst>
                <a:gd name="T0" fmla="*/ 0 w 47"/>
                <a:gd name="T1" fmla="*/ 0 h 81"/>
                <a:gd name="T2" fmla="*/ 0 w 47"/>
                <a:gd name="T3" fmla="*/ 0 h 81"/>
                <a:gd name="T4" fmla="*/ 0 w 47"/>
                <a:gd name="T5" fmla="*/ 0 h 81"/>
                <a:gd name="T6" fmla="*/ 0 w 47"/>
                <a:gd name="T7" fmla="*/ 0 h 81"/>
                <a:gd name="T8" fmla="*/ 0 w 47"/>
                <a:gd name="T9" fmla="*/ 0 h 81"/>
                <a:gd name="T10" fmla="*/ 0 w 47"/>
                <a:gd name="T11" fmla="*/ 0 h 81"/>
                <a:gd name="T12" fmla="*/ 0 w 47"/>
                <a:gd name="T13" fmla="*/ 0 h 81"/>
                <a:gd name="T14" fmla="*/ 0 w 47"/>
                <a:gd name="T15" fmla="*/ 0 h 81"/>
                <a:gd name="T16" fmla="*/ 0 w 47"/>
                <a:gd name="T17" fmla="*/ 0 h 81"/>
                <a:gd name="T18" fmla="*/ 0 w 47"/>
                <a:gd name="T19" fmla="*/ 1 h 81"/>
                <a:gd name="T20" fmla="*/ 0 w 47"/>
                <a:gd name="T21" fmla="*/ 1 h 81"/>
                <a:gd name="T22" fmla="*/ 0 w 47"/>
                <a:gd name="T23" fmla="*/ 1 h 81"/>
                <a:gd name="T24" fmla="*/ 0 w 47"/>
                <a:gd name="T25" fmla="*/ 0 h 81"/>
                <a:gd name="T26" fmla="*/ 0 w 47"/>
                <a:gd name="T27" fmla="*/ 0 h 81"/>
                <a:gd name="T28" fmla="*/ 0 w 47"/>
                <a:gd name="T29" fmla="*/ 0 h 81"/>
                <a:gd name="T30" fmla="*/ 0 w 47"/>
                <a:gd name="T31" fmla="*/ 0 h 81"/>
                <a:gd name="T32" fmla="*/ 0 w 47"/>
                <a:gd name="T33" fmla="*/ 0 h 81"/>
                <a:gd name="T34" fmla="*/ 0 w 47"/>
                <a:gd name="T35" fmla="*/ 0 h 81"/>
                <a:gd name="T36" fmla="*/ 0 w 47"/>
                <a:gd name="T37" fmla="*/ 0 h 81"/>
                <a:gd name="T38" fmla="*/ 0 w 47"/>
                <a:gd name="T39" fmla="*/ 0 h 81"/>
                <a:gd name="T40" fmla="*/ 0 w 47"/>
                <a:gd name="T41" fmla="*/ 0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81"/>
                <a:gd name="T65" fmla="*/ 47 w 47"/>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81">
                  <a:moveTo>
                    <a:pt x="0" y="12"/>
                  </a:moveTo>
                  <a:lnTo>
                    <a:pt x="1" y="12"/>
                  </a:lnTo>
                  <a:lnTo>
                    <a:pt x="13" y="17"/>
                  </a:lnTo>
                  <a:lnTo>
                    <a:pt x="21" y="23"/>
                  </a:lnTo>
                  <a:lnTo>
                    <a:pt x="28" y="30"/>
                  </a:lnTo>
                  <a:lnTo>
                    <a:pt x="30" y="38"/>
                  </a:lnTo>
                  <a:lnTo>
                    <a:pt x="32" y="45"/>
                  </a:lnTo>
                  <a:lnTo>
                    <a:pt x="28" y="53"/>
                  </a:lnTo>
                  <a:lnTo>
                    <a:pt x="21" y="63"/>
                  </a:lnTo>
                  <a:lnTo>
                    <a:pt x="10" y="73"/>
                  </a:lnTo>
                  <a:lnTo>
                    <a:pt x="20" y="81"/>
                  </a:lnTo>
                  <a:lnTo>
                    <a:pt x="35" y="71"/>
                  </a:lnTo>
                  <a:lnTo>
                    <a:pt x="43" y="58"/>
                  </a:lnTo>
                  <a:lnTo>
                    <a:pt x="47" y="45"/>
                  </a:lnTo>
                  <a:lnTo>
                    <a:pt x="47" y="37"/>
                  </a:lnTo>
                  <a:lnTo>
                    <a:pt x="42" y="25"/>
                  </a:lnTo>
                  <a:lnTo>
                    <a:pt x="35" y="17"/>
                  </a:lnTo>
                  <a:lnTo>
                    <a:pt x="23" y="7"/>
                  </a:lnTo>
                  <a:lnTo>
                    <a:pt x="8" y="0"/>
                  </a:lnTo>
                  <a:lnTo>
                    <a:pt x="1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08" name="Freeform 166"/>
            <p:cNvSpPr>
              <a:spLocks/>
            </p:cNvSpPr>
            <p:nvPr/>
          </p:nvSpPr>
          <p:spPr bwMode="auto">
            <a:xfrm>
              <a:off x="4119" y="1731"/>
              <a:ext cx="67" cy="20"/>
            </a:xfrm>
            <a:custGeom>
              <a:avLst/>
              <a:gdLst>
                <a:gd name="T0" fmla="*/ 0 w 145"/>
                <a:gd name="T1" fmla="*/ 0 h 43"/>
                <a:gd name="T2" fmla="*/ 0 w 145"/>
                <a:gd name="T3" fmla="*/ 0 h 43"/>
                <a:gd name="T4" fmla="*/ 0 w 145"/>
                <a:gd name="T5" fmla="*/ 0 h 43"/>
                <a:gd name="T6" fmla="*/ 0 w 145"/>
                <a:gd name="T7" fmla="*/ 0 h 43"/>
                <a:gd name="T8" fmla="*/ 0 w 145"/>
                <a:gd name="T9" fmla="*/ 0 h 43"/>
                <a:gd name="T10" fmla="*/ 0 w 145"/>
                <a:gd name="T11" fmla="*/ 0 h 43"/>
                <a:gd name="T12" fmla="*/ 0 w 145"/>
                <a:gd name="T13" fmla="*/ 0 h 43"/>
                <a:gd name="T14" fmla="*/ 0 w 145"/>
                <a:gd name="T15" fmla="*/ 0 h 43"/>
                <a:gd name="T16" fmla="*/ 0 w 145"/>
                <a:gd name="T17" fmla="*/ 0 h 43"/>
                <a:gd name="T18" fmla="*/ 0 w 145"/>
                <a:gd name="T19" fmla="*/ 0 h 43"/>
                <a:gd name="T20" fmla="*/ 1 w 145"/>
                <a:gd name="T21" fmla="*/ 0 h 43"/>
                <a:gd name="T22" fmla="*/ 1 w 145"/>
                <a:gd name="T23" fmla="*/ 0 h 43"/>
                <a:gd name="T24" fmla="*/ 1 w 145"/>
                <a:gd name="T25" fmla="*/ 0 h 43"/>
                <a:gd name="T26" fmla="*/ 1 w 145"/>
                <a:gd name="T27" fmla="*/ 0 h 43"/>
                <a:gd name="T28" fmla="*/ 1 w 145"/>
                <a:gd name="T29" fmla="*/ 0 h 43"/>
                <a:gd name="T30" fmla="*/ 1 w 145"/>
                <a:gd name="T31" fmla="*/ 0 h 43"/>
                <a:gd name="T32" fmla="*/ 1 w 145"/>
                <a:gd name="T33" fmla="*/ 0 h 43"/>
                <a:gd name="T34" fmla="*/ 1 w 145"/>
                <a:gd name="T35" fmla="*/ 0 h 43"/>
                <a:gd name="T36" fmla="*/ 1 w 145"/>
                <a:gd name="T37" fmla="*/ 0 h 43"/>
                <a:gd name="T38" fmla="*/ 1 w 145"/>
                <a:gd name="T39" fmla="*/ 0 h 43"/>
                <a:gd name="T40" fmla="*/ 1 w 145"/>
                <a:gd name="T41" fmla="*/ 0 h 43"/>
                <a:gd name="T42" fmla="*/ 1 w 145"/>
                <a:gd name="T43" fmla="*/ 0 h 43"/>
                <a:gd name="T44" fmla="*/ 1 w 145"/>
                <a:gd name="T45" fmla="*/ 0 h 43"/>
                <a:gd name="T46" fmla="*/ 1 w 145"/>
                <a:gd name="T47" fmla="*/ 0 h 43"/>
                <a:gd name="T48" fmla="*/ 1 w 145"/>
                <a:gd name="T49" fmla="*/ 0 h 43"/>
                <a:gd name="T50" fmla="*/ 1 w 145"/>
                <a:gd name="T51" fmla="*/ 0 h 43"/>
                <a:gd name="T52" fmla="*/ 1 w 145"/>
                <a:gd name="T53" fmla="*/ 0 h 43"/>
                <a:gd name="T54" fmla="*/ 0 w 145"/>
                <a:gd name="T55" fmla="*/ 0 h 43"/>
                <a:gd name="T56" fmla="*/ 0 w 145"/>
                <a:gd name="T57" fmla="*/ 0 h 43"/>
                <a:gd name="T58" fmla="*/ 0 w 145"/>
                <a:gd name="T59" fmla="*/ 0 h 43"/>
                <a:gd name="T60" fmla="*/ 0 w 145"/>
                <a:gd name="T61" fmla="*/ 0 h 43"/>
                <a:gd name="T62" fmla="*/ 0 w 145"/>
                <a:gd name="T63" fmla="*/ 0 h 43"/>
                <a:gd name="T64" fmla="*/ 0 w 145"/>
                <a:gd name="T65" fmla="*/ 0 h 43"/>
                <a:gd name="T66" fmla="*/ 0 w 145"/>
                <a:gd name="T67" fmla="*/ 0 h 43"/>
                <a:gd name="T68" fmla="*/ 0 w 145"/>
                <a:gd name="T69" fmla="*/ 0 h 43"/>
                <a:gd name="T70" fmla="*/ 0 w 145"/>
                <a:gd name="T71" fmla="*/ 0 h 43"/>
                <a:gd name="T72" fmla="*/ 0 w 145"/>
                <a:gd name="T73" fmla="*/ 0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43"/>
                <a:gd name="T113" fmla="*/ 145 w 145"/>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43">
                  <a:moveTo>
                    <a:pt x="0" y="7"/>
                  </a:moveTo>
                  <a:lnTo>
                    <a:pt x="2" y="7"/>
                  </a:lnTo>
                  <a:lnTo>
                    <a:pt x="10" y="13"/>
                  </a:lnTo>
                  <a:lnTo>
                    <a:pt x="18" y="18"/>
                  </a:lnTo>
                  <a:lnTo>
                    <a:pt x="27" y="23"/>
                  </a:lnTo>
                  <a:lnTo>
                    <a:pt x="37" y="26"/>
                  </a:lnTo>
                  <a:lnTo>
                    <a:pt x="45" y="28"/>
                  </a:lnTo>
                  <a:lnTo>
                    <a:pt x="56" y="30"/>
                  </a:lnTo>
                  <a:lnTo>
                    <a:pt x="66" y="31"/>
                  </a:lnTo>
                  <a:lnTo>
                    <a:pt x="74" y="33"/>
                  </a:lnTo>
                  <a:lnTo>
                    <a:pt x="84" y="35"/>
                  </a:lnTo>
                  <a:lnTo>
                    <a:pt x="94" y="35"/>
                  </a:lnTo>
                  <a:lnTo>
                    <a:pt x="103" y="36"/>
                  </a:lnTo>
                  <a:lnTo>
                    <a:pt x="110" y="36"/>
                  </a:lnTo>
                  <a:lnTo>
                    <a:pt x="118" y="38"/>
                  </a:lnTo>
                  <a:lnTo>
                    <a:pt x="126" y="38"/>
                  </a:lnTo>
                  <a:lnTo>
                    <a:pt x="133" y="41"/>
                  </a:lnTo>
                  <a:lnTo>
                    <a:pt x="137" y="43"/>
                  </a:lnTo>
                  <a:lnTo>
                    <a:pt x="145" y="31"/>
                  </a:lnTo>
                  <a:lnTo>
                    <a:pt x="137" y="28"/>
                  </a:lnTo>
                  <a:lnTo>
                    <a:pt x="130" y="26"/>
                  </a:lnTo>
                  <a:lnTo>
                    <a:pt x="121" y="25"/>
                  </a:lnTo>
                  <a:lnTo>
                    <a:pt x="113" y="23"/>
                  </a:lnTo>
                  <a:lnTo>
                    <a:pt x="103" y="23"/>
                  </a:lnTo>
                  <a:lnTo>
                    <a:pt x="94" y="23"/>
                  </a:lnTo>
                  <a:lnTo>
                    <a:pt x="86" y="21"/>
                  </a:lnTo>
                  <a:lnTo>
                    <a:pt x="77" y="20"/>
                  </a:lnTo>
                  <a:lnTo>
                    <a:pt x="67" y="20"/>
                  </a:lnTo>
                  <a:lnTo>
                    <a:pt x="57" y="18"/>
                  </a:lnTo>
                  <a:lnTo>
                    <a:pt x="49" y="16"/>
                  </a:lnTo>
                  <a:lnTo>
                    <a:pt x="40" y="15"/>
                  </a:lnTo>
                  <a:lnTo>
                    <a:pt x="32" y="12"/>
                  </a:lnTo>
                  <a:lnTo>
                    <a:pt x="25" y="8"/>
                  </a:lnTo>
                  <a:lnTo>
                    <a:pt x="18" y="5"/>
                  </a:lnTo>
                  <a:lnTo>
                    <a:pt x="13"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09" name="Freeform 167"/>
            <p:cNvSpPr>
              <a:spLocks/>
            </p:cNvSpPr>
            <p:nvPr/>
          </p:nvSpPr>
          <p:spPr bwMode="auto">
            <a:xfrm>
              <a:off x="4116" y="1695"/>
              <a:ext cx="28" cy="40"/>
            </a:xfrm>
            <a:custGeom>
              <a:avLst/>
              <a:gdLst>
                <a:gd name="T0" fmla="*/ 0 w 61"/>
                <a:gd name="T1" fmla="*/ 0 h 82"/>
                <a:gd name="T2" fmla="*/ 0 w 61"/>
                <a:gd name="T3" fmla="*/ 0 h 82"/>
                <a:gd name="T4" fmla="*/ 0 w 61"/>
                <a:gd name="T5" fmla="*/ 0 h 82"/>
                <a:gd name="T6" fmla="*/ 0 w 61"/>
                <a:gd name="T7" fmla="*/ 0 h 82"/>
                <a:gd name="T8" fmla="*/ 0 w 61"/>
                <a:gd name="T9" fmla="*/ 0 h 82"/>
                <a:gd name="T10" fmla="*/ 0 w 61"/>
                <a:gd name="T11" fmla="*/ 0 h 82"/>
                <a:gd name="T12" fmla="*/ 0 w 61"/>
                <a:gd name="T13" fmla="*/ 0 h 82"/>
                <a:gd name="T14" fmla="*/ 0 w 61"/>
                <a:gd name="T15" fmla="*/ 0 h 82"/>
                <a:gd name="T16" fmla="*/ 0 w 61"/>
                <a:gd name="T17" fmla="*/ 1 h 82"/>
                <a:gd name="T18" fmla="*/ 0 w 61"/>
                <a:gd name="T19" fmla="*/ 1 h 82"/>
                <a:gd name="T20" fmla="*/ 0 w 61"/>
                <a:gd name="T21" fmla="*/ 1 h 82"/>
                <a:gd name="T22" fmla="*/ 0 w 61"/>
                <a:gd name="T23" fmla="*/ 1 h 82"/>
                <a:gd name="T24" fmla="*/ 0 w 61"/>
                <a:gd name="T25" fmla="*/ 0 h 82"/>
                <a:gd name="T26" fmla="*/ 0 w 61"/>
                <a:gd name="T27" fmla="*/ 0 h 82"/>
                <a:gd name="T28" fmla="*/ 0 w 61"/>
                <a:gd name="T29" fmla="*/ 0 h 82"/>
                <a:gd name="T30" fmla="*/ 0 w 61"/>
                <a:gd name="T31" fmla="*/ 0 h 82"/>
                <a:gd name="T32" fmla="*/ 0 w 61"/>
                <a:gd name="T33" fmla="*/ 0 h 82"/>
                <a:gd name="T34" fmla="*/ 0 w 61"/>
                <a:gd name="T35" fmla="*/ 0 h 82"/>
                <a:gd name="T36" fmla="*/ 0 w 61"/>
                <a:gd name="T37" fmla="*/ 0 h 82"/>
                <a:gd name="T38" fmla="*/ 0 w 61"/>
                <a:gd name="T39" fmla="*/ 0 h 82"/>
                <a:gd name="T40" fmla="*/ 0 w 61"/>
                <a:gd name="T41" fmla="*/ 0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82"/>
                <a:gd name="T65" fmla="*/ 61 w 61"/>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82">
                  <a:moveTo>
                    <a:pt x="54" y="0"/>
                  </a:moveTo>
                  <a:lnTo>
                    <a:pt x="54" y="0"/>
                  </a:lnTo>
                  <a:lnTo>
                    <a:pt x="37" y="8"/>
                  </a:lnTo>
                  <a:lnTo>
                    <a:pt x="25" y="16"/>
                  </a:lnTo>
                  <a:lnTo>
                    <a:pt x="14" y="28"/>
                  </a:lnTo>
                  <a:lnTo>
                    <a:pt x="7" y="41"/>
                  </a:lnTo>
                  <a:lnTo>
                    <a:pt x="2" y="53"/>
                  </a:lnTo>
                  <a:lnTo>
                    <a:pt x="0" y="64"/>
                  </a:lnTo>
                  <a:lnTo>
                    <a:pt x="2" y="74"/>
                  </a:lnTo>
                  <a:lnTo>
                    <a:pt x="9" y="82"/>
                  </a:lnTo>
                  <a:lnTo>
                    <a:pt x="20" y="76"/>
                  </a:lnTo>
                  <a:lnTo>
                    <a:pt x="19" y="71"/>
                  </a:lnTo>
                  <a:lnTo>
                    <a:pt x="17" y="64"/>
                  </a:lnTo>
                  <a:lnTo>
                    <a:pt x="17" y="54"/>
                  </a:lnTo>
                  <a:lnTo>
                    <a:pt x="20" y="44"/>
                  </a:lnTo>
                  <a:lnTo>
                    <a:pt x="27" y="34"/>
                  </a:lnTo>
                  <a:lnTo>
                    <a:pt x="36" y="26"/>
                  </a:lnTo>
                  <a:lnTo>
                    <a:pt x="47" y="18"/>
                  </a:lnTo>
                  <a:lnTo>
                    <a:pt x="61" y="11"/>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10" name="Freeform 168"/>
            <p:cNvSpPr>
              <a:spLocks/>
            </p:cNvSpPr>
            <p:nvPr/>
          </p:nvSpPr>
          <p:spPr bwMode="auto">
            <a:xfrm>
              <a:off x="4142" y="1654"/>
              <a:ext cx="24" cy="45"/>
            </a:xfrm>
            <a:custGeom>
              <a:avLst/>
              <a:gdLst>
                <a:gd name="T0" fmla="*/ 0 w 54"/>
                <a:gd name="T1" fmla="*/ 0 h 93"/>
                <a:gd name="T2" fmla="*/ 0 w 54"/>
                <a:gd name="T3" fmla="*/ 0 h 93"/>
                <a:gd name="T4" fmla="*/ 0 w 54"/>
                <a:gd name="T5" fmla="*/ 0 h 93"/>
                <a:gd name="T6" fmla="*/ 0 w 54"/>
                <a:gd name="T7" fmla="*/ 0 h 93"/>
                <a:gd name="T8" fmla="*/ 0 w 54"/>
                <a:gd name="T9" fmla="*/ 0 h 93"/>
                <a:gd name="T10" fmla="*/ 0 w 54"/>
                <a:gd name="T11" fmla="*/ 0 h 93"/>
                <a:gd name="T12" fmla="*/ 0 w 54"/>
                <a:gd name="T13" fmla="*/ 0 h 93"/>
                <a:gd name="T14" fmla="*/ 0 w 54"/>
                <a:gd name="T15" fmla="*/ 1 h 93"/>
                <a:gd name="T16" fmla="*/ 0 w 54"/>
                <a:gd name="T17" fmla="*/ 1 h 93"/>
                <a:gd name="T18" fmla="*/ 0 w 54"/>
                <a:gd name="T19" fmla="*/ 1 h 93"/>
                <a:gd name="T20" fmla="*/ 0 w 54"/>
                <a:gd name="T21" fmla="*/ 1 h 93"/>
                <a:gd name="T22" fmla="*/ 0 w 54"/>
                <a:gd name="T23" fmla="*/ 1 h 93"/>
                <a:gd name="T24" fmla="*/ 0 w 54"/>
                <a:gd name="T25" fmla="*/ 0 h 93"/>
                <a:gd name="T26" fmla="*/ 0 w 54"/>
                <a:gd name="T27" fmla="*/ 0 h 93"/>
                <a:gd name="T28" fmla="*/ 0 w 54"/>
                <a:gd name="T29" fmla="*/ 0 h 93"/>
                <a:gd name="T30" fmla="*/ 0 w 54"/>
                <a:gd name="T31" fmla="*/ 0 h 93"/>
                <a:gd name="T32" fmla="*/ 0 w 54"/>
                <a:gd name="T33" fmla="*/ 0 h 93"/>
                <a:gd name="T34" fmla="*/ 0 w 54"/>
                <a:gd name="T35" fmla="*/ 0 h 93"/>
                <a:gd name="T36" fmla="*/ 0 w 54"/>
                <a:gd name="T37" fmla="*/ 0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93"/>
                <a:gd name="T59" fmla="*/ 54 w 54"/>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93">
                  <a:moveTo>
                    <a:pt x="8" y="10"/>
                  </a:moveTo>
                  <a:lnTo>
                    <a:pt x="20" y="17"/>
                  </a:lnTo>
                  <a:lnTo>
                    <a:pt x="30" y="25"/>
                  </a:lnTo>
                  <a:lnTo>
                    <a:pt x="37" y="33"/>
                  </a:lnTo>
                  <a:lnTo>
                    <a:pt x="39" y="43"/>
                  </a:lnTo>
                  <a:lnTo>
                    <a:pt x="39" y="55"/>
                  </a:lnTo>
                  <a:lnTo>
                    <a:pt x="30" y="65"/>
                  </a:lnTo>
                  <a:lnTo>
                    <a:pt x="18" y="73"/>
                  </a:lnTo>
                  <a:lnTo>
                    <a:pt x="0" y="83"/>
                  </a:lnTo>
                  <a:lnTo>
                    <a:pt x="8" y="93"/>
                  </a:lnTo>
                  <a:lnTo>
                    <a:pt x="28" y="83"/>
                  </a:lnTo>
                  <a:lnTo>
                    <a:pt x="44" y="73"/>
                  </a:lnTo>
                  <a:lnTo>
                    <a:pt x="52" y="58"/>
                  </a:lnTo>
                  <a:lnTo>
                    <a:pt x="54" y="43"/>
                  </a:lnTo>
                  <a:lnTo>
                    <a:pt x="50" y="30"/>
                  </a:lnTo>
                  <a:lnTo>
                    <a:pt x="42" y="17"/>
                  </a:lnTo>
                  <a:lnTo>
                    <a:pt x="30" y="7"/>
                  </a:lnTo>
                  <a:lnTo>
                    <a:pt x="15" y="0"/>
                  </a:lnTo>
                  <a:lnTo>
                    <a:pt x="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11" name="Freeform 169"/>
            <p:cNvSpPr>
              <a:spLocks/>
            </p:cNvSpPr>
            <p:nvPr/>
          </p:nvSpPr>
          <p:spPr bwMode="auto">
            <a:xfrm>
              <a:off x="4144" y="1653"/>
              <a:ext cx="12" cy="14"/>
            </a:xfrm>
            <a:custGeom>
              <a:avLst/>
              <a:gdLst>
                <a:gd name="T0" fmla="*/ 0 w 27"/>
                <a:gd name="T1" fmla="*/ 0 h 28"/>
                <a:gd name="T2" fmla="*/ 0 w 27"/>
                <a:gd name="T3" fmla="*/ 0 h 28"/>
                <a:gd name="T4" fmla="*/ 0 w 27"/>
                <a:gd name="T5" fmla="*/ 1 h 28"/>
                <a:gd name="T6" fmla="*/ 0 w 27"/>
                <a:gd name="T7" fmla="*/ 1 h 28"/>
                <a:gd name="T8" fmla="*/ 0 w 27"/>
                <a:gd name="T9" fmla="*/ 1 h 28"/>
                <a:gd name="T10" fmla="*/ 0 w 27"/>
                <a:gd name="T11" fmla="*/ 0 h 28"/>
                <a:gd name="T12" fmla="*/ 0 60000 65536"/>
                <a:gd name="T13" fmla="*/ 0 60000 65536"/>
                <a:gd name="T14" fmla="*/ 0 60000 65536"/>
                <a:gd name="T15" fmla="*/ 0 60000 65536"/>
                <a:gd name="T16" fmla="*/ 0 60000 65536"/>
                <a:gd name="T17" fmla="*/ 0 60000 65536"/>
                <a:gd name="T18" fmla="*/ 0 w 27"/>
                <a:gd name="T19" fmla="*/ 0 h 28"/>
                <a:gd name="T20" fmla="*/ 27 w 2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7" h="28">
                  <a:moveTo>
                    <a:pt x="27" y="0"/>
                  </a:moveTo>
                  <a:lnTo>
                    <a:pt x="12" y="0"/>
                  </a:lnTo>
                  <a:lnTo>
                    <a:pt x="0" y="11"/>
                  </a:lnTo>
                  <a:lnTo>
                    <a:pt x="0" y="18"/>
                  </a:lnTo>
                  <a:lnTo>
                    <a:pt x="12" y="28"/>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12" name="Freeform 170"/>
            <p:cNvSpPr>
              <a:spLocks/>
            </p:cNvSpPr>
            <p:nvPr/>
          </p:nvSpPr>
          <p:spPr bwMode="auto">
            <a:xfrm>
              <a:off x="4108" y="1842"/>
              <a:ext cx="13" cy="14"/>
            </a:xfrm>
            <a:custGeom>
              <a:avLst/>
              <a:gdLst>
                <a:gd name="T0" fmla="*/ 0 w 27"/>
                <a:gd name="T1" fmla="*/ 1 h 28"/>
                <a:gd name="T2" fmla="*/ 0 w 27"/>
                <a:gd name="T3" fmla="*/ 1 h 28"/>
                <a:gd name="T4" fmla="*/ 0 w 27"/>
                <a:gd name="T5" fmla="*/ 1 h 28"/>
                <a:gd name="T6" fmla="*/ 0 w 27"/>
                <a:gd name="T7" fmla="*/ 1 h 28"/>
                <a:gd name="T8" fmla="*/ 0 w 27"/>
                <a:gd name="T9" fmla="*/ 0 h 28"/>
                <a:gd name="T10" fmla="*/ 0 w 27"/>
                <a:gd name="T11" fmla="*/ 1 h 28"/>
                <a:gd name="T12" fmla="*/ 0 60000 65536"/>
                <a:gd name="T13" fmla="*/ 0 60000 65536"/>
                <a:gd name="T14" fmla="*/ 0 60000 65536"/>
                <a:gd name="T15" fmla="*/ 0 60000 65536"/>
                <a:gd name="T16" fmla="*/ 0 60000 65536"/>
                <a:gd name="T17" fmla="*/ 0 60000 65536"/>
                <a:gd name="T18" fmla="*/ 0 w 27"/>
                <a:gd name="T19" fmla="*/ 0 h 28"/>
                <a:gd name="T20" fmla="*/ 27 w 2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7" h="28">
                  <a:moveTo>
                    <a:pt x="0" y="28"/>
                  </a:moveTo>
                  <a:lnTo>
                    <a:pt x="20" y="28"/>
                  </a:lnTo>
                  <a:lnTo>
                    <a:pt x="27" y="20"/>
                  </a:lnTo>
                  <a:lnTo>
                    <a:pt x="27" y="10"/>
                  </a:lnTo>
                  <a:lnTo>
                    <a:pt x="15" y="0"/>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13" name="Freeform 171"/>
            <p:cNvSpPr>
              <a:spLocks/>
            </p:cNvSpPr>
            <p:nvPr/>
          </p:nvSpPr>
          <p:spPr bwMode="auto">
            <a:xfrm>
              <a:off x="4066" y="1807"/>
              <a:ext cx="44" cy="41"/>
            </a:xfrm>
            <a:custGeom>
              <a:avLst/>
              <a:gdLst>
                <a:gd name="T0" fmla="*/ 0 w 94"/>
                <a:gd name="T1" fmla="*/ 0 h 84"/>
                <a:gd name="T2" fmla="*/ 0 w 94"/>
                <a:gd name="T3" fmla="*/ 0 h 84"/>
                <a:gd name="T4" fmla="*/ 0 w 94"/>
                <a:gd name="T5" fmla="*/ 0 h 84"/>
                <a:gd name="T6" fmla="*/ 0 w 94"/>
                <a:gd name="T7" fmla="*/ 0 h 84"/>
                <a:gd name="T8" fmla="*/ 0 w 94"/>
                <a:gd name="T9" fmla="*/ 0 h 84"/>
                <a:gd name="T10" fmla="*/ 0 w 94"/>
                <a:gd name="T11" fmla="*/ 0 h 84"/>
                <a:gd name="T12" fmla="*/ 0 w 94"/>
                <a:gd name="T13" fmla="*/ 0 h 84"/>
                <a:gd name="T14" fmla="*/ 0 w 94"/>
                <a:gd name="T15" fmla="*/ 1 h 84"/>
                <a:gd name="T16" fmla="*/ 0 w 94"/>
                <a:gd name="T17" fmla="*/ 1 h 84"/>
                <a:gd name="T18" fmla="*/ 1 w 94"/>
                <a:gd name="T19" fmla="*/ 1 h 84"/>
                <a:gd name="T20" fmla="*/ 1 w 94"/>
                <a:gd name="T21" fmla="*/ 1 h 84"/>
                <a:gd name="T22" fmla="*/ 1 w 94"/>
                <a:gd name="T23" fmla="*/ 1 h 84"/>
                <a:gd name="T24" fmla="*/ 0 w 94"/>
                <a:gd name="T25" fmla="*/ 0 h 84"/>
                <a:gd name="T26" fmla="*/ 0 w 94"/>
                <a:gd name="T27" fmla="*/ 0 h 84"/>
                <a:gd name="T28" fmla="*/ 0 w 94"/>
                <a:gd name="T29" fmla="*/ 0 h 84"/>
                <a:gd name="T30" fmla="*/ 0 w 94"/>
                <a:gd name="T31" fmla="*/ 0 h 84"/>
                <a:gd name="T32" fmla="*/ 0 w 94"/>
                <a:gd name="T33" fmla="*/ 0 h 84"/>
                <a:gd name="T34" fmla="*/ 0 w 94"/>
                <a:gd name="T35" fmla="*/ 0 h 84"/>
                <a:gd name="T36" fmla="*/ 0 w 94"/>
                <a:gd name="T37" fmla="*/ 0 h 84"/>
                <a:gd name="T38" fmla="*/ 0 w 94"/>
                <a:gd name="T39" fmla="*/ 0 h 84"/>
                <a:gd name="T40" fmla="*/ 0 w 94"/>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84"/>
                <a:gd name="T65" fmla="*/ 94 w 94"/>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84">
                  <a:moveTo>
                    <a:pt x="3" y="0"/>
                  </a:moveTo>
                  <a:lnTo>
                    <a:pt x="3" y="0"/>
                  </a:lnTo>
                  <a:lnTo>
                    <a:pt x="0" y="12"/>
                  </a:lnTo>
                  <a:lnTo>
                    <a:pt x="5" y="25"/>
                  </a:lnTo>
                  <a:lnTo>
                    <a:pt x="13" y="36"/>
                  </a:lnTo>
                  <a:lnTo>
                    <a:pt x="23" y="50"/>
                  </a:lnTo>
                  <a:lnTo>
                    <a:pt x="37" y="60"/>
                  </a:lnTo>
                  <a:lnTo>
                    <a:pt x="53" y="71"/>
                  </a:lnTo>
                  <a:lnTo>
                    <a:pt x="70" y="78"/>
                  </a:lnTo>
                  <a:lnTo>
                    <a:pt x="89" y="84"/>
                  </a:lnTo>
                  <a:lnTo>
                    <a:pt x="94" y="73"/>
                  </a:lnTo>
                  <a:lnTo>
                    <a:pt x="77" y="68"/>
                  </a:lnTo>
                  <a:lnTo>
                    <a:pt x="60" y="60"/>
                  </a:lnTo>
                  <a:lnTo>
                    <a:pt x="47" y="50"/>
                  </a:lnTo>
                  <a:lnTo>
                    <a:pt x="35" y="41"/>
                  </a:lnTo>
                  <a:lnTo>
                    <a:pt x="25" y="31"/>
                  </a:lnTo>
                  <a:lnTo>
                    <a:pt x="18" y="22"/>
                  </a:lnTo>
                  <a:lnTo>
                    <a:pt x="16" y="12"/>
                  </a:lnTo>
                  <a:lnTo>
                    <a:pt x="16" y="5"/>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14" name="Freeform 172"/>
            <p:cNvSpPr>
              <a:spLocks/>
            </p:cNvSpPr>
            <p:nvPr/>
          </p:nvSpPr>
          <p:spPr bwMode="auto">
            <a:xfrm>
              <a:off x="4067" y="1783"/>
              <a:ext cx="35" cy="26"/>
            </a:xfrm>
            <a:custGeom>
              <a:avLst/>
              <a:gdLst>
                <a:gd name="T0" fmla="*/ 0 w 72"/>
                <a:gd name="T1" fmla="*/ 0 h 54"/>
                <a:gd name="T2" fmla="*/ 0 w 72"/>
                <a:gd name="T3" fmla="*/ 0 h 54"/>
                <a:gd name="T4" fmla="*/ 0 w 72"/>
                <a:gd name="T5" fmla="*/ 0 h 54"/>
                <a:gd name="T6" fmla="*/ 0 w 72"/>
                <a:gd name="T7" fmla="*/ 0 h 54"/>
                <a:gd name="T8" fmla="*/ 0 w 72"/>
                <a:gd name="T9" fmla="*/ 0 h 54"/>
                <a:gd name="T10" fmla="*/ 0 w 72"/>
                <a:gd name="T11" fmla="*/ 0 h 54"/>
                <a:gd name="T12" fmla="*/ 0 w 72"/>
                <a:gd name="T13" fmla="*/ 0 h 54"/>
                <a:gd name="T14" fmla="*/ 0 w 72"/>
                <a:gd name="T15" fmla="*/ 0 h 54"/>
                <a:gd name="T16" fmla="*/ 0 w 72"/>
                <a:gd name="T17" fmla="*/ 0 h 54"/>
                <a:gd name="T18" fmla="*/ 0 w 72"/>
                <a:gd name="T19" fmla="*/ 0 h 54"/>
                <a:gd name="T20" fmla="*/ 0 w 72"/>
                <a:gd name="T21" fmla="*/ 0 h 54"/>
                <a:gd name="T22" fmla="*/ 0 w 72"/>
                <a:gd name="T23" fmla="*/ 0 h 54"/>
                <a:gd name="T24" fmla="*/ 0 w 72"/>
                <a:gd name="T25" fmla="*/ 0 h 54"/>
                <a:gd name="T26" fmla="*/ 0 w 72"/>
                <a:gd name="T27" fmla="*/ 0 h 54"/>
                <a:gd name="T28" fmla="*/ 0 w 72"/>
                <a:gd name="T29" fmla="*/ 0 h 54"/>
                <a:gd name="T30" fmla="*/ 0 w 72"/>
                <a:gd name="T31" fmla="*/ 0 h 54"/>
                <a:gd name="T32" fmla="*/ 0 w 72"/>
                <a:gd name="T33" fmla="*/ 0 h 54"/>
                <a:gd name="T34" fmla="*/ 0 w 72"/>
                <a:gd name="T35" fmla="*/ 0 h 54"/>
                <a:gd name="T36" fmla="*/ 1 w 72"/>
                <a:gd name="T37" fmla="*/ 0 h 54"/>
                <a:gd name="T38" fmla="*/ 1 w 72"/>
                <a:gd name="T39" fmla="*/ 0 h 54"/>
                <a:gd name="T40" fmla="*/ 0 w 72"/>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54"/>
                <a:gd name="T65" fmla="*/ 72 w 72"/>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54">
                  <a:moveTo>
                    <a:pt x="61" y="0"/>
                  </a:moveTo>
                  <a:lnTo>
                    <a:pt x="61" y="0"/>
                  </a:lnTo>
                  <a:lnTo>
                    <a:pt x="50" y="8"/>
                  </a:lnTo>
                  <a:lnTo>
                    <a:pt x="40" y="13"/>
                  </a:lnTo>
                  <a:lnTo>
                    <a:pt x="34" y="16"/>
                  </a:lnTo>
                  <a:lnTo>
                    <a:pt x="25" y="21"/>
                  </a:lnTo>
                  <a:lnTo>
                    <a:pt x="17" y="26"/>
                  </a:lnTo>
                  <a:lnTo>
                    <a:pt x="12" y="33"/>
                  </a:lnTo>
                  <a:lnTo>
                    <a:pt x="3" y="41"/>
                  </a:lnTo>
                  <a:lnTo>
                    <a:pt x="0" y="51"/>
                  </a:lnTo>
                  <a:lnTo>
                    <a:pt x="13" y="54"/>
                  </a:lnTo>
                  <a:lnTo>
                    <a:pt x="20" y="46"/>
                  </a:lnTo>
                  <a:lnTo>
                    <a:pt x="23" y="39"/>
                  </a:lnTo>
                  <a:lnTo>
                    <a:pt x="29" y="34"/>
                  </a:lnTo>
                  <a:lnTo>
                    <a:pt x="34" y="31"/>
                  </a:lnTo>
                  <a:lnTo>
                    <a:pt x="40" y="26"/>
                  </a:lnTo>
                  <a:lnTo>
                    <a:pt x="49" y="23"/>
                  </a:lnTo>
                  <a:lnTo>
                    <a:pt x="61" y="18"/>
                  </a:lnTo>
                  <a:lnTo>
                    <a:pt x="71" y="10"/>
                  </a:lnTo>
                  <a:lnTo>
                    <a:pt x="72" y="1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15" name="Freeform 173"/>
            <p:cNvSpPr>
              <a:spLocks/>
            </p:cNvSpPr>
            <p:nvPr/>
          </p:nvSpPr>
          <p:spPr bwMode="auto">
            <a:xfrm>
              <a:off x="4070" y="1747"/>
              <a:ext cx="37" cy="41"/>
            </a:xfrm>
            <a:custGeom>
              <a:avLst/>
              <a:gdLst>
                <a:gd name="T0" fmla="*/ 0 w 77"/>
                <a:gd name="T1" fmla="*/ 0 h 84"/>
                <a:gd name="T2" fmla="*/ 0 w 77"/>
                <a:gd name="T3" fmla="*/ 0 h 84"/>
                <a:gd name="T4" fmla="*/ 0 w 77"/>
                <a:gd name="T5" fmla="*/ 0 h 84"/>
                <a:gd name="T6" fmla="*/ 0 w 77"/>
                <a:gd name="T7" fmla="*/ 0 h 84"/>
                <a:gd name="T8" fmla="*/ 0 w 77"/>
                <a:gd name="T9" fmla="*/ 0 h 84"/>
                <a:gd name="T10" fmla="*/ 0 w 77"/>
                <a:gd name="T11" fmla="*/ 0 h 84"/>
                <a:gd name="T12" fmla="*/ 0 w 77"/>
                <a:gd name="T13" fmla="*/ 0 h 84"/>
                <a:gd name="T14" fmla="*/ 0 w 77"/>
                <a:gd name="T15" fmla="*/ 0 h 84"/>
                <a:gd name="T16" fmla="*/ 0 w 77"/>
                <a:gd name="T17" fmla="*/ 1 h 84"/>
                <a:gd name="T18" fmla="*/ 0 w 77"/>
                <a:gd name="T19" fmla="*/ 1 h 84"/>
                <a:gd name="T20" fmla="*/ 0 w 77"/>
                <a:gd name="T21" fmla="*/ 1 h 84"/>
                <a:gd name="T22" fmla="*/ 1 w 77"/>
                <a:gd name="T23" fmla="*/ 1 h 84"/>
                <a:gd name="T24" fmla="*/ 1 w 77"/>
                <a:gd name="T25" fmla="*/ 0 h 84"/>
                <a:gd name="T26" fmla="*/ 1 w 77"/>
                <a:gd name="T27" fmla="*/ 0 h 84"/>
                <a:gd name="T28" fmla="*/ 0 w 77"/>
                <a:gd name="T29" fmla="*/ 0 h 84"/>
                <a:gd name="T30" fmla="*/ 0 w 77"/>
                <a:gd name="T31" fmla="*/ 0 h 84"/>
                <a:gd name="T32" fmla="*/ 0 w 77"/>
                <a:gd name="T33" fmla="*/ 0 h 84"/>
                <a:gd name="T34" fmla="*/ 0 w 77"/>
                <a:gd name="T35" fmla="*/ 0 h 84"/>
                <a:gd name="T36" fmla="*/ 0 w 77"/>
                <a:gd name="T37" fmla="*/ 0 h 84"/>
                <a:gd name="T38" fmla="*/ 0 w 77"/>
                <a:gd name="T39" fmla="*/ 0 h 84"/>
                <a:gd name="T40" fmla="*/ 0 w 77"/>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84"/>
                <a:gd name="T65" fmla="*/ 77 w 77"/>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84">
                  <a:moveTo>
                    <a:pt x="0" y="13"/>
                  </a:moveTo>
                  <a:lnTo>
                    <a:pt x="0" y="13"/>
                  </a:lnTo>
                  <a:lnTo>
                    <a:pt x="18" y="17"/>
                  </a:lnTo>
                  <a:lnTo>
                    <a:pt x="33" y="25"/>
                  </a:lnTo>
                  <a:lnTo>
                    <a:pt x="45" y="33"/>
                  </a:lnTo>
                  <a:lnTo>
                    <a:pt x="55" y="43"/>
                  </a:lnTo>
                  <a:lnTo>
                    <a:pt x="59" y="51"/>
                  </a:lnTo>
                  <a:lnTo>
                    <a:pt x="62" y="61"/>
                  </a:lnTo>
                  <a:lnTo>
                    <a:pt x="59" y="69"/>
                  </a:lnTo>
                  <a:lnTo>
                    <a:pt x="54" y="76"/>
                  </a:lnTo>
                  <a:lnTo>
                    <a:pt x="65" y="84"/>
                  </a:lnTo>
                  <a:lnTo>
                    <a:pt x="74" y="74"/>
                  </a:lnTo>
                  <a:lnTo>
                    <a:pt x="77" y="61"/>
                  </a:lnTo>
                  <a:lnTo>
                    <a:pt x="76" y="48"/>
                  </a:lnTo>
                  <a:lnTo>
                    <a:pt x="67" y="36"/>
                  </a:lnTo>
                  <a:lnTo>
                    <a:pt x="57" y="25"/>
                  </a:lnTo>
                  <a:lnTo>
                    <a:pt x="42" y="13"/>
                  </a:lnTo>
                  <a:lnTo>
                    <a:pt x="25" y="7"/>
                  </a:lnTo>
                  <a:lnTo>
                    <a:pt x="3"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16" name="Freeform 174"/>
            <p:cNvSpPr>
              <a:spLocks/>
            </p:cNvSpPr>
            <p:nvPr/>
          </p:nvSpPr>
          <p:spPr bwMode="auto">
            <a:xfrm>
              <a:off x="4031" y="1696"/>
              <a:ext cx="40" cy="56"/>
            </a:xfrm>
            <a:custGeom>
              <a:avLst/>
              <a:gdLst>
                <a:gd name="T0" fmla="*/ 0 w 84"/>
                <a:gd name="T1" fmla="*/ 0 h 118"/>
                <a:gd name="T2" fmla="*/ 0 w 84"/>
                <a:gd name="T3" fmla="*/ 0 h 118"/>
                <a:gd name="T4" fmla="*/ 0 w 84"/>
                <a:gd name="T5" fmla="*/ 0 h 118"/>
                <a:gd name="T6" fmla="*/ 0 w 84"/>
                <a:gd name="T7" fmla="*/ 0 h 118"/>
                <a:gd name="T8" fmla="*/ 0 w 84"/>
                <a:gd name="T9" fmla="*/ 0 h 118"/>
                <a:gd name="T10" fmla="*/ 0 w 84"/>
                <a:gd name="T11" fmla="*/ 1 h 118"/>
                <a:gd name="T12" fmla="*/ 0 w 84"/>
                <a:gd name="T13" fmla="*/ 1 h 118"/>
                <a:gd name="T14" fmla="*/ 0 w 84"/>
                <a:gd name="T15" fmla="*/ 1 h 118"/>
                <a:gd name="T16" fmla="*/ 1 w 84"/>
                <a:gd name="T17" fmla="*/ 1 h 118"/>
                <a:gd name="T18" fmla="*/ 1 w 84"/>
                <a:gd name="T19" fmla="*/ 1 h 118"/>
                <a:gd name="T20" fmla="*/ 0 w 84"/>
                <a:gd name="T21" fmla="*/ 1 h 118"/>
                <a:gd name="T22" fmla="*/ 0 w 84"/>
                <a:gd name="T23" fmla="*/ 1 h 118"/>
                <a:gd name="T24" fmla="*/ 0 w 84"/>
                <a:gd name="T25" fmla="*/ 1 h 118"/>
                <a:gd name="T26" fmla="*/ 0 w 84"/>
                <a:gd name="T27" fmla="*/ 0 h 118"/>
                <a:gd name="T28" fmla="*/ 0 w 84"/>
                <a:gd name="T29" fmla="*/ 0 h 118"/>
                <a:gd name="T30" fmla="*/ 0 w 84"/>
                <a:gd name="T31" fmla="*/ 0 h 118"/>
                <a:gd name="T32" fmla="*/ 0 w 84"/>
                <a:gd name="T33" fmla="*/ 0 h 118"/>
                <a:gd name="T34" fmla="*/ 0 w 84"/>
                <a:gd name="T35" fmla="*/ 0 h 118"/>
                <a:gd name="T36" fmla="*/ 0 w 84"/>
                <a:gd name="T37" fmla="*/ 0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118"/>
                <a:gd name="T59" fmla="*/ 84 w 84"/>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118">
                  <a:moveTo>
                    <a:pt x="57" y="0"/>
                  </a:moveTo>
                  <a:lnTo>
                    <a:pt x="34" y="10"/>
                  </a:lnTo>
                  <a:lnTo>
                    <a:pt x="15" y="25"/>
                  </a:lnTo>
                  <a:lnTo>
                    <a:pt x="5" y="42"/>
                  </a:lnTo>
                  <a:lnTo>
                    <a:pt x="0" y="60"/>
                  </a:lnTo>
                  <a:lnTo>
                    <a:pt x="5" y="78"/>
                  </a:lnTo>
                  <a:lnTo>
                    <a:pt x="20" y="94"/>
                  </a:lnTo>
                  <a:lnTo>
                    <a:pt x="47" y="108"/>
                  </a:lnTo>
                  <a:lnTo>
                    <a:pt x="83" y="118"/>
                  </a:lnTo>
                  <a:lnTo>
                    <a:pt x="84" y="104"/>
                  </a:lnTo>
                  <a:lnTo>
                    <a:pt x="52" y="96"/>
                  </a:lnTo>
                  <a:lnTo>
                    <a:pt x="32" y="86"/>
                  </a:lnTo>
                  <a:lnTo>
                    <a:pt x="20" y="73"/>
                  </a:lnTo>
                  <a:lnTo>
                    <a:pt x="17" y="60"/>
                  </a:lnTo>
                  <a:lnTo>
                    <a:pt x="19" y="47"/>
                  </a:lnTo>
                  <a:lnTo>
                    <a:pt x="29" y="32"/>
                  </a:lnTo>
                  <a:lnTo>
                    <a:pt x="44" y="20"/>
                  </a:lnTo>
                  <a:lnTo>
                    <a:pt x="64" y="1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17" name="Freeform 175"/>
            <p:cNvSpPr>
              <a:spLocks/>
            </p:cNvSpPr>
            <p:nvPr/>
          </p:nvSpPr>
          <p:spPr bwMode="auto">
            <a:xfrm>
              <a:off x="4060" y="1696"/>
              <a:ext cx="12" cy="13"/>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w 27"/>
                <a:gd name="T11" fmla="*/ 0 h 28"/>
                <a:gd name="T12" fmla="*/ 0 60000 65536"/>
                <a:gd name="T13" fmla="*/ 0 60000 65536"/>
                <a:gd name="T14" fmla="*/ 0 60000 65536"/>
                <a:gd name="T15" fmla="*/ 0 60000 65536"/>
                <a:gd name="T16" fmla="*/ 0 60000 65536"/>
                <a:gd name="T17" fmla="*/ 0 60000 65536"/>
                <a:gd name="T18" fmla="*/ 0 w 27"/>
                <a:gd name="T19" fmla="*/ 0 h 28"/>
                <a:gd name="T20" fmla="*/ 27 w 2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7" h="28">
                  <a:moveTo>
                    <a:pt x="15" y="28"/>
                  </a:moveTo>
                  <a:lnTo>
                    <a:pt x="27" y="22"/>
                  </a:lnTo>
                  <a:lnTo>
                    <a:pt x="27" y="10"/>
                  </a:lnTo>
                  <a:lnTo>
                    <a:pt x="20" y="2"/>
                  </a:lnTo>
                  <a:lnTo>
                    <a:pt x="0" y="0"/>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latin typeface="標楷體" panose="03000509000000000000" pitchFamily="65" charset="-120"/>
                <a:ea typeface="標楷體" panose="03000509000000000000" pitchFamily="65" charset="-120"/>
              </a:endParaRPr>
            </a:p>
          </p:txBody>
        </p:sp>
        <p:sp>
          <p:nvSpPr>
            <p:cNvPr id="318" name="Rectangle 176"/>
            <p:cNvSpPr>
              <a:spLocks noChangeArrowheads="1"/>
            </p:cNvSpPr>
            <p:nvPr/>
          </p:nvSpPr>
          <p:spPr bwMode="auto">
            <a:xfrm>
              <a:off x="2944" y="2273"/>
              <a:ext cx="107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b="1" dirty="0">
                  <a:solidFill>
                    <a:srgbClr val="660066"/>
                  </a:solidFill>
                  <a:latin typeface="標楷體" panose="03000509000000000000" pitchFamily="65" charset="-120"/>
                  <a:ea typeface="標楷體" panose="03000509000000000000" pitchFamily="65" charset="-120"/>
                </a:rPr>
                <a:t>有效防制設備設置及操作規定</a:t>
              </a:r>
              <a:endParaRPr lang="zh-TW" altLang="en-US" sz="2400" b="1" dirty="0">
                <a:latin typeface="標楷體" panose="03000509000000000000" pitchFamily="65" charset="-120"/>
                <a:ea typeface="標楷體" panose="03000509000000000000" pitchFamily="65" charset="-120"/>
              </a:endParaRPr>
            </a:p>
          </p:txBody>
        </p:sp>
        <p:sp>
          <p:nvSpPr>
            <p:cNvPr id="319" name="Rectangle 177"/>
            <p:cNvSpPr>
              <a:spLocks noChangeArrowheads="1"/>
            </p:cNvSpPr>
            <p:nvPr/>
          </p:nvSpPr>
          <p:spPr bwMode="auto">
            <a:xfrm>
              <a:off x="2210" y="1692"/>
              <a:ext cx="7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000" b="1" dirty="0">
                  <a:solidFill>
                    <a:srgbClr val="660066"/>
                  </a:solidFill>
                  <a:latin typeface="標楷體" panose="03000509000000000000" pitchFamily="65" charset="-120"/>
                  <a:ea typeface="標楷體" panose="03000509000000000000" pitchFamily="65" charset="-120"/>
                </a:rPr>
                <a:t>污染有效收集及處理</a:t>
              </a:r>
              <a:endParaRPr lang="zh-TW" altLang="en-US" sz="2400" b="1" dirty="0">
                <a:latin typeface="標楷體" panose="03000509000000000000" pitchFamily="65" charset="-120"/>
                <a:ea typeface="標楷體" panose="03000509000000000000" pitchFamily="65" charset="-120"/>
              </a:endParaRPr>
            </a:p>
          </p:txBody>
        </p:sp>
        <p:sp>
          <p:nvSpPr>
            <p:cNvPr id="320" name="Rectangle 178"/>
            <p:cNvSpPr>
              <a:spLocks noChangeArrowheads="1"/>
            </p:cNvSpPr>
            <p:nvPr/>
          </p:nvSpPr>
          <p:spPr bwMode="auto">
            <a:xfrm>
              <a:off x="1490" y="3601"/>
              <a:ext cx="59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300" b="1" dirty="0">
                  <a:solidFill>
                    <a:srgbClr val="FF0033"/>
                  </a:solidFill>
                  <a:latin typeface="標楷體" panose="03000509000000000000" pitchFamily="65" charset="-120"/>
                  <a:ea typeface="標楷體" panose="03000509000000000000" pitchFamily="65" charset="-120"/>
                </a:rPr>
                <a:t>空污法</a:t>
              </a:r>
              <a:r>
                <a:rPr lang="en-US" altLang="zh-TW" sz="1300" b="1" dirty="0" smtClean="0">
                  <a:solidFill>
                    <a:srgbClr val="FF0033"/>
                  </a:solidFill>
                  <a:latin typeface="標楷體" panose="03000509000000000000" pitchFamily="65" charset="-120"/>
                  <a:ea typeface="標楷體" panose="03000509000000000000" pitchFamily="65" charset="-120"/>
                </a:rPr>
                <a:t>34</a:t>
              </a:r>
              <a:r>
                <a:rPr lang="zh-TW" altLang="en-US" sz="1300" b="1" dirty="0" smtClean="0">
                  <a:solidFill>
                    <a:srgbClr val="FF0033"/>
                  </a:solidFill>
                  <a:latin typeface="標楷體" panose="03000509000000000000" pitchFamily="65" charset="-120"/>
                  <a:ea typeface="標楷體" panose="03000509000000000000" pitchFamily="65" charset="-120"/>
                </a:rPr>
                <a:t>條</a:t>
              </a:r>
              <a:endParaRPr lang="zh-TW" altLang="en-US" sz="2400" b="1" dirty="0">
                <a:latin typeface="標楷體" panose="03000509000000000000" pitchFamily="65" charset="-120"/>
                <a:ea typeface="標楷體" panose="03000509000000000000" pitchFamily="65" charset="-120"/>
              </a:endParaRPr>
            </a:p>
          </p:txBody>
        </p:sp>
        <p:sp>
          <p:nvSpPr>
            <p:cNvPr id="321" name="Rectangle 179"/>
            <p:cNvSpPr>
              <a:spLocks noChangeArrowheads="1"/>
            </p:cNvSpPr>
            <p:nvPr/>
          </p:nvSpPr>
          <p:spPr bwMode="auto">
            <a:xfrm>
              <a:off x="3115" y="2147"/>
              <a:ext cx="68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300" b="1" dirty="0">
                  <a:solidFill>
                    <a:srgbClr val="FF0033"/>
                  </a:solidFill>
                  <a:latin typeface="標楷體" panose="03000509000000000000" pitchFamily="65" charset="-120"/>
                  <a:ea typeface="標楷體" panose="03000509000000000000" pitchFamily="65" charset="-120"/>
                </a:rPr>
                <a:t>空污法</a:t>
              </a:r>
              <a:r>
                <a:rPr lang="en-US" altLang="zh-TW" sz="1300" b="1" dirty="0">
                  <a:solidFill>
                    <a:srgbClr val="FF0033"/>
                  </a:solidFill>
                  <a:latin typeface="標楷體" panose="03000509000000000000" pitchFamily="65" charset="-120"/>
                  <a:ea typeface="標楷體" panose="03000509000000000000" pitchFamily="65" charset="-120"/>
                </a:rPr>
                <a:t>23</a:t>
              </a:r>
              <a:r>
                <a:rPr lang="zh-TW" altLang="en-US" sz="1300" b="1" dirty="0">
                  <a:solidFill>
                    <a:srgbClr val="FF0033"/>
                  </a:solidFill>
                  <a:latin typeface="標楷體" panose="03000509000000000000" pitchFamily="65" charset="-120"/>
                  <a:ea typeface="標楷體" panose="03000509000000000000" pitchFamily="65" charset="-120"/>
                </a:rPr>
                <a:t>條</a:t>
              </a:r>
              <a:endParaRPr lang="zh-TW" altLang="en-US" sz="2400" b="1" dirty="0">
                <a:latin typeface="標楷體" panose="03000509000000000000" pitchFamily="65" charset="-120"/>
                <a:ea typeface="標楷體" panose="03000509000000000000" pitchFamily="65" charset="-120"/>
              </a:endParaRPr>
            </a:p>
          </p:txBody>
        </p:sp>
        <p:sp>
          <p:nvSpPr>
            <p:cNvPr id="322" name="Rectangle 180"/>
            <p:cNvSpPr>
              <a:spLocks noChangeArrowheads="1"/>
            </p:cNvSpPr>
            <p:nvPr/>
          </p:nvSpPr>
          <p:spPr bwMode="auto">
            <a:xfrm>
              <a:off x="2291" y="1528"/>
              <a:ext cx="65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300" b="1" dirty="0">
                  <a:solidFill>
                    <a:srgbClr val="FF0033"/>
                  </a:solidFill>
                  <a:latin typeface="標楷體" panose="03000509000000000000" pitchFamily="65" charset="-120"/>
                  <a:ea typeface="標楷體" panose="03000509000000000000" pitchFamily="65" charset="-120"/>
                </a:rPr>
                <a:t>空污法</a:t>
              </a:r>
              <a:r>
                <a:rPr lang="en-US" altLang="zh-TW" sz="1300" b="1" dirty="0">
                  <a:solidFill>
                    <a:srgbClr val="FF0033"/>
                  </a:solidFill>
                  <a:latin typeface="標楷體" panose="03000509000000000000" pitchFamily="65" charset="-120"/>
                  <a:ea typeface="標楷體" panose="03000509000000000000" pitchFamily="65" charset="-120"/>
                </a:rPr>
                <a:t>23</a:t>
              </a:r>
              <a:r>
                <a:rPr lang="zh-TW" altLang="en-US" sz="1300" b="1" dirty="0">
                  <a:solidFill>
                    <a:srgbClr val="FF0033"/>
                  </a:solidFill>
                  <a:latin typeface="標楷體" panose="03000509000000000000" pitchFamily="65" charset="-120"/>
                  <a:ea typeface="標楷體" panose="03000509000000000000" pitchFamily="65" charset="-120"/>
                </a:rPr>
                <a:t>條</a:t>
              </a:r>
              <a:endParaRPr lang="zh-TW" altLang="en-US" sz="2400" b="1" dirty="0">
                <a:latin typeface="標楷體" panose="03000509000000000000" pitchFamily="65" charset="-120"/>
                <a:ea typeface="標楷體" panose="03000509000000000000" pitchFamily="65" charset="-120"/>
              </a:endParaRPr>
            </a:p>
          </p:txBody>
        </p:sp>
        <p:sp>
          <p:nvSpPr>
            <p:cNvPr id="323" name="Rectangle 181"/>
            <p:cNvSpPr>
              <a:spLocks noChangeArrowheads="1"/>
            </p:cNvSpPr>
            <p:nvPr/>
          </p:nvSpPr>
          <p:spPr bwMode="auto">
            <a:xfrm>
              <a:off x="3515" y="1606"/>
              <a:ext cx="59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300" b="1" dirty="0">
                  <a:solidFill>
                    <a:srgbClr val="FF0033"/>
                  </a:solidFill>
                  <a:latin typeface="標楷體" panose="03000509000000000000" pitchFamily="65" charset="-120"/>
                  <a:ea typeface="標楷體" panose="03000509000000000000" pitchFamily="65" charset="-120"/>
                </a:rPr>
                <a:t>空污法</a:t>
              </a:r>
              <a:r>
                <a:rPr lang="en-US" altLang="zh-TW" sz="1300" b="1" dirty="0">
                  <a:solidFill>
                    <a:srgbClr val="FF0033"/>
                  </a:solidFill>
                  <a:latin typeface="標楷體" panose="03000509000000000000" pitchFamily="65" charset="-120"/>
                  <a:ea typeface="標楷體" panose="03000509000000000000" pitchFamily="65" charset="-120"/>
                </a:rPr>
                <a:t>20</a:t>
              </a:r>
              <a:r>
                <a:rPr lang="zh-TW" altLang="en-US" sz="1300" b="1" dirty="0">
                  <a:solidFill>
                    <a:srgbClr val="FF0033"/>
                  </a:solidFill>
                  <a:latin typeface="標楷體" panose="03000509000000000000" pitchFamily="65" charset="-120"/>
                  <a:ea typeface="標楷體" panose="03000509000000000000" pitchFamily="65" charset="-120"/>
                </a:rPr>
                <a:t>條</a:t>
              </a:r>
              <a:endParaRPr lang="zh-TW" altLang="en-US" sz="2400" b="1" dirty="0">
                <a:latin typeface="標楷體" panose="03000509000000000000" pitchFamily="65" charset="-120"/>
                <a:ea typeface="標楷體" panose="03000509000000000000" pitchFamily="65" charset="-120"/>
              </a:endParaRPr>
            </a:p>
          </p:txBody>
        </p:sp>
        <p:sp>
          <p:nvSpPr>
            <p:cNvPr id="324" name="Rectangle 182"/>
            <p:cNvSpPr>
              <a:spLocks noChangeArrowheads="1"/>
            </p:cNvSpPr>
            <p:nvPr/>
          </p:nvSpPr>
          <p:spPr bwMode="auto">
            <a:xfrm>
              <a:off x="3190" y="970"/>
              <a:ext cx="59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300" b="1" dirty="0">
                  <a:solidFill>
                    <a:srgbClr val="FF0033"/>
                  </a:solidFill>
                  <a:latin typeface="標楷體" panose="03000509000000000000" pitchFamily="65" charset="-120"/>
                  <a:ea typeface="標楷體" panose="03000509000000000000" pitchFamily="65" charset="-120"/>
                </a:rPr>
                <a:t>空污法</a:t>
              </a:r>
              <a:r>
                <a:rPr lang="en-US" altLang="zh-TW" sz="1300" b="1" dirty="0">
                  <a:solidFill>
                    <a:srgbClr val="FF0033"/>
                  </a:solidFill>
                  <a:latin typeface="標楷體" panose="03000509000000000000" pitchFamily="65" charset="-120"/>
                  <a:ea typeface="標楷體" panose="03000509000000000000" pitchFamily="65" charset="-120"/>
                </a:rPr>
                <a:t>16</a:t>
              </a:r>
              <a:r>
                <a:rPr lang="zh-TW" altLang="en-US" sz="1300" b="1" dirty="0">
                  <a:solidFill>
                    <a:srgbClr val="FF0033"/>
                  </a:solidFill>
                  <a:latin typeface="標楷體" panose="03000509000000000000" pitchFamily="65" charset="-120"/>
                  <a:ea typeface="標楷體" panose="03000509000000000000" pitchFamily="65" charset="-120"/>
                </a:rPr>
                <a:t>條</a:t>
              </a:r>
              <a:endParaRPr lang="zh-TW" altLang="en-US" sz="2400" b="1" dirty="0">
                <a:latin typeface="標楷體" panose="03000509000000000000" pitchFamily="65" charset="-120"/>
                <a:ea typeface="標楷體" panose="03000509000000000000" pitchFamily="65" charset="-120"/>
              </a:endParaRPr>
            </a:p>
          </p:txBody>
        </p:sp>
        <p:sp>
          <p:nvSpPr>
            <p:cNvPr id="325" name="Rectangle 183"/>
            <p:cNvSpPr>
              <a:spLocks noChangeArrowheads="1"/>
            </p:cNvSpPr>
            <p:nvPr/>
          </p:nvSpPr>
          <p:spPr bwMode="auto">
            <a:xfrm>
              <a:off x="4429" y="1677"/>
              <a:ext cx="5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300" b="1" dirty="0">
                  <a:solidFill>
                    <a:srgbClr val="FF0033"/>
                  </a:solidFill>
                  <a:latin typeface="標楷體" panose="03000509000000000000" pitchFamily="65" charset="-120"/>
                  <a:ea typeface="標楷體" panose="03000509000000000000" pitchFamily="65" charset="-120"/>
                </a:rPr>
                <a:t>空污法</a:t>
              </a:r>
              <a:r>
                <a:rPr lang="en-US" altLang="zh-TW" sz="1300" b="1" dirty="0">
                  <a:solidFill>
                    <a:srgbClr val="FF0033"/>
                  </a:solidFill>
                  <a:latin typeface="標楷體" panose="03000509000000000000" pitchFamily="65" charset="-120"/>
                  <a:ea typeface="標楷體" panose="03000509000000000000" pitchFamily="65" charset="-120"/>
                </a:rPr>
                <a:t>21</a:t>
              </a:r>
              <a:r>
                <a:rPr lang="zh-TW" altLang="en-US" sz="1300" b="1" dirty="0">
                  <a:solidFill>
                    <a:srgbClr val="FF0033"/>
                  </a:solidFill>
                  <a:latin typeface="標楷體" panose="03000509000000000000" pitchFamily="65" charset="-120"/>
                  <a:ea typeface="標楷體" panose="03000509000000000000" pitchFamily="65" charset="-120"/>
                </a:rPr>
                <a:t>條</a:t>
              </a:r>
              <a:endParaRPr lang="zh-TW" altLang="en-US" sz="2400" b="1" dirty="0">
                <a:latin typeface="標楷體" panose="03000509000000000000" pitchFamily="65" charset="-120"/>
                <a:ea typeface="標楷體" panose="03000509000000000000" pitchFamily="65" charset="-120"/>
              </a:endParaRPr>
            </a:p>
          </p:txBody>
        </p:sp>
        <p:sp>
          <p:nvSpPr>
            <p:cNvPr id="326" name="AutoShape 184"/>
            <p:cNvSpPr>
              <a:spLocks noChangeArrowheads="1"/>
            </p:cNvSpPr>
            <p:nvPr/>
          </p:nvSpPr>
          <p:spPr bwMode="auto">
            <a:xfrm>
              <a:off x="4631" y="1909"/>
              <a:ext cx="781" cy="786"/>
            </a:xfrm>
            <a:prstGeom prst="irregularSeal1">
              <a:avLst/>
            </a:prstGeom>
            <a:solidFill>
              <a:schemeClr val="bg1"/>
            </a:solidFill>
            <a:ln w="9525">
              <a:solidFill>
                <a:schemeClr val="tx1"/>
              </a:solidFill>
              <a:miter lim="800000"/>
              <a:headEnd/>
              <a:tailEnd/>
            </a:ln>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327" name="Rectangle 185"/>
            <p:cNvSpPr>
              <a:spLocks noChangeArrowheads="1"/>
            </p:cNvSpPr>
            <p:nvPr/>
          </p:nvSpPr>
          <p:spPr bwMode="auto">
            <a:xfrm>
              <a:off x="4880" y="2321"/>
              <a:ext cx="359"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000" b="1" dirty="0">
                  <a:solidFill>
                    <a:srgbClr val="660066"/>
                  </a:solidFill>
                  <a:latin typeface="標楷體" panose="03000509000000000000" pitchFamily="65" charset="-120"/>
                  <a:ea typeface="標楷體" panose="03000509000000000000" pitchFamily="65" charset="-120"/>
                </a:rPr>
                <a:t>緊急應變</a:t>
              </a:r>
              <a:endParaRPr lang="zh-TW" altLang="en-US" sz="2400" b="1" dirty="0">
                <a:latin typeface="標楷體" panose="03000509000000000000" pitchFamily="65" charset="-120"/>
                <a:ea typeface="標楷體" panose="03000509000000000000" pitchFamily="65" charset="-120"/>
              </a:endParaRPr>
            </a:p>
          </p:txBody>
        </p:sp>
        <p:sp>
          <p:nvSpPr>
            <p:cNvPr id="328" name="Rectangle 186"/>
            <p:cNvSpPr>
              <a:spLocks noChangeArrowheads="1"/>
            </p:cNvSpPr>
            <p:nvPr/>
          </p:nvSpPr>
          <p:spPr bwMode="auto">
            <a:xfrm>
              <a:off x="4759" y="2186"/>
              <a:ext cx="56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300" b="1" dirty="0">
                  <a:solidFill>
                    <a:srgbClr val="FF0033"/>
                  </a:solidFill>
                  <a:latin typeface="標楷體" panose="03000509000000000000" pitchFamily="65" charset="-120"/>
                  <a:ea typeface="標楷體" panose="03000509000000000000" pitchFamily="65" charset="-120"/>
                </a:rPr>
                <a:t>空污法</a:t>
              </a:r>
              <a:r>
                <a:rPr lang="en-US" altLang="zh-TW" sz="1300" b="1" dirty="0" smtClean="0">
                  <a:solidFill>
                    <a:srgbClr val="FF0033"/>
                  </a:solidFill>
                  <a:latin typeface="標楷體" panose="03000509000000000000" pitchFamily="65" charset="-120"/>
                  <a:ea typeface="標楷體" panose="03000509000000000000" pitchFamily="65" charset="-120"/>
                </a:rPr>
                <a:t>33</a:t>
              </a:r>
              <a:r>
                <a:rPr lang="zh-TW" altLang="en-US" sz="1300" b="1" dirty="0" smtClean="0">
                  <a:solidFill>
                    <a:srgbClr val="FF0033"/>
                  </a:solidFill>
                  <a:latin typeface="標楷體" panose="03000509000000000000" pitchFamily="65" charset="-120"/>
                  <a:ea typeface="標楷體" panose="03000509000000000000" pitchFamily="65" charset="-120"/>
                </a:rPr>
                <a:t>條</a:t>
              </a:r>
              <a:endParaRPr lang="zh-TW" altLang="en-US" sz="2400" b="1" dirty="0">
                <a:latin typeface="標楷體" panose="03000509000000000000" pitchFamily="65" charset="-120"/>
                <a:ea typeface="標楷體" panose="03000509000000000000" pitchFamily="65" charset="-120"/>
              </a:endParaRPr>
            </a:p>
          </p:txBody>
        </p:sp>
        <p:sp>
          <p:nvSpPr>
            <p:cNvPr id="329" name="AutoShape 187"/>
            <p:cNvSpPr>
              <a:spLocks noChangeArrowheads="1"/>
            </p:cNvSpPr>
            <p:nvPr/>
          </p:nvSpPr>
          <p:spPr bwMode="auto">
            <a:xfrm>
              <a:off x="4278" y="970"/>
              <a:ext cx="890" cy="508"/>
            </a:xfrm>
            <a:prstGeom prst="cloudCallout">
              <a:avLst>
                <a:gd name="adj1" fmla="val -56676"/>
                <a:gd name="adj2" fmla="val 93463"/>
              </a:avLst>
            </a:prstGeom>
            <a:solidFill>
              <a:schemeClr val="bg1"/>
            </a:solidFill>
            <a:ln w="9525">
              <a:solidFill>
                <a:schemeClr val="tx1"/>
              </a:solidFill>
              <a:round/>
              <a:headEnd/>
              <a:tailEnd/>
            </a:ln>
          </p:spPr>
          <p:txBody>
            <a:bodyPr wrap="none" anchor="ctr"/>
            <a:lstStyle/>
            <a:p>
              <a:pPr algn="ctr"/>
              <a:endParaRPr lang="zh-TW" altLang="en-US" sz="2400">
                <a:latin typeface="標楷體" panose="03000509000000000000" pitchFamily="65" charset="-120"/>
                <a:ea typeface="標楷體" panose="03000509000000000000" pitchFamily="65" charset="-120"/>
              </a:endParaRPr>
            </a:p>
          </p:txBody>
        </p:sp>
        <p:sp>
          <p:nvSpPr>
            <p:cNvPr id="330" name="Rectangle 188"/>
            <p:cNvSpPr>
              <a:spLocks noChangeArrowheads="1"/>
            </p:cNvSpPr>
            <p:nvPr/>
          </p:nvSpPr>
          <p:spPr bwMode="auto">
            <a:xfrm>
              <a:off x="4531" y="1233"/>
              <a:ext cx="35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1000" b="1" dirty="0">
                  <a:solidFill>
                    <a:srgbClr val="660066"/>
                  </a:solidFill>
                  <a:latin typeface="標楷體" panose="03000509000000000000" pitchFamily="65" charset="-120"/>
                  <a:ea typeface="標楷體" panose="03000509000000000000" pitchFamily="65" charset="-120"/>
                </a:rPr>
                <a:t>總量管制</a:t>
              </a:r>
              <a:endParaRPr lang="zh-TW" altLang="en-US" sz="2400" b="1" dirty="0">
                <a:latin typeface="標楷體" panose="03000509000000000000" pitchFamily="65" charset="-120"/>
                <a:ea typeface="標楷體" panose="03000509000000000000" pitchFamily="65" charset="-120"/>
              </a:endParaRPr>
            </a:p>
          </p:txBody>
        </p:sp>
        <p:sp>
          <p:nvSpPr>
            <p:cNvPr id="331" name="Rectangle 189"/>
            <p:cNvSpPr>
              <a:spLocks noChangeArrowheads="1"/>
            </p:cNvSpPr>
            <p:nvPr/>
          </p:nvSpPr>
          <p:spPr bwMode="auto">
            <a:xfrm>
              <a:off x="4389" y="1090"/>
              <a:ext cx="69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300" b="1" dirty="0">
                  <a:solidFill>
                    <a:srgbClr val="FF0033"/>
                  </a:solidFill>
                  <a:latin typeface="標楷體" panose="03000509000000000000" pitchFamily="65" charset="-120"/>
                  <a:ea typeface="標楷體" panose="03000509000000000000" pitchFamily="65" charset="-120"/>
                </a:rPr>
                <a:t>空污法</a:t>
              </a:r>
              <a:r>
                <a:rPr lang="en-US" altLang="zh-TW" sz="1300" b="1" dirty="0">
                  <a:solidFill>
                    <a:srgbClr val="FF0033"/>
                  </a:solidFill>
                  <a:latin typeface="標楷體" panose="03000509000000000000" pitchFamily="65" charset="-120"/>
                  <a:ea typeface="標楷體" panose="03000509000000000000" pitchFamily="65" charset="-120"/>
                </a:rPr>
                <a:t>8-12</a:t>
              </a:r>
              <a:r>
                <a:rPr lang="zh-TW" altLang="en-US" sz="1300" b="1" dirty="0">
                  <a:solidFill>
                    <a:srgbClr val="FF0033"/>
                  </a:solidFill>
                  <a:latin typeface="標楷體" panose="03000509000000000000" pitchFamily="65" charset="-120"/>
                  <a:ea typeface="標楷體" panose="03000509000000000000" pitchFamily="65" charset="-120"/>
                </a:rPr>
                <a:t>條</a:t>
              </a:r>
              <a:endParaRPr lang="zh-TW" altLang="en-US" sz="2400" b="1" dirty="0">
                <a:latin typeface="標楷體" panose="03000509000000000000" pitchFamily="65" charset="-120"/>
                <a:ea typeface="標楷體" panose="03000509000000000000" pitchFamily="65" charset="-120"/>
              </a:endParaRPr>
            </a:p>
          </p:txBody>
        </p:sp>
        <p:sp>
          <p:nvSpPr>
            <p:cNvPr id="332" name="Text Box 190"/>
            <p:cNvSpPr txBox="1">
              <a:spLocks noChangeArrowheads="1"/>
            </p:cNvSpPr>
            <p:nvPr/>
          </p:nvSpPr>
          <p:spPr bwMode="auto">
            <a:xfrm>
              <a:off x="4438" y="2371"/>
              <a:ext cx="24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1200" b="1" dirty="0">
                  <a:solidFill>
                    <a:srgbClr val="FF0000"/>
                  </a:solidFill>
                  <a:latin typeface="標楷體" panose="03000509000000000000" pitchFamily="65" charset="-120"/>
                  <a:ea typeface="標楷體" panose="03000509000000000000" pitchFamily="65" charset="-120"/>
                </a:rPr>
                <a:t>22</a:t>
              </a:r>
              <a:endParaRPr lang="en-US" altLang="zh-TW" sz="2400" b="1" dirty="0">
                <a:latin typeface="標楷體" panose="03000509000000000000" pitchFamily="65" charset="-120"/>
                <a:ea typeface="標楷體" panose="03000509000000000000" pitchFamily="65" charset="-120"/>
              </a:endParaRPr>
            </a:p>
          </p:txBody>
        </p:sp>
        <p:sp>
          <p:nvSpPr>
            <p:cNvPr id="333" name="Rectangle 191"/>
            <p:cNvSpPr>
              <a:spLocks noChangeArrowheads="1"/>
            </p:cNvSpPr>
            <p:nvPr/>
          </p:nvSpPr>
          <p:spPr bwMode="auto">
            <a:xfrm>
              <a:off x="4700" y="4041"/>
              <a:ext cx="60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300" b="1" dirty="0">
                  <a:solidFill>
                    <a:srgbClr val="FF0033"/>
                  </a:solidFill>
                  <a:latin typeface="標楷體" panose="03000509000000000000" pitchFamily="65" charset="-120"/>
                  <a:ea typeface="標楷體" panose="03000509000000000000" pitchFamily="65" charset="-120"/>
                </a:rPr>
                <a:t>空污法</a:t>
              </a:r>
              <a:r>
                <a:rPr lang="en-US" altLang="zh-TW" sz="1300" b="1" dirty="0" smtClean="0">
                  <a:solidFill>
                    <a:srgbClr val="FF0033"/>
                  </a:solidFill>
                  <a:latin typeface="標楷體" panose="03000509000000000000" pitchFamily="65" charset="-120"/>
                  <a:ea typeface="標楷體" panose="03000509000000000000" pitchFamily="65" charset="-120"/>
                </a:rPr>
                <a:t>48</a:t>
              </a:r>
              <a:r>
                <a:rPr lang="zh-TW" altLang="en-US" sz="1300" b="1" dirty="0" smtClean="0">
                  <a:solidFill>
                    <a:srgbClr val="FF0033"/>
                  </a:solidFill>
                  <a:latin typeface="標楷體" panose="03000509000000000000" pitchFamily="65" charset="-120"/>
                  <a:ea typeface="標楷體" panose="03000509000000000000" pitchFamily="65" charset="-120"/>
                </a:rPr>
                <a:t>條</a:t>
              </a:r>
              <a:endParaRPr lang="zh-TW" altLang="en-US" sz="2400" b="1" dirty="0">
                <a:latin typeface="標楷體" panose="03000509000000000000" pitchFamily="65" charset="-120"/>
                <a:ea typeface="標楷體" panose="03000509000000000000" pitchFamily="65" charset="-120"/>
              </a:endParaRPr>
            </a:p>
          </p:txBody>
        </p:sp>
        <p:sp>
          <p:nvSpPr>
            <p:cNvPr id="334" name="AutoShape 194"/>
            <p:cNvSpPr>
              <a:spLocks noChangeArrowheads="1"/>
            </p:cNvSpPr>
            <p:nvPr/>
          </p:nvSpPr>
          <p:spPr bwMode="auto">
            <a:xfrm>
              <a:off x="249" y="3430"/>
              <a:ext cx="890" cy="508"/>
            </a:xfrm>
            <a:prstGeom prst="cloudCallout">
              <a:avLst>
                <a:gd name="adj1" fmla="val 85167"/>
                <a:gd name="adj2" fmla="val -52361"/>
              </a:avLst>
            </a:prstGeom>
            <a:solidFill>
              <a:schemeClr val="bg1"/>
            </a:solidFill>
            <a:ln w="9525">
              <a:solidFill>
                <a:schemeClr val="tx1"/>
              </a:solidFill>
              <a:round/>
              <a:headEnd/>
              <a:tailEnd/>
            </a:ln>
          </p:spPr>
          <p:txBody>
            <a:bodyPr wrap="none" anchor="ctr"/>
            <a:lstStyle/>
            <a:p>
              <a:pPr algn="ctr"/>
              <a:endParaRPr lang="zh-TW" altLang="en-US" sz="2400">
                <a:latin typeface="標楷體" panose="03000509000000000000" pitchFamily="65" charset="-120"/>
                <a:ea typeface="標楷體" panose="03000509000000000000" pitchFamily="65" charset="-120"/>
              </a:endParaRPr>
            </a:p>
          </p:txBody>
        </p:sp>
        <p:sp>
          <p:nvSpPr>
            <p:cNvPr id="335" name="Rectangle 195"/>
            <p:cNvSpPr>
              <a:spLocks noChangeArrowheads="1"/>
            </p:cNvSpPr>
            <p:nvPr/>
          </p:nvSpPr>
          <p:spPr bwMode="auto">
            <a:xfrm>
              <a:off x="363" y="3521"/>
              <a:ext cx="69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300" b="1" dirty="0">
                  <a:solidFill>
                    <a:srgbClr val="FF0033"/>
                  </a:solidFill>
                  <a:latin typeface="標楷體" panose="03000509000000000000" pitchFamily="65" charset="-120"/>
                  <a:ea typeface="標楷體" panose="03000509000000000000" pitchFamily="65" charset="-120"/>
                </a:rPr>
                <a:t>空污法</a:t>
              </a:r>
              <a:r>
                <a:rPr lang="en-US" altLang="zh-TW" sz="1300" b="1" dirty="0" smtClean="0">
                  <a:solidFill>
                    <a:srgbClr val="FF0033"/>
                  </a:solidFill>
                  <a:latin typeface="標楷體" panose="03000509000000000000" pitchFamily="65" charset="-120"/>
                  <a:ea typeface="標楷體" panose="03000509000000000000" pitchFamily="65" charset="-120"/>
                </a:rPr>
                <a:t>32</a:t>
              </a:r>
              <a:r>
                <a:rPr lang="zh-TW" altLang="en-US" sz="1300" b="1" dirty="0" smtClean="0">
                  <a:solidFill>
                    <a:srgbClr val="FF0033"/>
                  </a:solidFill>
                  <a:latin typeface="標楷體" panose="03000509000000000000" pitchFamily="65" charset="-120"/>
                  <a:ea typeface="標楷體" panose="03000509000000000000" pitchFamily="65" charset="-120"/>
                </a:rPr>
                <a:t>條</a:t>
              </a:r>
              <a:endParaRPr lang="zh-TW" altLang="en-US" sz="2400" b="1" dirty="0">
                <a:latin typeface="標楷體" panose="03000509000000000000" pitchFamily="65" charset="-120"/>
                <a:ea typeface="標楷體" panose="03000509000000000000" pitchFamily="65" charset="-120"/>
              </a:endParaRPr>
            </a:p>
          </p:txBody>
        </p:sp>
        <p:sp>
          <p:nvSpPr>
            <p:cNvPr id="336" name="Rectangle 196"/>
            <p:cNvSpPr>
              <a:spLocks noChangeArrowheads="1"/>
            </p:cNvSpPr>
            <p:nvPr/>
          </p:nvSpPr>
          <p:spPr bwMode="auto">
            <a:xfrm>
              <a:off x="340" y="3637"/>
              <a:ext cx="77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r>
                <a:rPr lang="zh-TW" altLang="en-US" sz="1000" b="1" dirty="0">
                  <a:solidFill>
                    <a:srgbClr val="660066"/>
                  </a:solidFill>
                  <a:latin typeface="標楷體" panose="03000509000000000000" pitchFamily="65" charset="-120"/>
                  <a:ea typeface="標楷體" panose="03000509000000000000" pitchFamily="65" charset="-120"/>
                </a:rPr>
                <a:t>防制區及總量管制區內限制行為</a:t>
              </a:r>
            </a:p>
          </p:txBody>
        </p:sp>
      </p:grpSp>
    </p:spTree>
    <p:extLst>
      <p:ext uri="{BB962C8B-B14F-4D97-AF65-F5344CB8AC3E}">
        <p14:creationId xmlns:p14="http://schemas.microsoft.com/office/powerpoint/2010/main" val="4151831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dirty="0"/>
          </a:p>
        </p:txBody>
      </p:sp>
      <p:sp>
        <p:nvSpPr>
          <p:cNvPr id="5" name="Rectangle 2"/>
          <p:cNvSpPr>
            <a:spLocks noChangeArrowheads="1"/>
          </p:cNvSpPr>
          <p:nvPr/>
        </p:nvSpPr>
        <p:spPr bwMode="auto">
          <a:xfrm>
            <a:off x="275406" y="1816224"/>
            <a:ext cx="8401050" cy="1828800"/>
          </a:xfrm>
          <a:prstGeom prst="rect">
            <a:avLst/>
          </a:prstGeom>
          <a:noFill/>
          <a:ln w="9525">
            <a:noFill/>
            <a:miter lim="800000"/>
            <a:headEnd/>
            <a:tailEnd/>
          </a:ln>
        </p:spPr>
        <p:txBody>
          <a:bodyPr/>
          <a:lstStyle/>
          <a:p>
            <a:pPr marL="657225" lvl="1" indent="-271463">
              <a:lnSpc>
                <a:spcPct val="110000"/>
              </a:lnSpc>
              <a:spcBef>
                <a:spcPct val="20000"/>
              </a:spcBef>
              <a:buClr>
                <a:schemeClr val="accent5">
                  <a:lumMod val="50000"/>
                </a:schemeClr>
              </a:buClr>
              <a:buSzPct val="75000"/>
              <a:buFont typeface="Wingdings" pitchFamily="2" charset="2"/>
              <a:buChar char="p"/>
              <a:defRPr/>
            </a:pPr>
            <a:r>
              <a:rPr lang="zh-TW" altLang="en-US" sz="2200" dirty="0">
                <a:solidFill>
                  <a:schemeClr val="tx2"/>
                </a:solidFill>
                <a:latin typeface="標楷體" panose="03000509000000000000" pitchFamily="65" charset="-120"/>
                <a:ea typeface="標楷體" panose="03000509000000000000" pitchFamily="65" charset="-120"/>
              </a:rPr>
              <a:t>透過許可制度當作法規遵循</a:t>
            </a:r>
            <a:r>
              <a:rPr lang="en-US" altLang="zh-TW" sz="2200" dirty="0">
                <a:solidFill>
                  <a:schemeClr val="tx2"/>
                </a:solidFill>
                <a:latin typeface="標楷體" panose="03000509000000000000" pitchFamily="65" charset="-120"/>
                <a:ea typeface="標楷體" panose="03000509000000000000" pitchFamily="65" charset="-120"/>
              </a:rPr>
              <a:t>(Compliance)</a:t>
            </a:r>
            <a:r>
              <a:rPr lang="zh-TW" altLang="en-US" sz="2200" dirty="0">
                <a:solidFill>
                  <a:schemeClr val="tx2"/>
                </a:solidFill>
                <a:latin typeface="標楷體" panose="03000509000000000000" pitchFamily="65" charset="-120"/>
                <a:ea typeface="標楷體" panose="03000509000000000000" pitchFamily="65" charset="-120"/>
              </a:rPr>
              <a:t>之整合平台，主管機關藉由事前審查，確保業者於符合各項法規規定之前提下，方能設置及操作。</a:t>
            </a:r>
          </a:p>
          <a:p>
            <a:pPr marL="657225" lvl="1" indent="-271463">
              <a:spcBef>
                <a:spcPct val="20000"/>
              </a:spcBef>
              <a:buClr>
                <a:schemeClr val="accent5">
                  <a:lumMod val="50000"/>
                </a:schemeClr>
              </a:buClr>
              <a:buSzPct val="75000"/>
              <a:buFont typeface="Wingdings" pitchFamily="2" charset="2"/>
              <a:buChar char="p"/>
              <a:defRPr/>
            </a:pPr>
            <a:r>
              <a:rPr lang="zh-TW" altLang="en-US" sz="2200" dirty="0">
                <a:solidFill>
                  <a:schemeClr val="tx2"/>
                </a:solidFill>
                <a:latin typeface="標楷體" panose="03000509000000000000" pitchFamily="65" charset="-120"/>
                <a:ea typeface="標楷體" panose="03000509000000000000" pitchFamily="65" charset="-120"/>
              </a:rPr>
              <a:t>許可內容係整合空污法相關法規要求，業者可從許可證核定內容瞭解應符合之規定及應盡之義務。 </a:t>
            </a:r>
          </a:p>
        </p:txBody>
      </p:sp>
      <p:sp>
        <p:nvSpPr>
          <p:cNvPr id="27" name="標題 2"/>
          <p:cNvSpPr txBox="1">
            <a:spLocks/>
          </p:cNvSpPr>
          <p:nvPr/>
        </p:nvSpPr>
        <p:spPr>
          <a:xfrm>
            <a:off x="457200" y="592096"/>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zh-TW" altLang="en-US"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固定污染源許可制度主要精神</a:t>
            </a:r>
          </a:p>
        </p:txBody>
      </p:sp>
      <p:grpSp>
        <p:nvGrpSpPr>
          <p:cNvPr id="26" name="Group 3"/>
          <p:cNvGrpSpPr>
            <a:grpSpLocks/>
          </p:cNvGrpSpPr>
          <p:nvPr/>
        </p:nvGrpSpPr>
        <p:grpSpPr bwMode="auto">
          <a:xfrm>
            <a:off x="1583258" y="3933056"/>
            <a:ext cx="6515100" cy="2887663"/>
            <a:chOff x="922" y="1813"/>
            <a:chExt cx="4104" cy="1819"/>
          </a:xfrm>
        </p:grpSpPr>
        <p:sp>
          <p:nvSpPr>
            <p:cNvPr id="28" name="Oval 4"/>
            <p:cNvSpPr>
              <a:spLocks noChangeArrowheads="1"/>
            </p:cNvSpPr>
            <p:nvPr/>
          </p:nvSpPr>
          <p:spPr bwMode="auto">
            <a:xfrm>
              <a:off x="2109" y="2402"/>
              <a:ext cx="1180" cy="590"/>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sz="1600">
                <a:latin typeface="華康正顏楷體W5(P)" pitchFamily="66" charset="-120"/>
                <a:ea typeface="華康正顏楷體W5(P)" pitchFamily="66" charset="-120"/>
              </a:endParaRPr>
            </a:p>
          </p:txBody>
        </p:sp>
        <p:sp>
          <p:nvSpPr>
            <p:cNvPr id="29" name="Text Box 5"/>
            <p:cNvSpPr txBox="1">
              <a:spLocks noChangeArrowheads="1"/>
            </p:cNvSpPr>
            <p:nvPr/>
          </p:nvSpPr>
          <p:spPr bwMode="auto">
            <a:xfrm>
              <a:off x="2398" y="2589"/>
              <a:ext cx="63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1600" b="1" dirty="0">
                  <a:solidFill>
                    <a:srgbClr val="FF0000"/>
                  </a:solidFill>
                  <a:latin typeface="標楷體" panose="03000509000000000000" pitchFamily="65" charset="-120"/>
                  <a:ea typeface="標楷體" panose="03000509000000000000" pitchFamily="65" charset="-120"/>
                </a:rPr>
                <a:t>許可審核</a:t>
              </a:r>
            </a:p>
          </p:txBody>
        </p:sp>
        <p:sp>
          <p:nvSpPr>
            <p:cNvPr id="30" name="Text Box 6"/>
            <p:cNvSpPr txBox="1">
              <a:spLocks noChangeArrowheads="1"/>
            </p:cNvSpPr>
            <p:nvPr/>
          </p:nvSpPr>
          <p:spPr bwMode="auto">
            <a:xfrm>
              <a:off x="1081" y="1994"/>
              <a:ext cx="63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600" b="1" dirty="0">
                  <a:solidFill>
                    <a:srgbClr val="FF0000"/>
                  </a:solidFill>
                  <a:latin typeface="標楷體" panose="03000509000000000000" pitchFamily="65" charset="-120"/>
                  <a:ea typeface="標楷體" panose="03000509000000000000" pitchFamily="65" charset="-120"/>
                </a:rPr>
                <a:t>排放標準</a:t>
              </a:r>
            </a:p>
            <a:p>
              <a:pPr algn="ctr" eaLnBrk="1" hangingPunct="1"/>
              <a:r>
                <a:rPr lang="en-US" altLang="zh-TW" sz="1600" b="1" dirty="0">
                  <a:solidFill>
                    <a:srgbClr val="FF0000"/>
                  </a:solidFill>
                  <a:latin typeface="標楷體" panose="03000509000000000000" pitchFamily="65" charset="-120"/>
                  <a:ea typeface="標楷體" panose="03000509000000000000" pitchFamily="65" charset="-120"/>
                </a:rPr>
                <a:t>20</a:t>
              </a:r>
              <a:r>
                <a:rPr lang="zh-TW" altLang="en-US" sz="1600" b="1" dirty="0">
                  <a:solidFill>
                    <a:srgbClr val="FF0000"/>
                  </a:solidFill>
                  <a:latin typeface="標楷體" panose="03000509000000000000" pitchFamily="65" charset="-120"/>
                  <a:ea typeface="標楷體" panose="03000509000000000000" pitchFamily="65" charset="-120"/>
                </a:rPr>
                <a:t>條</a:t>
              </a:r>
            </a:p>
          </p:txBody>
        </p:sp>
        <p:sp>
          <p:nvSpPr>
            <p:cNvPr id="31" name="Text Box 7"/>
            <p:cNvSpPr txBox="1">
              <a:spLocks noChangeArrowheads="1"/>
            </p:cNvSpPr>
            <p:nvPr/>
          </p:nvSpPr>
          <p:spPr bwMode="auto">
            <a:xfrm>
              <a:off x="922" y="3219"/>
              <a:ext cx="102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600" b="1" dirty="0">
                  <a:solidFill>
                    <a:srgbClr val="FF0000"/>
                  </a:solidFill>
                  <a:latin typeface="標楷體" panose="03000509000000000000" pitchFamily="65" charset="-120"/>
                  <a:ea typeface="標楷體" panose="03000509000000000000" pitchFamily="65" charset="-120"/>
                </a:rPr>
                <a:t>設施及操作規範</a:t>
              </a:r>
            </a:p>
            <a:p>
              <a:pPr algn="ctr" eaLnBrk="1" hangingPunct="1"/>
              <a:r>
                <a:rPr lang="en-US" altLang="zh-TW" sz="1600" b="1" dirty="0">
                  <a:solidFill>
                    <a:srgbClr val="FF0000"/>
                  </a:solidFill>
                  <a:latin typeface="標楷體" panose="03000509000000000000" pitchFamily="65" charset="-120"/>
                  <a:ea typeface="標楷體" panose="03000509000000000000" pitchFamily="65" charset="-120"/>
                </a:rPr>
                <a:t>23</a:t>
              </a:r>
              <a:r>
                <a:rPr lang="zh-TW" altLang="en-US" sz="1600" b="1" dirty="0">
                  <a:solidFill>
                    <a:srgbClr val="FF0000"/>
                  </a:solidFill>
                  <a:latin typeface="標楷體" panose="03000509000000000000" pitchFamily="65" charset="-120"/>
                  <a:ea typeface="標楷體" panose="03000509000000000000" pitchFamily="65" charset="-120"/>
                </a:rPr>
                <a:t>條</a:t>
              </a:r>
            </a:p>
          </p:txBody>
        </p:sp>
        <p:sp>
          <p:nvSpPr>
            <p:cNvPr id="32" name="Text Box 8"/>
            <p:cNvSpPr txBox="1">
              <a:spLocks noChangeArrowheads="1"/>
            </p:cNvSpPr>
            <p:nvPr/>
          </p:nvSpPr>
          <p:spPr bwMode="auto">
            <a:xfrm>
              <a:off x="972" y="2584"/>
              <a:ext cx="7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600" b="1" dirty="0">
                  <a:solidFill>
                    <a:srgbClr val="FF0000"/>
                  </a:solidFill>
                  <a:latin typeface="標楷體" panose="03000509000000000000" pitchFamily="65" charset="-120"/>
                  <a:ea typeface="標楷體" panose="03000509000000000000" pitchFamily="65" charset="-120"/>
                </a:rPr>
                <a:t>監檢測規定</a:t>
              </a:r>
            </a:p>
            <a:p>
              <a:pPr algn="ctr" eaLnBrk="1" hangingPunct="1"/>
              <a:r>
                <a:rPr lang="en-US" altLang="zh-TW" sz="1600" b="1" dirty="0">
                  <a:solidFill>
                    <a:srgbClr val="FF0000"/>
                  </a:solidFill>
                  <a:latin typeface="標楷體" panose="03000509000000000000" pitchFamily="65" charset="-120"/>
                  <a:ea typeface="標楷體" panose="03000509000000000000" pitchFamily="65" charset="-120"/>
                </a:rPr>
                <a:t>22</a:t>
              </a:r>
              <a:r>
                <a:rPr lang="zh-TW" altLang="en-US" sz="1600" b="1" dirty="0">
                  <a:solidFill>
                    <a:srgbClr val="FF0000"/>
                  </a:solidFill>
                  <a:latin typeface="標楷體" panose="03000509000000000000" pitchFamily="65" charset="-120"/>
                  <a:ea typeface="標楷體" panose="03000509000000000000" pitchFamily="65" charset="-120"/>
                </a:rPr>
                <a:t>條</a:t>
              </a:r>
            </a:p>
          </p:txBody>
        </p:sp>
        <p:sp>
          <p:nvSpPr>
            <p:cNvPr id="33" name="Text Box 9"/>
            <p:cNvSpPr txBox="1">
              <a:spLocks noChangeArrowheads="1"/>
            </p:cNvSpPr>
            <p:nvPr/>
          </p:nvSpPr>
          <p:spPr bwMode="auto">
            <a:xfrm>
              <a:off x="2306" y="1813"/>
              <a:ext cx="7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600" b="1" dirty="0">
                  <a:solidFill>
                    <a:srgbClr val="FF0000"/>
                  </a:solidFill>
                  <a:latin typeface="標楷體" panose="03000509000000000000" pitchFamily="65" charset="-120"/>
                  <a:ea typeface="標楷體" panose="03000509000000000000" pitchFamily="65" charset="-120"/>
                </a:rPr>
                <a:t>排放量申報</a:t>
              </a:r>
            </a:p>
            <a:p>
              <a:pPr algn="ctr" eaLnBrk="1" hangingPunct="1"/>
              <a:r>
                <a:rPr lang="en-US" altLang="zh-TW" sz="1600" b="1" dirty="0">
                  <a:solidFill>
                    <a:srgbClr val="FF0000"/>
                  </a:solidFill>
                  <a:latin typeface="標楷體" panose="03000509000000000000" pitchFamily="65" charset="-120"/>
                  <a:ea typeface="標楷體" panose="03000509000000000000" pitchFamily="65" charset="-120"/>
                </a:rPr>
                <a:t>21</a:t>
              </a:r>
              <a:r>
                <a:rPr lang="zh-TW" altLang="en-US" sz="1600" b="1" dirty="0">
                  <a:solidFill>
                    <a:srgbClr val="FF0000"/>
                  </a:solidFill>
                  <a:latin typeface="標楷體" panose="03000509000000000000" pitchFamily="65" charset="-120"/>
                  <a:ea typeface="標楷體" panose="03000509000000000000" pitchFamily="65" charset="-120"/>
                </a:rPr>
                <a:t>條</a:t>
              </a:r>
            </a:p>
          </p:txBody>
        </p:sp>
        <p:sp>
          <p:nvSpPr>
            <p:cNvPr id="34" name="Text Box 10"/>
            <p:cNvSpPr txBox="1">
              <a:spLocks noChangeArrowheads="1"/>
            </p:cNvSpPr>
            <p:nvPr/>
          </p:nvSpPr>
          <p:spPr bwMode="auto">
            <a:xfrm>
              <a:off x="3440" y="1839"/>
              <a:ext cx="76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600" b="1" dirty="0">
                  <a:solidFill>
                    <a:srgbClr val="FF0000"/>
                  </a:solidFill>
                  <a:latin typeface="標楷體" panose="03000509000000000000" pitchFamily="65" charset="-120"/>
                  <a:ea typeface="標楷體" panose="03000509000000000000" pitchFamily="65" charset="-120"/>
                </a:rPr>
                <a:t>易致空氣污</a:t>
              </a:r>
            </a:p>
            <a:p>
              <a:pPr algn="ctr" eaLnBrk="1" hangingPunct="1"/>
              <a:r>
                <a:rPr lang="zh-TW" altLang="en-US" sz="1600" b="1" dirty="0">
                  <a:solidFill>
                    <a:srgbClr val="FF0000"/>
                  </a:solidFill>
                  <a:latin typeface="標楷體" panose="03000509000000000000" pitchFamily="65" charset="-120"/>
                  <a:ea typeface="標楷體" panose="03000509000000000000" pitchFamily="65" charset="-120"/>
                </a:rPr>
                <a:t>染</a:t>
              </a:r>
              <a:r>
                <a:rPr lang="zh-TW" altLang="en-US" sz="1600" b="1" dirty="0" smtClean="0">
                  <a:solidFill>
                    <a:srgbClr val="FF0000"/>
                  </a:solidFill>
                  <a:latin typeface="標楷體" panose="03000509000000000000" pitchFamily="65" charset="-120"/>
                  <a:ea typeface="標楷體" panose="03000509000000000000" pitchFamily="65" charset="-120"/>
                </a:rPr>
                <a:t>物限制</a:t>
              </a:r>
              <a:endParaRPr lang="zh-TW" altLang="en-US" sz="1600" b="1" dirty="0">
                <a:solidFill>
                  <a:srgbClr val="FF0000"/>
                </a:solidFill>
                <a:latin typeface="標楷體" panose="03000509000000000000" pitchFamily="65" charset="-120"/>
                <a:ea typeface="標楷體" panose="03000509000000000000" pitchFamily="65" charset="-120"/>
              </a:endParaRPr>
            </a:p>
            <a:p>
              <a:pPr algn="ctr" eaLnBrk="1" hangingPunct="1"/>
              <a:r>
                <a:rPr lang="en-US" altLang="zh-TW" sz="1600" b="1" dirty="0">
                  <a:solidFill>
                    <a:srgbClr val="FF0000"/>
                  </a:solidFill>
                  <a:latin typeface="標楷體" panose="03000509000000000000" pitchFamily="65" charset="-120"/>
                  <a:ea typeface="標楷體" panose="03000509000000000000" pitchFamily="65" charset="-120"/>
                </a:rPr>
                <a:t>28</a:t>
              </a:r>
              <a:r>
                <a:rPr lang="zh-TW" altLang="en-US" sz="1600" b="1" dirty="0">
                  <a:solidFill>
                    <a:srgbClr val="FF0000"/>
                  </a:solidFill>
                  <a:latin typeface="標楷體" panose="03000509000000000000" pitchFamily="65" charset="-120"/>
                  <a:ea typeface="標楷體" panose="03000509000000000000" pitchFamily="65" charset="-120"/>
                </a:rPr>
                <a:t>條</a:t>
              </a:r>
              <a:r>
                <a:rPr lang="zh-TW" altLang="en-US" sz="1600" b="1" dirty="0" smtClean="0">
                  <a:solidFill>
                    <a:srgbClr val="FF0000"/>
                  </a:solidFill>
                  <a:latin typeface="標楷體" panose="03000509000000000000" pitchFamily="65" charset="-120"/>
                  <a:ea typeface="標楷體" panose="03000509000000000000" pitchFamily="65" charset="-120"/>
                </a:rPr>
                <a:t>、</a:t>
              </a:r>
              <a:r>
                <a:rPr lang="en-US" altLang="zh-TW" sz="1600" b="1" dirty="0" smtClean="0">
                  <a:solidFill>
                    <a:srgbClr val="FF0000"/>
                  </a:solidFill>
                  <a:latin typeface="標楷體" panose="03000509000000000000" pitchFamily="65" charset="-120"/>
                  <a:ea typeface="標楷體" panose="03000509000000000000" pitchFamily="65" charset="-120"/>
                </a:rPr>
                <a:t>29</a:t>
              </a:r>
              <a:r>
                <a:rPr lang="zh-TW" altLang="en-US" sz="1600" b="1" dirty="0" smtClean="0">
                  <a:solidFill>
                    <a:srgbClr val="FF0000"/>
                  </a:solidFill>
                  <a:latin typeface="標楷體" panose="03000509000000000000" pitchFamily="65" charset="-120"/>
                  <a:ea typeface="標楷體" panose="03000509000000000000" pitchFamily="65" charset="-120"/>
                </a:rPr>
                <a:t>條</a:t>
              </a:r>
              <a:endParaRPr lang="zh-TW" altLang="en-US" sz="1600" b="1" dirty="0">
                <a:solidFill>
                  <a:srgbClr val="FF0000"/>
                </a:solidFill>
                <a:latin typeface="標楷體" panose="03000509000000000000" pitchFamily="65" charset="-120"/>
                <a:ea typeface="標楷體" panose="03000509000000000000" pitchFamily="65" charset="-120"/>
              </a:endParaRPr>
            </a:p>
          </p:txBody>
        </p:sp>
        <p:sp>
          <p:nvSpPr>
            <p:cNvPr id="35" name="Text Box 11"/>
            <p:cNvSpPr txBox="1">
              <a:spLocks noChangeArrowheads="1"/>
            </p:cNvSpPr>
            <p:nvPr/>
          </p:nvSpPr>
          <p:spPr bwMode="auto">
            <a:xfrm>
              <a:off x="3531" y="2538"/>
              <a:ext cx="63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600" b="1" dirty="0">
                  <a:solidFill>
                    <a:srgbClr val="FF0000"/>
                  </a:solidFill>
                  <a:latin typeface="標楷體" panose="03000509000000000000" pitchFamily="65" charset="-120"/>
                  <a:ea typeface="標楷體" panose="03000509000000000000" pitchFamily="65" charset="-120"/>
                </a:rPr>
                <a:t>緊急應變</a:t>
              </a:r>
            </a:p>
            <a:p>
              <a:pPr algn="ctr" eaLnBrk="1" hangingPunct="1"/>
              <a:r>
                <a:rPr lang="en-US" altLang="zh-TW" sz="1600" b="1" dirty="0" smtClean="0">
                  <a:solidFill>
                    <a:srgbClr val="FF0000"/>
                  </a:solidFill>
                  <a:latin typeface="標楷體" panose="03000509000000000000" pitchFamily="65" charset="-120"/>
                  <a:ea typeface="標楷體" panose="03000509000000000000" pitchFamily="65" charset="-120"/>
                </a:rPr>
                <a:t>33</a:t>
              </a:r>
              <a:r>
                <a:rPr lang="zh-TW" altLang="en-US" sz="1600" b="1" dirty="0" smtClean="0">
                  <a:solidFill>
                    <a:srgbClr val="FF0000"/>
                  </a:solidFill>
                  <a:latin typeface="標楷體" panose="03000509000000000000" pitchFamily="65" charset="-120"/>
                  <a:ea typeface="標楷體" panose="03000509000000000000" pitchFamily="65" charset="-120"/>
                </a:rPr>
                <a:t>條</a:t>
              </a:r>
              <a:endParaRPr lang="zh-TW" altLang="en-US" sz="1600" b="1" dirty="0">
                <a:solidFill>
                  <a:srgbClr val="FF0000"/>
                </a:solidFill>
                <a:latin typeface="標楷體" panose="03000509000000000000" pitchFamily="65" charset="-120"/>
                <a:ea typeface="標楷體" panose="03000509000000000000" pitchFamily="65" charset="-120"/>
              </a:endParaRPr>
            </a:p>
          </p:txBody>
        </p:sp>
        <p:sp>
          <p:nvSpPr>
            <p:cNvPr id="36" name="Text Box 12"/>
            <p:cNvSpPr txBox="1">
              <a:spLocks noChangeArrowheads="1"/>
            </p:cNvSpPr>
            <p:nvPr/>
          </p:nvSpPr>
          <p:spPr bwMode="auto">
            <a:xfrm>
              <a:off x="2444" y="3264"/>
              <a:ext cx="63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600" b="1" dirty="0">
                  <a:solidFill>
                    <a:srgbClr val="FF0000"/>
                  </a:solidFill>
                  <a:latin typeface="標楷體" panose="03000509000000000000" pitchFamily="65" charset="-120"/>
                  <a:ea typeface="標楷體" panose="03000509000000000000" pitchFamily="65" charset="-120"/>
                </a:rPr>
                <a:t>總量管制</a:t>
              </a:r>
            </a:p>
            <a:p>
              <a:pPr algn="ctr" eaLnBrk="1" hangingPunct="1"/>
              <a:r>
                <a:rPr lang="en-US" altLang="zh-TW" sz="1600" b="1" dirty="0">
                  <a:solidFill>
                    <a:srgbClr val="FF0000"/>
                  </a:solidFill>
                  <a:latin typeface="標楷體" panose="03000509000000000000" pitchFamily="65" charset="-120"/>
                  <a:ea typeface="標楷體" panose="03000509000000000000" pitchFamily="65" charset="-120"/>
                </a:rPr>
                <a:t>8-12</a:t>
              </a:r>
              <a:r>
                <a:rPr lang="zh-TW" altLang="en-US" sz="1600" b="1" dirty="0">
                  <a:solidFill>
                    <a:srgbClr val="FF0000"/>
                  </a:solidFill>
                  <a:latin typeface="標楷體" panose="03000509000000000000" pitchFamily="65" charset="-120"/>
                  <a:ea typeface="標楷體" panose="03000509000000000000" pitchFamily="65" charset="-120"/>
                </a:rPr>
                <a:t>條</a:t>
              </a:r>
            </a:p>
          </p:txBody>
        </p:sp>
        <p:sp>
          <p:nvSpPr>
            <p:cNvPr id="37" name="AutoShape 13"/>
            <p:cNvSpPr>
              <a:spLocks noChangeArrowheads="1"/>
            </p:cNvSpPr>
            <p:nvPr/>
          </p:nvSpPr>
          <p:spPr bwMode="auto">
            <a:xfrm>
              <a:off x="4241" y="2584"/>
              <a:ext cx="364" cy="227"/>
            </a:xfrm>
            <a:prstGeom prst="rightArrow">
              <a:avLst>
                <a:gd name="adj1" fmla="val 50000"/>
                <a:gd name="adj2" fmla="val 40088"/>
              </a:avLst>
            </a:prstGeom>
            <a:solidFill>
              <a:schemeClr val="accent1"/>
            </a:solidFill>
            <a:ln w="9525">
              <a:solidFill>
                <a:schemeClr val="tx1"/>
              </a:solidFill>
              <a:miter lim="800000"/>
              <a:headEnd/>
              <a:tailEnd/>
            </a:ln>
          </p:spPr>
          <p:txBody>
            <a:bodyPr wrap="none" anchor="ctr"/>
            <a:lstStyle/>
            <a:p>
              <a:endParaRPr lang="zh-TW" altLang="en-US" sz="1600">
                <a:latin typeface="華康正顏楷體W5(P)" pitchFamily="66" charset="-120"/>
                <a:ea typeface="華康正顏楷體W5(P)" pitchFamily="66" charset="-120"/>
              </a:endParaRPr>
            </a:p>
          </p:txBody>
        </p:sp>
        <p:sp>
          <p:nvSpPr>
            <p:cNvPr id="38" name="Line 14"/>
            <p:cNvSpPr>
              <a:spLocks noChangeShapeType="1"/>
            </p:cNvSpPr>
            <p:nvPr/>
          </p:nvSpPr>
          <p:spPr bwMode="auto">
            <a:xfrm>
              <a:off x="1852" y="2227"/>
              <a:ext cx="272"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9" name="Line 15"/>
            <p:cNvSpPr>
              <a:spLocks noChangeShapeType="1"/>
            </p:cNvSpPr>
            <p:nvPr/>
          </p:nvSpPr>
          <p:spPr bwMode="auto">
            <a:xfrm>
              <a:off x="1792" y="2725"/>
              <a:ext cx="31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0" name="Line 16"/>
            <p:cNvSpPr>
              <a:spLocks noChangeShapeType="1"/>
            </p:cNvSpPr>
            <p:nvPr/>
          </p:nvSpPr>
          <p:spPr bwMode="auto">
            <a:xfrm flipV="1">
              <a:off x="1943" y="2997"/>
              <a:ext cx="272"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 name="Line 17"/>
            <p:cNvSpPr>
              <a:spLocks noChangeShapeType="1"/>
            </p:cNvSpPr>
            <p:nvPr/>
          </p:nvSpPr>
          <p:spPr bwMode="auto">
            <a:xfrm flipV="1">
              <a:off x="2714" y="3083"/>
              <a:ext cx="0"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 name="Line 18"/>
            <p:cNvSpPr>
              <a:spLocks noChangeShapeType="1"/>
            </p:cNvSpPr>
            <p:nvPr/>
          </p:nvSpPr>
          <p:spPr bwMode="auto">
            <a:xfrm>
              <a:off x="2669" y="2221"/>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3" name="Line 19"/>
            <p:cNvSpPr>
              <a:spLocks noChangeShapeType="1"/>
            </p:cNvSpPr>
            <p:nvPr/>
          </p:nvSpPr>
          <p:spPr bwMode="auto">
            <a:xfrm flipH="1">
              <a:off x="3258" y="2227"/>
              <a:ext cx="227"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4" name="Line 20"/>
            <p:cNvSpPr>
              <a:spLocks noChangeShapeType="1"/>
            </p:cNvSpPr>
            <p:nvPr/>
          </p:nvSpPr>
          <p:spPr bwMode="auto">
            <a:xfrm flipH="1" flipV="1">
              <a:off x="3259" y="2947"/>
              <a:ext cx="181"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5" name="Text Box 21"/>
            <p:cNvSpPr txBox="1">
              <a:spLocks noChangeArrowheads="1"/>
            </p:cNvSpPr>
            <p:nvPr/>
          </p:nvSpPr>
          <p:spPr bwMode="auto">
            <a:xfrm>
              <a:off x="3530" y="3133"/>
              <a:ext cx="63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zh-TW" altLang="en-US" sz="1600" b="1" dirty="0">
                  <a:solidFill>
                    <a:srgbClr val="FF0000"/>
                  </a:solidFill>
                  <a:latin typeface="標楷體" panose="03000509000000000000" pitchFamily="65" charset="-120"/>
                  <a:ea typeface="標楷體" panose="03000509000000000000" pitchFamily="65" charset="-120"/>
                </a:rPr>
                <a:t>專責人員</a:t>
              </a:r>
            </a:p>
            <a:p>
              <a:pPr algn="ctr" eaLnBrk="1" hangingPunct="1"/>
              <a:r>
                <a:rPr lang="en-US" altLang="zh-TW" sz="1600" b="1" dirty="0" smtClean="0">
                  <a:solidFill>
                    <a:srgbClr val="FF0000"/>
                  </a:solidFill>
                  <a:latin typeface="標楷體" panose="03000509000000000000" pitchFamily="65" charset="-120"/>
                  <a:ea typeface="標楷體" panose="03000509000000000000" pitchFamily="65" charset="-120"/>
                </a:rPr>
                <a:t>34</a:t>
              </a:r>
              <a:r>
                <a:rPr lang="zh-TW" altLang="en-US" sz="1600" b="1" dirty="0" smtClean="0">
                  <a:solidFill>
                    <a:srgbClr val="FF0000"/>
                  </a:solidFill>
                  <a:latin typeface="標楷體" panose="03000509000000000000" pitchFamily="65" charset="-120"/>
                  <a:ea typeface="標楷體" panose="03000509000000000000" pitchFamily="65" charset="-120"/>
                </a:rPr>
                <a:t>條</a:t>
              </a:r>
              <a:endParaRPr lang="zh-TW" altLang="en-US" sz="1600" b="1" dirty="0">
                <a:solidFill>
                  <a:srgbClr val="FF0000"/>
                </a:solidFill>
                <a:latin typeface="標楷體" panose="03000509000000000000" pitchFamily="65" charset="-120"/>
                <a:ea typeface="標楷體" panose="03000509000000000000" pitchFamily="65" charset="-120"/>
              </a:endParaRPr>
            </a:p>
          </p:txBody>
        </p:sp>
        <p:sp>
          <p:nvSpPr>
            <p:cNvPr id="46" name="Text Box 22"/>
            <p:cNvSpPr txBox="1">
              <a:spLocks noChangeArrowheads="1"/>
            </p:cNvSpPr>
            <p:nvPr/>
          </p:nvSpPr>
          <p:spPr bwMode="auto">
            <a:xfrm>
              <a:off x="4755" y="2087"/>
              <a:ext cx="271"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1600" b="1" dirty="0">
                  <a:solidFill>
                    <a:srgbClr val="FF0000"/>
                  </a:solidFill>
                  <a:latin typeface="標楷體" panose="03000509000000000000" pitchFamily="65" charset="-120"/>
                  <a:ea typeface="標楷體" panose="03000509000000000000" pitchFamily="65" charset="-120"/>
                </a:rPr>
                <a:t>依許可內容</a:t>
              </a:r>
              <a:r>
                <a:rPr lang="zh-TW" altLang="en-US" sz="1600" b="1" dirty="0" smtClean="0">
                  <a:solidFill>
                    <a:srgbClr val="FF0000"/>
                  </a:solidFill>
                  <a:latin typeface="標楷體" panose="03000509000000000000" pitchFamily="65" charset="-120"/>
                  <a:ea typeface="標楷體" panose="03000509000000000000" pitchFamily="65" charset="-120"/>
                </a:rPr>
                <a:t>設置及</a:t>
              </a:r>
              <a:r>
                <a:rPr lang="zh-TW" altLang="en-US" sz="1600" b="1" dirty="0">
                  <a:solidFill>
                    <a:srgbClr val="FF0000"/>
                  </a:solidFill>
                  <a:latin typeface="標楷體" panose="03000509000000000000" pitchFamily="65" charset="-120"/>
                  <a:ea typeface="標楷體" panose="03000509000000000000" pitchFamily="65" charset="-120"/>
                </a:rPr>
                <a:t>操作</a:t>
              </a:r>
            </a:p>
          </p:txBody>
        </p:sp>
      </p:grpSp>
    </p:spTree>
    <p:extLst>
      <p:ext uri="{BB962C8B-B14F-4D97-AF65-F5344CB8AC3E}">
        <p14:creationId xmlns:p14="http://schemas.microsoft.com/office/powerpoint/2010/main" val="4103310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5496" y="836712"/>
            <a:ext cx="9108504" cy="796925"/>
          </a:xfrm>
          <a:noFill/>
          <a:ln>
            <a:noFill/>
          </a:ln>
        </p:spPr>
        <p:txBody>
          <a:bodyPr vert="horz" wrap="square" lIns="91440" tIns="45720" rIns="91440" bIns="45720" numCol="1" anchor="ctr" anchorCtr="0" compatLnSpc="1">
            <a:prstTxWarp prst="textNoShape">
              <a:avLst/>
            </a:prstTxWarp>
          </a:bodyPr>
          <a:lstStyle/>
          <a:p>
            <a:r>
              <a:rPr kumimoji="1" lang="zh-TW" altLang="en-US" sz="3600"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背景說明</a:t>
            </a:r>
            <a:endParaRPr kumimoji="1" lang="fr-CA" altLang="zh-TW" sz="3600"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endParaRPr>
          </a:p>
        </p:txBody>
      </p:sp>
      <p:sp>
        <p:nvSpPr>
          <p:cNvPr id="5" name="Espace réservé du contenu 2"/>
          <p:cNvSpPr>
            <a:spLocks noGrp="1"/>
          </p:cNvSpPr>
          <p:nvPr>
            <p:ph idx="1"/>
          </p:nvPr>
        </p:nvSpPr>
        <p:spPr>
          <a:xfrm>
            <a:off x="107504" y="2348880"/>
            <a:ext cx="8928992" cy="4248472"/>
          </a:xfrm>
        </p:spPr>
        <p:txBody>
          <a:bodyPr/>
          <a:lstStyle/>
          <a:p>
            <a:pPr>
              <a:buBlip>
                <a:blip r:embed="rId2"/>
              </a:buBlip>
            </a:pPr>
            <a:r>
              <a:rPr lang="zh-TW" altLang="en-US" sz="2000" dirty="0">
                <a:latin typeface="Times New Roman" pitchFamily="18" charset="0"/>
                <a:ea typeface="標楷體" pitchFamily="65" charset="-120"/>
                <a:cs typeface="Times New Roman" pitchFamily="18" charset="0"/>
              </a:rPr>
              <a:t>空氣污染防制</a:t>
            </a:r>
            <a:r>
              <a:rPr lang="zh-TW" altLang="en-US" sz="2000" dirty="0" smtClean="0">
                <a:latin typeface="Times New Roman" pitchFamily="18" charset="0"/>
                <a:ea typeface="標楷體" pitchFamily="65" charset="-120"/>
                <a:cs typeface="Times New Roman" pitchFamily="18" charset="0"/>
              </a:rPr>
              <a:t>法於八十一 年第二次修正公布納入許可制度，藉由許可制度之預防管理，整合本法相關管制需求，並使公私場所瞭解其應符合之規定及義務。行政院環境保護署自八十二年起依本法第二十四條第一項分批指定公告，共公告八批、八十九種行業別，、三百九十種製程之固定污染源應依固定污染源設置及操作許可證管理辦法申請設置或操作許可證。</a:t>
            </a:r>
            <a:endParaRPr lang="en-US" altLang="zh-TW" sz="2000" dirty="0" smtClean="0">
              <a:latin typeface="Times New Roman" pitchFamily="18" charset="0"/>
              <a:ea typeface="標楷體" pitchFamily="65" charset="-120"/>
              <a:cs typeface="Times New Roman" pitchFamily="18" charset="0"/>
            </a:endParaRPr>
          </a:p>
          <a:p>
            <a:pPr>
              <a:buBlip>
                <a:blip r:embed="rId2"/>
              </a:buBlip>
            </a:pPr>
            <a:r>
              <a:rPr lang="zh-TW" altLang="en-US" sz="2000" dirty="0">
                <a:latin typeface="Times New Roman" pitchFamily="18" charset="0"/>
                <a:ea typeface="標楷體" pitchFamily="65" charset="-120"/>
                <a:cs typeface="Times New Roman" pitchFamily="18" charset="0"/>
              </a:rPr>
              <a:t>因應空污法於</a:t>
            </a:r>
            <a:r>
              <a:rPr lang="en-US" altLang="zh-TW" sz="2000" dirty="0">
                <a:latin typeface="Times New Roman" pitchFamily="18" charset="0"/>
                <a:ea typeface="標楷體" pitchFamily="65" charset="-120"/>
                <a:cs typeface="Times New Roman" pitchFamily="18" charset="0"/>
              </a:rPr>
              <a:t>107</a:t>
            </a:r>
            <a:r>
              <a:rPr lang="zh-TW" altLang="en-US" sz="2000" dirty="0">
                <a:latin typeface="Times New Roman" pitchFamily="18" charset="0"/>
                <a:ea typeface="標楷體" pitchFamily="65" charset="-120"/>
                <a:cs typeface="Times New Roman" pitchFamily="18" charset="0"/>
              </a:rPr>
              <a:t>年</a:t>
            </a:r>
            <a:r>
              <a:rPr lang="en-US" altLang="zh-TW" sz="2000" dirty="0">
                <a:latin typeface="Times New Roman" pitchFamily="18" charset="0"/>
                <a:ea typeface="標楷體" pitchFamily="65" charset="-120"/>
                <a:cs typeface="Times New Roman" pitchFamily="18" charset="0"/>
              </a:rPr>
              <a:t>8</a:t>
            </a:r>
            <a:r>
              <a:rPr lang="zh-TW" altLang="en-US" sz="2000" dirty="0">
                <a:latin typeface="Times New Roman" pitchFamily="18" charset="0"/>
                <a:ea typeface="標楷體" pitchFamily="65" charset="-120"/>
                <a:cs typeface="Times New Roman" pitchFamily="18" charset="0"/>
              </a:rPr>
              <a:t>月</a:t>
            </a:r>
            <a:r>
              <a:rPr lang="en-US" altLang="zh-TW" sz="2000" dirty="0">
                <a:latin typeface="Times New Roman" pitchFamily="18" charset="0"/>
                <a:ea typeface="標楷體" pitchFamily="65" charset="-120"/>
                <a:cs typeface="Times New Roman" pitchFamily="18" charset="0"/>
              </a:rPr>
              <a:t>1</a:t>
            </a:r>
            <a:r>
              <a:rPr lang="zh-TW" altLang="en-US" sz="2000" dirty="0">
                <a:latin typeface="Times New Roman" pitchFamily="18" charset="0"/>
                <a:ea typeface="標楷體" pitchFamily="65" charset="-120"/>
                <a:cs typeface="Times New Roman" pitchFamily="18" charset="0"/>
              </a:rPr>
              <a:t>日經總統以華總一義字第</a:t>
            </a:r>
            <a:r>
              <a:rPr lang="en-US" altLang="zh-TW" sz="2000" dirty="0">
                <a:latin typeface="Times New Roman" pitchFamily="18" charset="0"/>
                <a:ea typeface="標楷體" pitchFamily="65" charset="-120"/>
                <a:cs typeface="Times New Roman" pitchFamily="18" charset="0"/>
              </a:rPr>
              <a:t>10700080891</a:t>
            </a:r>
            <a:r>
              <a:rPr lang="zh-TW" altLang="en-US" sz="2000" dirty="0">
                <a:latin typeface="Times New Roman" pitchFamily="18" charset="0"/>
                <a:ea typeface="標楷體" pitchFamily="65" charset="-120"/>
                <a:cs typeface="Times New Roman" pitchFamily="18" charset="0"/>
              </a:rPr>
              <a:t>號令公布施行，公布實施後新增多項管制工具，包含燃料成分及混燒比例管制、資訊公開、三級防制區指定削減、技師操證簽證等，延續污染預防管理外，進而依實際管制需求減量</a:t>
            </a:r>
            <a:r>
              <a:rPr lang="zh-TW" altLang="en-US" sz="2000" dirty="0" smtClean="0">
                <a:latin typeface="Times New Roman" pitchFamily="18" charset="0"/>
                <a:ea typeface="標楷體" pitchFamily="65" charset="-120"/>
                <a:cs typeface="Times New Roman" pitchFamily="18" charset="0"/>
              </a:rPr>
              <a:t>。</a:t>
            </a:r>
            <a:endParaRPr lang="en-US" altLang="zh-TW" sz="2000" dirty="0" smtClean="0">
              <a:latin typeface="Times New Roman" pitchFamily="18" charset="0"/>
              <a:ea typeface="標楷體" pitchFamily="65" charset="-120"/>
              <a:cs typeface="Times New Roman" pitchFamily="18" charset="0"/>
            </a:endParaRPr>
          </a:p>
          <a:p>
            <a:pPr>
              <a:buBlip>
                <a:blip r:embed="rId2"/>
              </a:buBlip>
            </a:pPr>
            <a:r>
              <a:rPr lang="zh-TW" altLang="en-US" sz="2000" dirty="0" smtClean="0">
                <a:latin typeface="Times New Roman" pitchFamily="18" charset="0"/>
                <a:ea typeface="標楷體" pitchFamily="65" charset="-120"/>
                <a:cs typeface="Times New Roman" pitchFamily="18" charset="0"/>
              </a:rPr>
              <a:t>此次修正強化源頭管理、專業管理、區域管理及資訊公開四個面向，以強化與精進污染預防管理作為及實際行政管制需求，另由於本次修法幅度較大因此將許可管理辦法另作系統性章節整併，此外根據近年執行現況，簡化及彈性化部份行政及執行流程，以簡政便民。</a:t>
            </a:r>
            <a:endParaRPr lang="en-US" altLang="zh-TW" sz="2000"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3397870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108204" y="4581128"/>
            <a:ext cx="2101596" cy="2026920"/>
          </a:xfrm>
          <a:prstGeom prst="rect">
            <a:avLst/>
          </a:prstGeom>
          <a:blipFill>
            <a:blip r:embed="rId2" cstate="print"/>
            <a:stretch>
              <a:fillRect/>
            </a:stretch>
          </a:blipFill>
        </p:spPr>
        <p:txBody>
          <a:bodyPr wrap="square" lIns="0" tIns="0" rIns="0" bIns="0" rtlCol="0"/>
          <a:lstStyle/>
          <a:p>
            <a:endParaRPr/>
          </a:p>
        </p:txBody>
      </p:sp>
      <p:sp>
        <p:nvSpPr>
          <p:cNvPr id="6" name="object 4"/>
          <p:cNvSpPr/>
          <p:nvPr/>
        </p:nvSpPr>
        <p:spPr>
          <a:xfrm>
            <a:off x="2345435" y="4581128"/>
            <a:ext cx="2307336" cy="2026920"/>
          </a:xfrm>
          <a:prstGeom prst="rect">
            <a:avLst/>
          </a:prstGeom>
          <a:blipFill>
            <a:blip r:embed="rId3" cstate="print"/>
            <a:stretch>
              <a:fillRect/>
            </a:stretch>
          </a:blipFill>
        </p:spPr>
        <p:txBody>
          <a:bodyPr wrap="square" lIns="0" tIns="0" rIns="0" bIns="0" rtlCol="0"/>
          <a:lstStyle/>
          <a:p>
            <a:endParaRPr/>
          </a:p>
        </p:txBody>
      </p:sp>
      <p:sp>
        <p:nvSpPr>
          <p:cNvPr id="7" name="object 5"/>
          <p:cNvSpPr/>
          <p:nvPr/>
        </p:nvSpPr>
        <p:spPr>
          <a:xfrm>
            <a:off x="7153656" y="4581128"/>
            <a:ext cx="1882140" cy="2026920"/>
          </a:xfrm>
          <a:prstGeom prst="rect">
            <a:avLst/>
          </a:prstGeom>
          <a:blipFill>
            <a:blip r:embed="rId4" cstate="print"/>
            <a:stretch>
              <a:fillRect/>
            </a:stretch>
          </a:blipFill>
        </p:spPr>
        <p:txBody>
          <a:bodyPr wrap="square" lIns="0" tIns="0" rIns="0" bIns="0" rtlCol="0"/>
          <a:lstStyle/>
          <a:p>
            <a:endParaRPr/>
          </a:p>
        </p:txBody>
      </p:sp>
      <p:sp>
        <p:nvSpPr>
          <p:cNvPr id="8" name="object 6"/>
          <p:cNvSpPr/>
          <p:nvPr/>
        </p:nvSpPr>
        <p:spPr>
          <a:xfrm>
            <a:off x="4788408" y="4581128"/>
            <a:ext cx="2231136" cy="2026920"/>
          </a:xfrm>
          <a:prstGeom prst="rect">
            <a:avLst/>
          </a:prstGeom>
          <a:blipFill>
            <a:blip r:embed="rId5" cstate="print"/>
            <a:stretch>
              <a:fillRect/>
            </a:stretch>
          </a:blipFill>
        </p:spPr>
        <p:txBody>
          <a:bodyPr wrap="square" lIns="0" tIns="0" rIns="0" bIns="0" rtlCol="0"/>
          <a:lstStyle/>
          <a:p>
            <a:endParaRPr/>
          </a:p>
        </p:txBody>
      </p:sp>
      <p:sp>
        <p:nvSpPr>
          <p:cNvPr id="9" name="標題 2"/>
          <p:cNvSpPr txBox="1">
            <a:spLocks/>
          </p:cNvSpPr>
          <p:nvPr/>
        </p:nvSpPr>
        <p:spPr>
          <a:xfrm>
            <a:off x="457200" y="246430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zh-TW" altLang="en-US"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許可法規與常見不符案例說明</a:t>
            </a:r>
          </a:p>
        </p:txBody>
      </p:sp>
    </p:spTree>
    <p:extLst>
      <p:ext uri="{BB962C8B-B14F-4D97-AF65-F5344CB8AC3E}">
        <p14:creationId xmlns:p14="http://schemas.microsoft.com/office/powerpoint/2010/main" val="3445979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txBox="1"/>
          <p:nvPr/>
        </p:nvSpPr>
        <p:spPr>
          <a:xfrm>
            <a:off x="718819" y="1268760"/>
            <a:ext cx="7926705" cy="5582297"/>
          </a:xfrm>
          <a:prstGeom prst="rect">
            <a:avLst/>
          </a:prstGeom>
        </p:spPr>
        <p:txBody>
          <a:bodyPr vert="horz" wrap="square" lIns="0" tIns="74930" rIns="0" bIns="0" rtlCol="0">
            <a:spAutoFit/>
          </a:bodyPr>
          <a:lstStyle/>
          <a:p>
            <a:pPr marL="33655">
              <a:lnSpc>
                <a:spcPct val="100000"/>
              </a:lnSpc>
              <a:spcBef>
                <a:spcPts val="590"/>
              </a:spcBef>
            </a:pPr>
            <a:r>
              <a:rPr sz="2400" b="1" dirty="0" smtClean="0">
                <a:solidFill>
                  <a:srgbClr val="FF0000"/>
                </a:solidFill>
                <a:latin typeface="標楷體" pitchFamily="65" charset="-120"/>
                <a:ea typeface="標楷體" pitchFamily="65" charset="-120"/>
                <a:cs typeface="Noto Sans CJK JP Regular"/>
              </a:rPr>
              <a:t>案</a:t>
            </a:r>
            <a:r>
              <a:rPr lang="zh-TW" altLang="en-US" sz="2400" b="1" dirty="0" smtClean="0">
                <a:solidFill>
                  <a:srgbClr val="FF0000"/>
                </a:solidFill>
                <a:latin typeface="標楷體" pitchFamily="65" charset="-120"/>
                <a:ea typeface="標楷體" pitchFamily="65" charset="-120"/>
                <a:cs typeface="Noto Sans CJK JP Regular"/>
              </a:rPr>
              <a:t> </a:t>
            </a:r>
            <a:r>
              <a:rPr sz="2400" b="1" dirty="0" smtClean="0">
                <a:solidFill>
                  <a:srgbClr val="FF0000"/>
                </a:solidFill>
                <a:latin typeface="標楷體" pitchFamily="65" charset="-120"/>
                <a:ea typeface="標楷體" pitchFamily="65" charset="-120"/>
                <a:cs typeface="Noto Sans CJK JP Regular"/>
              </a:rPr>
              <a:t>例</a:t>
            </a:r>
            <a:r>
              <a:rPr lang="zh-TW" altLang="en-US" sz="2400" b="1" dirty="0" smtClean="0">
                <a:solidFill>
                  <a:srgbClr val="FF0000"/>
                </a:solidFill>
                <a:latin typeface="標楷體" pitchFamily="65" charset="-120"/>
                <a:ea typeface="標楷體" pitchFamily="65" charset="-120"/>
                <a:cs typeface="Noto Sans CJK JP Regular"/>
              </a:rPr>
              <a:t> 一</a:t>
            </a:r>
            <a:r>
              <a:rPr lang="en-US" altLang="zh-TW" sz="2400" b="1" dirty="0" smtClean="0">
                <a:solidFill>
                  <a:srgbClr val="FF0000"/>
                </a:solidFill>
                <a:latin typeface="標楷體" pitchFamily="65" charset="-120"/>
                <a:ea typeface="標楷體" pitchFamily="65" charset="-120"/>
                <a:cs typeface="Noto Sans CJK JP Regular"/>
              </a:rPr>
              <a:t>:</a:t>
            </a:r>
            <a:endParaRPr sz="2400" b="1" dirty="0">
              <a:solidFill>
                <a:srgbClr val="FF0000"/>
              </a:solidFill>
              <a:latin typeface="標楷體" pitchFamily="65" charset="-120"/>
              <a:ea typeface="標楷體" pitchFamily="65" charset="-120"/>
              <a:cs typeface="Noto Sans CJK JP Regular"/>
            </a:endParaRPr>
          </a:p>
          <a:p>
            <a:pPr marL="12700">
              <a:lnSpc>
                <a:spcPct val="100000"/>
              </a:lnSpc>
              <a:spcBef>
                <a:spcPts val="490"/>
              </a:spcBef>
            </a:pPr>
            <a:r>
              <a:rPr lang="zh-TW" altLang="en-US" sz="2000" dirty="0">
                <a:latin typeface="標楷體" pitchFamily="65" charset="-120"/>
                <a:ea typeface="標楷體" pitchFamily="65" charset="-120"/>
                <a:cs typeface="Noto Sans CJK JP Regular"/>
              </a:rPr>
              <a:t> </a:t>
            </a:r>
            <a:r>
              <a:rPr lang="zh-TW" altLang="en-US" sz="2000" dirty="0">
                <a:solidFill>
                  <a:schemeClr val="tx2"/>
                </a:solidFill>
                <a:latin typeface="標楷體" pitchFamily="65" charset="-120"/>
                <a:ea typeface="標楷體" pitchFamily="65" charset="-120"/>
                <a:cs typeface="Noto Sans CJK JP Regular"/>
              </a:rPr>
              <a:t>某工廠從事熱媒加熱產生程序</a:t>
            </a:r>
            <a:r>
              <a:rPr lang="en-US" altLang="zh-TW" sz="2000" dirty="0">
                <a:solidFill>
                  <a:schemeClr val="tx2"/>
                </a:solidFill>
                <a:latin typeface="標楷體" pitchFamily="65" charset="-120"/>
                <a:ea typeface="標楷體" pitchFamily="65" charset="-120"/>
                <a:cs typeface="Noto Sans CJK JP Regular"/>
              </a:rPr>
              <a:t>(M05) </a:t>
            </a:r>
            <a:r>
              <a:rPr lang="zh-TW" altLang="en-US" sz="2000" dirty="0">
                <a:solidFill>
                  <a:schemeClr val="tx2"/>
                </a:solidFill>
                <a:latin typeface="標楷體" pitchFamily="65" charset="-120"/>
                <a:ea typeface="標楷體" pitchFamily="65" charset="-120"/>
                <a:cs typeface="Noto Sans CJK JP Regular"/>
              </a:rPr>
              <a:t>，</a:t>
            </a:r>
            <a:r>
              <a:rPr lang="en-US" altLang="zh-TW" sz="2000" dirty="0">
                <a:solidFill>
                  <a:schemeClr val="tx2"/>
                </a:solidFill>
                <a:latin typeface="標楷體" pitchFamily="65" charset="-120"/>
                <a:ea typeface="標楷體" pitchFamily="65" charset="-120"/>
                <a:cs typeface="Noto Sans CJK JP Regular"/>
              </a:rPr>
              <a:t>105</a:t>
            </a:r>
            <a:r>
              <a:rPr lang="zh-TW" altLang="en-US" sz="2000" dirty="0">
                <a:solidFill>
                  <a:schemeClr val="tx2"/>
                </a:solidFill>
                <a:latin typeface="標楷體" pitchFamily="65" charset="-120"/>
                <a:ea typeface="標楷體" pitchFamily="65" charset="-120"/>
                <a:cs typeface="Noto Sans CJK JP Regular"/>
              </a:rPr>
              <a:t>年度下半年生煤使用量網路申報日為</a:t>
            </a:r>
            <a:r>
              <a:rPr lang="en-US" altLang="zh-TW" sz="2000" dirty="0">
                <a:solidFill>
                  <a:schemeClr val="tx2"/>
                </a:solidFill>
                <a:latin typeface="標楷體" pitchFamily="65" charset="-120"/>
                <a:ea typeface="標楷體" pitchFamily="65" charset="-120"/>
                <a:cs typeface="Noto Sans CJK JP Regular"/>
              </a:rPr>
              <a:t>106</a:t>
            </a:r>
            <a:r>
              <a:rPr lang="zh-TW" altLang="en-US" sz="2000" dirty="0">
                <a:solidFill>
                  <a:schemeClr val="tx2"/>
                </a:solidFill>
                <a:latin typeface="標楷體" pitchFamily="65" charset="-120"/>
                <a:ea typeface="標楷體" pitchFamily="65" charset="-120"/>
                <a:cs typeface="Noto Sans CJK JP Regular"/>
              </a:rPr>
              <a:t>年</a:t>
            </a:r>
            <a:r>
              <a:rPr lang="en-US" altLang="zh-TW" sz="2000" dirty="0">
                <a:solidFill>
                  <a:schemeClr val="tx2"/>
                </a:solidFill>
                <a:latin typeface="標楷體" pitchFamily="65" charset="-120"/>
                <a:ea typeface="標楷體" pitchFamily="65" charset="-120"/>
                <a:cs typeface="Noto Sans CJK JP Regular"/>
              </a:rPr>
              <a:t>04</a:t>
            </a:r>
            <a:r>
              <a:rPr lang="zh-TW" altLang="en-US" sz="2000" dirty="0">
                <a:solidFill>
                  <a:schemeClr val="tx2"/>
                </a:solidFill>
                <a:latin typeface="標楷體" pitchFamily="65" charset="-120"/>
                <a:ea typeface="標楷體" pitchFamily="65" charset="-120"/>
                <a:cs typeface="Noto Sans CJK JP Regular"/>
              </a:rPr>
              <a:t>月</a:t>
            </a:r>
            <a:r>
              <a:rPr lang="en-US" altLang="zh-TW" sz="2000" dirty="0">
                <a:solidFill>
                  <a:schemeClr val="tx2"/>
                </a:solidFill>
                <a:latin typeface="標楷體" pitchFamily="65" charset="-120"/>
                <a:ea typeface="標楷體" pitchFamily="65" charset="-120"/>
                <a:cs typeface="Noto Sans CJK JP Regular"/>
              </a:rPr>
              <a:t>26</a:t>
            </a:r>
            <a:r>
              <a:rPr lang="zh-TW" altLang="en-US" sz="2000" dirty="0">
                <a:solidFill>
                  <a:schemeClr val="tx2"/>
                </a:solidFill>
                <a:latin typeface="標楷體" pitchFamily="65" charset="-120"/>
                <a:ea typeface="標楷體" pitchFamily="65" charset="-120"/>
                <a:cs typeface="Noto Sans CJK JP Regular"/>
              </a:rPr>
              <a:t>日已逾期，另</a:t>
            </a:r>
            <a:r>
              <a:rPr lang="en-US" altLang="zh-TW" sz="2000" dirty="0">
                <a:solidFill>
                  <a:schemeClr val="tx2"/>
                </a:solidFill>
                <a:latin typeface="標楷體" pitchFamily="65" charset="-120"/>
                <a:ea typeface="標楷體" pitchFamily="65" charset="-120"/>
                <a:cs typeface="Noto Sans CJK JP Regular"/>
              </a:rPr>
              <a:t>105</a:t>
            </a:r>
            <a:r>
              <a:rPr lang="zh-TW" altLang="en-US" sz="2000" dirty="0">
                <a:solidFill>
                  <a:schemeClr val="tx2"/>
                </a:solidFill>
                <a:latin typeface="標楷體" pitchFamily="65" charset="-120"/>
                <a:ea typeface="標楷體" pitchFamily="65" charset="-120"/>
                <a:cs typeface="Noto Sans CJK JP Regular"/>
              </a:rPr>
              <a:t>年度因燃料用量超過許可核定量至</a:t>
            </a:r>
            <a:r>
              <a:rPr lang="en-US" altLang="zh-TW" sz="2000" dirty="0">
                <a:solidFill>
                  <a:schemeClr val="tx2"/>
                </a:solidFill>
                <a:latin typeface="標楷體" pitchFamily="65" charset="-120"/>
                <a:ea typeface="標楷體" pitchFamily="65" charset="-120"/>
                <a:cs typeface="Noto Sans CJK JP Regular"/>
              </a:rPr>
              <a:t>Par</a:t>
            </a:r>
            <a:r>
              <a:rPr lang="zh-TW" altLang="en-US" sz="2000" dirty="0">
                <a:solidFill>
                  <a:schemeClr val="tx2"/>
                </a:solidFill>
                <a:latin typeface="標楷體" pitchFamily="65" charset="-120"/>
                <a:ea typeface="標楷體" pitchFamily="65" charset="-120"/>
                <a:cs typeface="Noto Sans CJK JP Regular"/>
              </a:rPr>
              <a:t>年排放量超過許可核定量</a:t>
            </a:r>
            <a:r>
              <a:rPr lang="en-US" altLang="zh-TW" sz="2000" dirty="0">
                <a:solidFill>
                  <a:schemeClr val="tx2"/>
                </a:solidFill>
                <a:latin typeface="標楷體" pitchFamily="65" charset="-120"/>
                <a:ea typeface="標楷體" pitchFamily="65" charset="-120"/>
                <a:cs typeface="Noto Sans CJK JP Regular"/>
              </a:rPr>
              <a:t>10%</a:t>
            </a:r>
            <a:r>
              <a:rPr lang="zh-TW" altLang="en-US" sz="2000" dirty="0">
                <a:solidFill>
                  <a:schemeClr val="tx2"/>
                </a:solidFill>
                <a:latin typeface="標楷體" pitchFamily="65" charset="-120"/>
                <a:ea typeface="標楷體" pitchFamily="65" charset="-120"/>
                <a:cs typeface="Noto Sans CJK JP Regular"/>
              </a:rPr>
              <a:t>。</a:t>
            </a:r>
            <a:r>
              <a:rPr lang="en-US" altLang="zh-TW" sz="2000" dirty="0">
                <a:solidFill>
                  <a:schemeClr val="tx2"/>
                </a:solidFill>
                <a:latin typeface="標楷體" pitchFamily="65" charset="-120"/>
                <a:ea typeface="標楷體" pitchFamily="65" charset="-120"/>
                <a:cs typeface="Noto Sans CJK JP Regular"/>
              </a:rPr>
              <a:t>( </a:t>
            </a:r>
            <a:r>
              <a:rPr lang="en-US" altLang="zh-TW" sz="2000" dirty="0" smtClean="0">
                <a:solidFill>
                  <a:schemeClr val="tx2"/>
                </a:solidFill>
                <a:latin typeface="標楷體" pitchFamily="65" charset="-120"/>
                <a:ea typeface="標楷體" pitchFamily="65" charset="-120"/>
                <a:cs typeface="Noto Sans CJK JP Regular"/>
              </a:rPr>
              <a:t>(</a:t>
            </a:r>
            <a:r>
              <a:rPr lang="zh-TW" altLang="en-US" sz="2000" dirty="0">
                <a:solidFill>
                  <a:srgbClr val="FF0000"/>
                </a:solidFill>
                <a:latin typeface="標楷體" pitchFamily="65" charset="-120"/>
                <a:ea typeface="標楷體" pitchFamily="65" charset="-120"/>
                <a:cs typeface="Noto Sans CJK JP Regular"/>
              </a:rPr>
              <a:t>不符</a:t>
            </a:r>
            <a:r>
              <a:rPr lang="zh-TW" altLang="en-US" sz="2000" dirty="0" smtClean="0">
                <a:solidFill>
                  <a:srgbClr val="FF0000"/>
                </a:solidFill>
                <a:latin typeface="標楷體" pitchFamily="65" charset="-120"/>
                <a:ea typeface="標楷體" pitchFamily="65" charset="-120"/>
                <a:cs typeface="Noto Sans CJK JP Regular"/>
              </a:rPr>
              <a:t>空氣</a:t>
            </a:r>
            <a:r>
              <a:rPr lang="zh-TW" altLang="en-US" sz="2000" dirty="0">
                <a:solidFill>
                  <a:srgbClr val="FF0000"/>
                </a:solidFill>
                <a:latin typeface="標楷體" pitchFamily="65" charset="-120"/>
                <a:ea typeface="標楷體" pitchFamily="65" charset="-120"/>
                <a:cs typeface="Noto Sans CJK JP Regular"/>
              </a:rPr>
              <a:t>污染防</a:t>
            </a:r>
            <a:r>
              <a:rPr lang="zh-TW" altLang="en-US" sz="2000" dirty="0" smtClean="0">
                <a:solidFill>
                  <a:srgbClr val="FF0000"/>
                </a:solidFill>
                <a:latin typeface="標楷體" pitchFamily="65" charset="-120"/>
                <a:ea typeface="標楷體" pitchFamily="65" charset="-120"/>
                <a:cs typeface="Noto Sans CJK JP Regular"/>
              </a:rPr>
              <a:t>制法第二十四條第</a:t>
            </a:r>
            <a:r>
              <a:rPr lang="zh-TW" altLang="en-US" sz="2000" dirty="0">
                <a:solidFill>
                  <a:srgbClr val="FF0000"/>
                </a:solidFill>
                <a:latin typeface="標楷體" pitchFamily="65" charset="-120"/>
                <a:ea typeface="標楷體" pitchFamily="65" charset="-120"/>
                <a:cs typeface="Noto Sans CJK JP Regular"/>
              </a:rPr>
              <a:t>二項、</a:t>
            </a:r>
            <a:r>
              <a:rPr lang="zh-TW" altLang="en-US" sz="2000" dirty="0" smtClean="0">
                <a:solidFill>
                  <a:srgbClr val="FF0000"/>
                </a:solidFill>
                <a:latin typeface="標楷體" pitchFamily="65" charset="-120"/>
                <a:ea typeface="標楷體" pitchFamily="65" charset="-120"/>
                <a:cs typeface="Noto Sans CJK JP Regular"/>
              </a:rPr>
              <a:t>第二十八</a:t>
            </a:r>
            <a:r>
              <a:rPr lang="zh-TW" altLang="en-US" sz="2000" dirty="0">
                <a:solidFill>
                  <a:srgbClr val="FF0000"/>
                </a:solidFill>
                <a:latin typeface="標楷體" pitchFamily="65" charset="-120"/>
                <a:ea typeface="標楷體" pitchFamily="65" charset="-120"/>
                <a:cs typeface="Noto Sans CJK JP Regular"/>
              </a:rPr>
              <a:t>條</a:t>
            </a:r>
            <a:r>
              <a:rPr lang="en-US" altLang="zh-TW" sz="2000" dirty="0" smtClean="0">
                <a:solidFill>
                  <a:schemeClr val="tx2"/>
                </a:solidFill>
                <a:latin typeface="標楷體" pitchFamily="65" charset="-120"/>
                <a:ea typeface="標楷體" pitchFamily="65" charset="-120"/>
                <a:cs typeface="Noto Sans CJK JP Regular"/>
              </a:rPr>
              <a:t>)</a:t>
            </a:r>
          </a:p>
          <a:p>
            <a:pPr marL="33655" lvl="0">
              <a:spcBef>
                <a:spcPts val="590"/>
              </a:spcBef>
            </a:pPr>
            <a:r>
              <a:rPr lang="zh-TW" altLang="en-US" sz="2400" b="1" dirty="0">
                <a:solidFill>
                  <a:srgbClr val="FF0000"/>
                </a:solidFill>
                <a:latin typeface="標楷體" pitchFamily="65" charset="-120"/>
                <a:ea typeface="標楷體" pitchFamily="65" charset="-120"/>
                <a:cs typeface="Noto Sans CJK JP Regular"/>
              </a:rPr>
              <a:t>案 例 </a:t>
            </a:r>
            <a:r>
              <a:rPr lang="zh-TW" altLang="en-US" sz="2400" b="1" dirty="0" smtClean="0">
                <a:solidFill>
                  <a:srgbClr val="FF0000"/>
                </a:solidFill>
                <a:latin typeface="標楷體" pitchFamily="65" charset="-120"/>
                <a:ea typeface="標楷體" pitchFamily="65" charset="-120"/>
                <a:cs typeface="Noto Sans CJK JP Regular"/>
              </a:rPr>
              <a:t>二</a:t>
            </a:r>
            <a:r>
              <a:rPr lang="en-US" altLang="zh-TW" sz="2400" b="1" dirty="0" smtClean="0">
                <a:solidFill>
                  <a:srgbClr val="FF0000"/>
                </a:solidFill>
                <a:latin typeface="標楷體" pitchFamily="65" charset="-120"/>
                <a:ea typeface="標楷體" pitchFamily="65" charset="-120"/>
                <a:cs typeface="Noto Sans CJK JP Regular"/>
              </a:rPr>
              <a:t>:</a:t>
            </a:r>
            <a:endParaRPr lang="zh-TW" altLang="en-US" sz="2400" b="1" dirty="0">
              <a:solidFill>
                <a:srgbClr val="FF0000"/>
              </a:solidFill>
              <a:latin typeface="標楷體" pitchFamily="65" charset="-120"/>
              <a:ea typeface="標楷體" pitchFamily="65" charset="-120"/>
              <a:cs typeface="Noto Sans CJK JP Regular"/>
            </a:endParaRPr>
          </a:p>
          <a:p>
            <a:pPr marL="12700" lvl="0">
              <a:spcBef>
                <a:spcPts val="490"/>
              </a:spcBef>
            </a:pPr>
            <a:r>
              <a:rPr lang="zh-TW" altLang="en-US" sz="2000" dirty="0">
                <a:solidFill>
                  <a:prstClr val="black"/>
                </a:solidFill>
                <a:latin typeface="標楷體" pitchFamily="65" charset="-120"/>
                <a:ea typeface="標楷體" pitchFamily="65" charset="-120"/>
                <a:cs typeface="Noto Sans CJK JP Regular"/>
              </a:rPr>
              <a:t>    </a:t>
            </a:r>
            <a:r>
              <a:rPr lang="zh-TW" altLang="en-US" sz="2000" dirty="0">
                <a:solidFill>
                  <a:srgbClr val="073E87"/>
                </a:solidFill>
                <a:latin typeface="標楷體" pitchFamily="65" charset="-120"/>
                <a:ea typeface="標楷體" pitchFamily="65" charset="-120"/>
                <a:cs typeface="Noto Sans CJK JP Regular"/>
              </a:rPr>
              <a:t>某工廠從事其他橡膠製品製造程序</a:t>
            </a:r>
            <a:r>
              <a:rPr lang="en-US" altLang="zh-TW" sz="2000" dirty="0">
                <a:solidFill>
                  <a:srgbClr val="073E87"/>
                </a:solidFill>
                <a:latin typeface="標楷體" pitchFamily="65" charset="-120"/>
                <a:ea typeface="標楷體" pitchFamily="65" charset="-120"/>
                <a:cs typeface="Noto Sans CJK JP Regular"/>
              </a:rPr>
              <a:t>(M01)</a:t>
            </a:r>
            <a:r>
              <a:rPr lang="zh-TW" altLang="en-US" sz="2000" dirty="0">
                <a:solidFill>
                  <a:srgbClr val="073E87"/>
                </a:solidFill>
                <a:latin typeface="標楷體" pitchFamily="65" charset="-120"/>
                <a:ea typeface="標楷體" pitchFamily="65" charset="-120"/>
                <a:cs typeface="Noto Sans CJK JP Regular"/>
              </a:rPr>
              <a:t>，現場燃油鍋爐</a:t>
            </a:r>
            <a:r>
              <a:rPr lang="en-US" altLang="zh-TW" sz="2000" dirty="0">
                <a:solidFill>
                  <a:srgbClr val="073E87"/>
                </a:solidFill>
                <a:latin typeface="標楷體" pitchFamily="65" charset="-120"/>
                <a:ea typeface="標楷體" pitchFamily="65" charset="-120"/>
                <a:cs typeface="Noto Sans CJK JP Regular"/>
              </a:rPr>
              <a:t>(E011</a:t>
            </a:r>
            <a:r>
              <a:rPr lang="zh-TW" altLang="en-US" sz="2000" dirty="0">
                <a:solidFill>
                  <a:srgbClr val="073E87"/>
                </a:solidFill>
                <a:latin typeface="標楷體" pitchFamily="65" charset="-120"/>
                <a:ea typeface="標楷體" pitchFamily="65" charset="-120"/>
                <a:cs typeface="Noto Sans CJK JP Regular"/>
              </a:rPr>
              <a:t>、</a:t>
            </a:r>
            <a:r>
              <a:rPr lang="en-US" altLang="zh-TW" sz="2000" dirty="0">
                <a:solidFill>
                  <a:srgbClr val="073E87"/>
                </a:solidFill>
                <a:latin typeface="標楷體" pitchFamily="65" charset="-120"/>
                <a:ea typeface="標楷體" pitchFamily="65" charset="-120"/>
                <a:cs typeface="Noto Sans CJK JP Regular"/>
              </a:rPr>
              <a:t>E012)</a:t>
            </a:r>
            <a:r>
              <a:rPr lang="zh-TW" altLang="en-US" sz="2000" dirty="0">
                <a:solidFill>
                  <a:srgbClr val="073E87"/>
                </a:solidFill>
                <a:latin typeface="標楷體" pitchFamily="65" charset="-120"/>
                <a:ea typeface="標楷體" pitchFamily="65" charset="-120"/>
                <a:cs typeface="Noto Sans CJK JP Regular"/>
              </a:rPr>
              <a:t>無裝設水錶，無法確認自來水使用量，洗滌塔</a:t>
            </a:r>
            <a:r>
              <a:rPr lang="en-US" altLang="zh-TW" sz="2000" dirty="0">
                <a:solidFill>
                  <a:srgbClr val="073E87"/>
                </a:solidFill>
                <a:latin typeface="標楷體" pitchFamily="65" charset="-120"/>
                <a:ea typeface="標楷體" pitchFamily="65" charset="-120"/>
                <a:cs typeface="Noto Sans CJK JP Regular"/>
              </a:rPr>
              <a:t>(A002)</a:t>
            </a:r>
            <a:r>
              <a:rPr lang="zh-TW" altLang="en-US" sz="2000" dirty="0">
                <a:solidFill>
                  <a:srgbClr val="073E87"/>
                </a:solidFill>
                <a:latin typeface="標楷體" pitchFamily="65" charset="-120"/>
                <a:ea typeface="標楷體" pitchFamily="65" charset="-120"/>
                <a:cs typeface="Noto Sans CJK JP Regular"/>
              </a:rPr>
              <a:t>現場監測儀錶為水錶，和許可證核定監測儀錶為洗滌液流率表不一致</a:t>
            </a:r>
            <a:r>
              <a:rPr lang="zh-TW" altLang="en-US" sz="2000" dirty="0" smtClean="0">
                <a:solidFill>
                  <a:srgbClr val="073E87"/>
                </a:solidFill>
                <a:latin typeface="標楷體" pitchFamily="65" charset="-120"/>
                <a:ea typeface="標楷體" pitchFamily="65" charset="-120"/>
                <a:cs typeface="Noto Sans CJK JP Regular"/>
              </a:rPr>
              <a:t>。</a:t>
            </a:r>
            <a:r>
              <a:rPr lang="en-US" altLang="zh-TW" sz="2000" dirty="0">
                <a:solidFill>
                  <a:schemeClr val="tx2"/>
                </a:solidFill>
                <a:latin typeface="標楷體" pitchFamily="65" charset="-120"/>
                <a:ea typeface="標楷體" pitchFamily="65" charset="-120"/>
                <a:cs typeface="Noto Sans CJK JP Regular"/>
              </a:rPr>
              <a:t> </a:t>
            </a:r>
            <a:r>
              <a:rPr lang="en-US" altLang="zh-TW" sz="2000" dirty="0" smtClean="0">
                <a:solidFill>
                  <a:schemeClr val="tx2"/>
                </a:solidFill>
                <a:latin typeface="標楷體" pitchFamily="65" charset="-120"/>
                <a:ea typeface="標楷體" pitchFamily="65" charset="-120"/>
                <a:cs typeface="Noto Sans CJK JP Regular"/>
              </a:rPr>
              <a:t>(</a:t>
            </a:r>
            <a:r>
              <a:rPr lang="zh-TW" altLang="en-US" sz="2000" dirty="0">
                <a:solidFill>
                  <a:srgbClr val="FF0000"/>
                </a:solidFill>
                <a:latin typeface="標楷體" pitchFamily="65" charset="-120"/>
                <a:ea typeface="標楷體" pitchFamily="65" charset="-120"/>
                <a:cs typeface="Noto Sans CJK JP Regular"/>
              </a:rPr>
              <a:t>不符空氣污染防制法第二十四條第二項</a:t>
            </a:r>
            <a:r>
              <a:rPr lang="en-US" altLang="zh-TW" sz="2000" dirty="0">
                <a:solidFill>
                  <a:srgbClr val="FF0000"/>
                </a:solidFill>
                <a:latin typeface="標楷體" pitchFamily="65" charset="-120"/>
                <a:ea typeface="標楷體" pitchFamily="65" charset="-120"/>
                <a:cs typeface="Noto Sans CJK JP Regular"/>
              </a:rPr>
              <a:t>)</a:t>
            </a:r>
            <a:endParaRPr sz="2000" dirty="0">
              <a:solidFill>
                <a:srgbClr val="FF0000"/>
              </a:solidFill>
              <a:latin typeface="標楷體" pitchFamily="65" charset="-120"/>
              <a:ea typeface="標楷體" pitchFamily="65" charset="-120"/>
              <a:cs typeface="Noto Sans CJK JP Regular"/>
            </a:endParaRPr>
          </a:p>
          <a:p>
            <a:pPr marL="33655" marR="137160" indent="-21590">
              <a:lnSpc>
                <a:spcPct val="100000"/>
              </a:lnSpc>
              <a:spcBef>
                <a:spcPts val="495"/>
              </a:spcBef>
            </a:pPr>
            <a:r>
              <a:rPr lang="zh-TW" altLang="en-US" sz="2400" b="1" dirty="0" smtClean="0">
                <a:solidFill>
                  <a:srgbClr val="FF0000"/>
                </a:solidFill>
                <a:latin typeface="標楷體" pitchFamily="65" charset="-120"/>
                <a:ea typeface="標楷體" pitchFamily="65" charset="-120"/>
                <a:cs typeface="Times New Roman"/>
              </a:rPr>
              <a:t>解決方案</a:t>
            </a:r>
            <a:r>
              <a:rPr lang="en-US" altLang="zh-TW" sz="2400" b="1" dirty="0" smtClean="0">
                <a:solidFill>
                  <a:srgbClr val="FF0000"/>
                </a:solidFill>
                <a:latin typeface="標楷體" pitchFamily="65" charset="-120"/>
                <a:ea typeface="標楷體" pitchFamily="65" charset="-120"/>
                <a:cs typeface="Times New Roman"/>
              </a:rPr>
              <a:t>:</a:t>
            </a:r>
            <a:endParaRPr lang="en-US" sz="2400" b="1" dirty="0">
              <a:solidFill>
                <a:srgbClr val="FF0000"/>
              </a:solidFill>
              <a:latin typeface="標楷體" pitchFamily="65" charset="-120"/>
              <a:ea typeface="標楷體" pitchFamily="65" charset="-120"/>
              <a:cs typeface="Times New Roman"/>
            </a:endParaRPr>
          </a:p>
          <a:p>
            <a:pPr marL="33655" marR="137160" indent="-21590">
              <a:lnSpc>
                <a:spcPct val="100000"/>
              </a:lnSpc>
              <a:spcBef>
                <a:spcPts val="495"/>
              </a:spcBef>
            </a:pPr>
            <a:r>
              <a:rPr lang="zh-TW" altLang="en-US" sz="2000" spc="5" dirty="0" smtClean="0">
                <a:solidFill>
                  <a:schemeClr val="tx2"/>
                </a:solidFill>
                <a:latin typeface="標楷體" pitchFamily="65" charset="-120"/>
                <a:ea typeface="標楷體" pitchFamily="65" charset="-120"/>
                <a:cs typeface="Noto Sans CJK JP Regular"/>
              </a:rPr>
              <a:t>    領有</a:t>
            </a:r>
            <a:r>
              <a:rPr lang="zh-TW" altLang="en-US" sz="2000" spc="5" dirty="0">
                <a:solidFill>
                  <a:schemeClr val="tx2"/>
                </a:solidFill>
                <a:latin typeface="標楷體" pitchFamily="65" charset="-120"/>
                <a:ea typeface="標楷體" pitchFamily="65" charset="-120"/>
                <a:cs typeface="Noto Sans CJK JP Regular"/>
              </a:rPr>
              <a:t>生煤使用許可者請依規定每年一月及七月底前申報；另及生請業者確認為何超出許可核定之用量與許可申報量有所差異時，日後之用量如真超過許可核定用量應請業者盡速辦理許可異動。</a:t>
            </a:r>
          </a:p>
          <a:p>
            <a:pPr marL="33655" marR="137160" indent="-21590">
              <a:lnSpc>
                <a:spcPct val="100000"/>
              </a:lnSpc>
              <a:spcBef>
                <a:spcPts val="495"/>
              </a:spcBef>
            </a:pPr>
            <a:r>
              <a:rPr lang="zh-TW" altLang="en-US" sz="2000" spc="5" dirty="0">
                <a:solidFill>
                  <a:schemeClr val="tx2"/>
                </a:solidFill>
                <a:latin typeface="標楷體" pitchFamily="65" charset="-120"/>
                <a:ea typeface="標楷體" pitchFamily="65" charset="-120"/>
                <a:cs typeface="Noto Sans CJK JP Regular"/>
              </a:rPr>
              <a:t>請業者確認操作許可核定內容及應記錄項目避免未許可證內容進行操作。</a:t>
            </a:r>
            <a:endParaRPr lang="zh-TW" altLang="en-US" sz="2000" dirty="0">
              <a:solidFill>
                <a:schemeClr val="tx2"/>
              </a:solidFill>
              <a:latin typeface="標楷體" pitchFamily="65" charset="-120"/>
              <a:ea typeface="標楷體" pitchFamily="65" charset="-120"/>
              <a:cs typeface="Noto Sans CJK JP Regular"/>
            </a:endParaRPr>
          </a:p>
        </p:txBody>
      </p:sp>
      <p:sp>
        <p:nvSpPr>
          <p:cNvPr id="22" name="標題 2"/>
          <p:cNvSpPr txBox="1">
            <a:spLocks/>
          </p:cNvSpPr>
          <p:nvPr/>
        </p:nvSpPr>
        <p:spPr>
          <a:xfrm>
            <a:off x="2483768" y="476672"/>
            <a:ext cx="4248472" cy="79208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zh-TW" altLang="en-US"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常見不符案例說明</a:t>
            </a:r>
          </a:p>
        </p:txBody>
      </p:sp>
    </p:spTree>
    <p:extLst>
      <p:ext uri="{BB962C8B-B14F-4D97-AF65-F5344CB8AC3E}">
        <p14:creationId xmlns:p14="http://schemas.microsoft.com/office/powerpoint/2010/main" val="3544404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txBox="1"/>
          <p:nvPr/>
        </p:nvSpPr>
        <p:spPr>
          <a:xfrm>
            <a:off x="718819" y="2023703"/>
            <a:ext cx="7926705" cy="3966470"/>
          </a:xfrm>
          <a:prstGeom prst="rect">
            <a:avLst/>
          </a:prstGeom>
        </p:spPr>
        <p:txBody>
          <a:bodyPr vert="horz" wrap="square" lIns="0" tIns="74930" rIns="0" bIns="0" rtlCol="0">
            <a:spAutoFit/>
          </a:bodyPr>
          <a:lstStyle/>
          <a:p>
            <a:pPr marL="33655">
              <a:lnSpc>
                <a:spcPct val="100000"/>
              </a:lnSpc>
              <a:spcBef>
                <a:spcPts val="590"/>
              </a:spcBef>
            </a:pPr>
            <a:r>
              <a:rPr sz="2400" b="1" dirty="0" smtClean="0">
                <a:solidFill>
                  <a:srgbClr val="FF0000"/>
                </a:solidFill>
                <a:latin typeface="標楷體" pitchFamily="65" charset="-120"/>
                <a:ea typeface="標楷體" pitchFamily="65" charset="-120"/>
                <a:cs typeface="Noto Sans CJK JP Regular"/>
              </a:rPr>
              <a:t>案</a:t>
            </a:r>
            <a:r>
              <a:rPr lang="zh-TW" altLang="en-US" sz="2400" b="1" dirty="0" smtClean="0">
                <a:solidFill>
                  <a:srgbClr val="FF0000"/>
                </a:solidFill>
                <a:latin typeface="標楷體" pitchFamily="65" charset="-120"/>
                <a:ea typeface="標楷體" pitchFamily="65" charset="-120"/>
                <a:cs typeface="Noto Sans CJK JP Regular"/>
              </a:rPr>
              <a:t> </a:t>
            </a:r>
            <a:r>
              <a:rPr sz="2400" b="1" dirty="0" smtClean="0">
                <a:solidFill>
                  <a:srgbClr val="FF0000"/>
                </a:solidFill>
                <a:latin typeface="標楷體" pitchFamily="65" charset="-120"/>
                <a:ea typeface="標楷體" pitchFamily="65" charset="-120"/>
                <a:cs typeface="Noto Sans CJK JP Regular"/>
              </a:rPr>
              <a:t>例</a:t>
            </a:r>
            <a:r>
              <a:rPr lang="zh-TW" altLang="en-US" sz="2400" b="1" dirty="0" smtClean="0">
                <a:solidFill>
                  <a:srgbClr val="FF0000"/>
                </a:solidFill>
                <a:latin typeface="標楷體" pitchFamily="65" charset="-120"/>
                <a:ea typeface="標楷體" pitchFamily="65" charset="-120"/>
                <a:cs typeface="Noto Sans CJK JP Regular"/>
              </a:rPr>
              <a:t> </a:t>
            </a:r>
            <a:r>
              <a:rPr lang="zh-TW" altLang="en-US" sz="2400" b="1" dirty="0">
                <a:solidFill>
                  <a:srgbClr val="FF0000"/>
                </a:solidFill>
                <a:latin typeface="標楷體" pitchFamily="65" charset="-120"/>
                <a:ea typeface="標楷體" pitchFamily="65" charset="-120"/>
                <a:cs typeface="Noto Sans CJK JP Regular"/>
              </a:rPr>
              <a:t>三</a:t>
            </a:r>
            <a:r>
              <a:rPr lang="en-US" altLang="zh-TW" sz="2400" b="1" dirty="0" smtClean="0">
                <a:solidFill>
                  <a:srgbClr val="FF0000"/>
                </a:solidFill>
                <a:latin typeface="標楷體" pitchFamily="65" charset="-120"/>
                <a:ea typeface="標楷體" pitchFamily="65" charset="-120"/>
                <a:cs typeface="Noto Sans CJK JP Regular"/>
              </a:rPr>
              <a:t>:</a:t>
            </a:r>
            <a:endParaRPr sz="2400" b="1" dirty="0">
              <a:solidFill>
                <a:srgbClr val="FF0000"/>
              </a:solidFill>
              <a:latin typeface="標楷體" pitchFamily="65" charset="-120"/>
              <a:ea typeface="標楷體" pitchFamily="65" charset="-120"/>
              <a:cs typeface="Noto Sans CJK JP Regular"/>
            </a:endParaRPr>
          </a:p>
          <a:p>
            <a:pPr marL="12700">
              <a:lnSpc>
                <a:spcPct val="100000"/>
              </a:lnSpc>
              <a:spcBef>
                <a:spcPts val="490"/>
              </a:spcBef>
            </a:pPr>
            <a:r>
              <a:rPr lang="zh-TW" altLang="en-US" sz="2000" dirty="0" smtClean="0">
                <a:latin typeface="標楷體" pitchFamily="65" charset="-120"/>
                <a:ea typeface="標楷體" pitchFamily="65" charset="-120"/>
                <a:cs typeface="Noto Sans CJK JP Regular"/>
              </a:rPr>
              <a:t>    </a:t>
            </a:r>
            <a:r>
              <a:rPr sz="2000" dirty="0" err="1" smtClean="0">
                <a:solidFill>
                  <a:schemeClr val="tx2"/>
                </a:solidFill>
                <a:latin typeface="標楷體" pitchFamily="65" charset="-120"/>
                <a:ea typeface="標楷體" pitchFamily="65" charset="-120"/>
                <a:cs typeface="Noto Sans CJK JP Regular"/>
              </a:rPr>
              <a:t>某工廠從事</a:t>
            </a:r>
            <a:r>
              <a:rPr lang="zh-TW" altLang="en-US" sz="2000" dirty="0" smtClean="0">
                <a:solidFill>
                  <a:schemeClr val="tx2"/>
                </a:solidFill>
                <a:latin typeface="標楷體" pitchFamily="65" charset="-120"/>
                <a:ea typeface="標楷體" pitchFamily="65" charset="-120"/>
                <a:cs typeface="Noto Sans CJK JP Regular"/>
              </a:rPr>
              <a:t>廢棄物</a:t>
            </a:r>
            <a:r>
              <a:rPr lang="zh-TW" altLang="en-US" sz="2000" dirty="0">
                <a:solidFill>
                  <a:schemeClr val="tx2"/>
                </a:solidFill>
                <a:latin typeface="標楷體" pitchFamily="65" charset="-120"/>
                <a:ea typeface="標楷體" pitchFamily="65" charset="-120"/>
                <a:cs typeface="Noto Sans CJK JP Regular"/>
              </a:rPr>
              <a:t>焚化處理程序</a:t>
            </a:r>
            <a:r>
              <a:rPr lang="en-US" altLang="zh-TW" sz="2000" dirty="0">
                <a:solidFill>
                  <a:schemeClr val="tx2"/>
                </a:solidFill>
                <a:latin typeface="標楷體" pitchFamily="65" charset="-120"/>
                <a:ea typeface="標楷體" pitchFamily="65" charset="-120"/>
                <a:cs typeface="Noto Sans CJK JP Regular"/>
              </a:rPr>
              <a:t>(M01) </a:t>
            </a:r>
            <a:r>
              <a:rPr lang="zh-TW" altLang="en-US" sz="2000" dirty="0">
                <a:solidFill>
                  <a:schemeClr val="tx2"/>
                </a:solidFill>
                <a:latin typeface="標楷體" pitchFamily="65" charset="-120"/>
                <a:ea typeface="標楷體" pitchFamily="65" charset="-120"/>
                <a:cs typeface="Noto Sans CJK JP Regular"/>
              </a:rPr>
              <a:t>操作紀錄發現停爐時有缺漏日報表及小時記錄，且無石灰用量紀錄</a:t>
            </a:r>
            <a:r>
              <a:rPr lang="zh-TW" altLang="en-US" sz="2000" dirty="0" smtClean="0">
                <a:solidFill>
                  <a:schemeClr val="tx2"/>
                </a:solidFill>
                <a:latin typeface="標楷體" pitchFamily="65" charset="-120"/>
                <a:ea typeface="標楷體" pitchFamily="65" charset="-120"/>
                <a:cs typeface="Noto Sans CJK JP Regular"/>
              </a:rPr>
              <a:t>。</a:t>
            </a:r>
            <a:r>
              <a:rPr lang="en-US" altLang="zh-TW" sz="2000" dirty="0" smtClean="0">
                <a:solidFill>
                  <a:schemeClr val="tx2"/>
                </a:solidFill>
                <a:latin typeface="標楷體" pitchFamily="65" charset="-120"/>
                <a:ea typeface="標楷體" pitchFamily="65" charset="-120"/>
                <a:cs typeface="Noto Sans CJK JP Regular"/>
              </a:rPr>
              <a:t>(</a:t>
            </a:r>
            <a:r>
              <a:rPr lang="zh-TW" altLang="en-US" sz="2000" dirty="0">
                <a:solidFill>
                  <a:srgbClr val="FF0000"/>
                </a:solidFill>
                <a:latin typeface="標楷體" pitchFamily="65" charset="-120"/>
                <a:ea typeface="標楷體" pitchFamily="65" charset="-120"/>
                <a:cs typeface="Noto Sans CJK JP Regular"/>
              </a:rPr>
              <a:t>不符</a:t>
            </a:r>
            <a:r>
              <a:rPr lang="zh-TW" altLang="en-US" sz="2000" dirty="0" smtClean="0">
                <a:solidFill>
                  <a:srgbClr val="FF0000"/>
                </a:solidFill>
                <a:latin typeface="標楷體" pitchFamily="65" charset="-120"/>
                <a:ea typeface="標楷體" pitchFamily="65" charset="-120"/>
                <a:cs typeface="Noto Sans CJK JP Regular"/>
              </a:rPr>
              <a:t>空氣</a:t>
            </a:r>
            <a:r>
              <a:rPr lang="zh-TW" altLang="en-US" sz="2000" dirty="0">
                <a:solidFill>
                  <a:srgbClr val="FF0000"/>
                </a:solidFill>
                <a:latin typeface="標楷體" pitchFamily="65" charset="-120"/>
                <a:ea typeface="標楷體" pitchFamily="65" charset="-120"/>
                <a:cs typeface="Noto Sans CJK JP Regular"/>
              </a:rPr>
              <a:t>污染防制法第二十四條</a:t>
            </a:r>
            <a:r>
              <a:rPr lang="zh-TW" altLang="en-US" sz="2000" dirty="0" smtClean="0">
                <a:solidFill>
                  <a:srgbClr val="FF0000"/>
                </a:solidFill>
                <a:latin typeface="標楷體" pitchFamily="65" charset="-120"/>
                <a:ea typeface="標楷體" pitchFamily="65" charset="-120"/>
                <a:cs typeface="Noto Sans CJK JP Regular"/>
              </a:rPr>
              <a:t>第二項</a:t>
            </a:r>
            <a:r>
              <a:rPr lang="en-US" altLang="zh-TW" sz="2000" dirty="0" smtClean="0">
                <a:solidFill>
                  <a:schemeClr val="tx2"/>
                </a:solidFill>
                <a:latin typeface="標楷體" pitchFamily="65" charset="-120"/>
                <a:ea typeface="標楷體" pitchFamily="65" charset="-120"/>
                <a:cs typeface="Noto Sans CJK JP Regular"/>
              </a:rPr>
              <a:t>)</a:t>
            </a:r>
          </a:p>
          <a:p>
            <a:pPr marL="12700">
              <a:lnSpc>
                <a:spcPct val="100000"/>
              </a:lnSpc>
              <a:spcBef>
                <a:spcPts val="490"/>
              </a:spcBef>
            </a:pPr>
            <a:r>
              <a:rPr lang="zh-TW" altLang="en-US" sz="2400" b="1" dirty="0">
                <a:solidFill>
                  <a:srgbClr val="FF0000"/>
                </a:solidFill>
                <a:latin typeface="標楷體" pitchFamily="65" charset="-120"/>
                <a:ea typeface="標楷體" pitchFamily="65" charset="-120"/>
                <a:cs typeface="Noto Sans CJK JP Regular"/>
              </a:rPr>
              <a:t>案 例 四</a:t>
            </a:r>
            <a:r>
              <a:rPr lang="en-US" altLang="zh-TW" sz="2400" b="1" dirty="0" smtClean="0">
                <a:solidFill>
                  <a:srgbClr val="FF0000"/>
                </a:solidFill>
                <a:latin typeface="標楷體" pitchFamily="65" charset="-120"/>
                <a:ea typeface="標楷體" pitchFamily="65" charset="-120"/>
                <a:cs typeface="Noto Sans CJK JP Regular"/>
              </a:rPr>
              <a:t>:</a:t>
            </a:r>
            <a:endParaRPr lang="en-US" altLang="zh-TW" sz="2400" b="1" dirty="0">
              <a:solidFill>
                <a:srgbClr val="FF0000"/>
              </a:solidFill>
              <a:latin typeface="標楷體" pitchFamily="65" charset="-120"/>
              <a:ea typeface="標楷體" pitchFamily="65" charset="-120"/>
              <a:cs typeface="Noto Sans CJK JP Regular"/>
            </a:endParaRPr>
          </a:p>
          <a:p>
            <a:pPr marL="12700">
              <a:spcBef>
                <a:spcPts val="490"/>
              </a:spcBef>
            </a:pPr>
            <a:r>
              <a:rPr lang="zh-TW" altLang="en-US" sz="2000" dirty="0" smtClean="0">
                <a:solidFill>
                  <a:schemeClr val="tx2"/>
                </a:solidFill>
                <a:latin typeface="標楷體" pitchFamily="65" charset="-120"/>
                <a:ea typeface="標楷體" pitchFamily="65" charset="-120"/>
                <a:cs typeface="Noto Sans CJK JP Regular"/>
              </a:rPr>
              <a:t>    某</a:t>
            </a:r>
            <a:r>
              <a:rPr lang="zh-TW" altLang="en-US" sz="2000" dirty="0">
                <a:solidFill>
                  <a:schemeClr val="tx2"/>
                </a:solidFill>
                <a:latin typeface="標楷體" pitchFamily="65" charset="-120"/>
                <a:ea typeface="標楷體" pitchFamily="65" charset="-120"/>
                <a:cs typeface="Noto Sans CJK JP Regular"/>
              </a:rPr>
              <a:t>工廠從事廢棄物焚化處理程序</a:t>
            </a:r>
            <a:r>
              <a:rPr lang="en-US" altLang="zh-TW" sz="2000" dirty="0">
                <a:solidFill>
                  <a:schemeClr val="tx2"/>
                </a:solidFill>
                <a:latin typeface="標楷體" pitchFamily="65" charset="-120"/>
                <a:ea typeface="標楷體" pitchFamily="65" charset="-120"/>
                <a:cs typeface="Noto Sans CJK JP Regular"/>
              </a:rPr>
              <a:t>(M03)</a:t>
            </a:r>
            <a:r>
              <a:rPr lang="zh-TW" altLang="en-US" sz="2000" dirty="0">
                <a:solidFill>
                  <a:schemeClr val="tx2"/>
                </a:solidFill>
                <a:latin typeface="標楷體" pitchFamily="65" charset="-120"/>
                <a:ea typeface="標楷體" pitchFamily="65" charset="-120"/>
                <a:cs typeface="Noto Sans CJK JP Regular"/>
              </a:rPr>
              <a:t>，操作紀錄發現停爐時有缺漏</a:t>
            </a:r>
            <a:r>
              <a:rPr lang="en-US" altLang="zh-TW" sz="2000" dirty="0">
                <a:solidFill>
                  <a:schemeClr val="tx2"/>
                </a:solidFill>
                <a:latin typeface="標楷體" pitchFamily="65" charset="-120"/>
                <a:ea typeface="標楷體" pitchFamily="65" charset="-120"/>
                <a:cs typeface="Noto Sans CJK JP Regular"/>
              </a:rPr>
              <a:t>(1)</a:t>
            </a:r>
            <a:r>
              <a:rPr lang="zh-TW" altLang="en-US" sz="2000" dirty="0">
                <a:solidFill>
                  <a:schemeClr val="tx2"/>
                </a:solidFill>
                <a:latin typeface="標楷體" pitchFamily="65" charset="-120"/>
                <a:ea typeface="標楷體" pitchFamily="65" charset="-120"/>
                <a:cs typeface="Noto Sans CJK JP Regular"/>
              </a:rPr>
              <a:t>原物料、燃料及產品</a:t>
            </a:r>
            <a:r>
              <a:rPr lang="en-US" altLang="zh-TW" sz="2000" dirty="0">
                <a:solidFill>
                  <a:schemeClr val="tx2"/>
                </a:solidFill>
                <a:latin typeface="標楷體" pitchFamily="65" charset="-120"/>
                <a:ea typeface="標楷體" pitchFamily="65" charset="-120"/>
                <a:cs typeface="Noto Sans CJK JP Regular"/>
              </a:rPr>
              <a:t>(2)</a:t>
            </a:r>
            <a:r>
              <a:rPr lang="zh-TW" altLang="en-US" sz="2000" dirty="0">
                <a:solidFill>
                  <a:schemeClr val="tx2"/>
                </a:solidFill>
                <a:latin typeface="標楷體" pitchFamily="65" charset="-120"/>
                <a:ea typeface="標楷體" pitchFamily="65" charset="-120"/>
                <a:cs typeface="Noto Sans CJK JP Regular"/>
              </a:rPr>
              <a:t>污染源設備</a:t>
            </a:r>
            <a:r>
              <a:rPr lang="en-US" altLang="zh-TW" sz="2000" dirty="0">
                <a:solidFill>
                  <a:schemeClr val="tx2"/>
                </a:solidFill>
                <a:latin typeface="標楷體" pitchFamily="65" charset="-120"/>
                <a:ea typeface="標楷體" pitchFamily="65" charset="-120"/>
                <a:cs typeface="Noto Sans CJK JP Regular"/>
              </a:rPr>
              <a:t>(3)</a:t>
            </a:r>
            <a:r>
              <a:rPr lang="zh-TW" altLang="en-US" sz="2000" dirty="0">
                <a:solidFill>
                  <a:schemeClr val="tx2"/>
                </a:solidFill>
                <a:latin typeface="標楷體" pitchFamily="65" charset="-120"/>
                <a:ea typeface="標楷體" pitchFamily="65" charset="-120"/>
                <a:cs typeface="Noto Sans CJK JP Regular"/>
              </a:rPr>
              <a:t>防制設施，未依操作許可證核定項目規定記錄</a:t>
            </a:r>
            <a:r>
              <a:rPr lang="zh-TW" altLang="en-US" sz="2000" dirty="0" smtClean="0">
                <a:solidFill>
                  <a:schemeClr val="tx2"/>
                </a:solidFill>
                <a:latin typeface="標楷體" pitchFamily="65" charset="-120"/>
                <a:ea typeface="標楷體" pitchFamily="65" charset="-120"/>
                <a:cs typeface="Noto Sans CJK JP Regular"/>
              </a:rPr>
              <a:t>。</a:t>
            </a:r>
            <a:r>
              <a:rPr lang="en-US" altLang="zh-TW" sz="2000" dirty="0" smtClean="0">
                <a:solidFill>
                  <a:schemeClr val="tx2"/>
                </a:solidFill>
                <a:latin typeface="標楷體" pitchFamily="65" charset="-120"/>
                <a:ea typeface="標楷體" pitchFamily="65" charset="-120"/>
                <a:cs typeface="Noto Sans CJK JP Regular"/>
              </a:rPr>
              <a:t>(</a:t>
            </a:r>
            <a:r>
              <a:rPr lang="zh-TW" altLang="en-US" sz="2000" dirty="0" smtClean="0">
                <a:solidFill>
                  <a:srgbClr val="FF0000"/>
                </a:solidFill>
                <a:latin typeface="標楷體" pitchFamily="65" charset="-120"/>
                <a:ea typeface="標楷體" pitchFamily="65" charset="-120"/>
                <a:cs typeface="Noto Sans CJK JP Regular"/>
              </a:rPr>
              <a:t>不符空氣</a:t>
            </a:r>
            <a:r>
              <a:rPr lang="zh-TW" altLang="en-US" sz="2000" dirty="0">
                <a:solidFill>
                  <a:srgbClr val="FF0000"/>
                </a:solidFill>
                <a:latin typeface="標楷體" pitchFamily="65" charset="-120"/>
                <a:ea typeface="標楷體" pitchFamily="65" charset="-120"/>
                <a:cs typeface="Noto Sans CJK JP Regular"/>
              </a:rPr>
              <a:t>污染防制法第二十四條</a:t>
            </a:r>
            <a:r>
              <a:rPr lang="zh-TW" altLang="en-US" sz="2000" dirty="0" smtClean="0">
                <a:solidFill>
                  <a:srgbClr val="FF0000"/>
                </a:solidFill>
                <a:latin typeface="標楷體" pitchFamily="65" charset="-120"/>
                <a:ea typeface="標楷體" pitchFamily="65" charset="-120"/>
                <a:cs typeface="Noto Sans CJK JP Regular"/>
              </a:rPr>
              <a:t>第二項</a:t>
            </a:r>
            <a:r>
              <a:rPr lang="en-US" altLang="zh-TW" sz="2000" dirty="0" smtClean="0">
                <a:solidFill>
                  <a:schemeClr val="tx2"/>
                </a:solidFill>
                <a:latin typeface="標楷體" pitchFamily="65" charset="-120"/>
                <a:ea typeface="標楷體" pitchFamily="65" charset="-120"/>
                <a:cs typeface="Noto Sans CJK JP Regular"/>
              </a:rPr>
              <a:t>)</a:t>
            </a:r>
            <a:endParaRPr lang="en-US" altLang="zh-TW" sz="2000" dirty="0">
              <a:solidFill>
                <a:schemeClr val="tx2"/>
              </a:solidFill>
              <a:latin typeface="標楷體" pitchFamily="65" charset="-120"/>
              <a:ea typeface="標楷體" pitchFamily="65" charset="-120"/>
              <a:cs typeface="Noto Sans CJK JP Regular"/>
            </a:endParaRPr>
          </a:p>
          <a:p>
            <a:pPr marL="33655" marR="137160" indent="-21590">
              <a:lnSpc>
                <a:spcPct val="100000"/>
              </a:lnSpc>
              <a:spcBef>
                <a:spcPts val="495"/>
              </a:spcBef>
            </a:pPr>
            <a:r>
              <a:rPr lang="zh-TW" altLang="en-US" sz="2400" b="1" dirty="0" smtClean="0">
                <a:solidFill>
                  <a:srgbClr val="FF0000"/>
                </a:solidFill>
                <a:latin typeface="標楷體" pitchFamily="65" charset="-120"/>
                <a:ea typeface="標楷體" pitchFamily="65" charset="-120"/>
                <a:cs typeface="Times New Roman"/>
              </a:rPr>
              <a:t>解決方案</a:t>
            </a:r>
            <a:r>
              <a:rPr lang="en-US" altLang="zh-TW" sz="2400" b="1" dirty="0" smtClean="0">
                <a:solidFill>
                  <a:srgbClr val="FF0000"/>
                </a:solidFill>
                <a:latin typeface="標楷體" pitchFamily="65" charset="-120"/>
                <a:ea typeface="標楷體" pitchFamily="65" charset="-120"/>
                <a:cs typeface="Times New Roman"/>
              </a:rPr>
              <a:t>:</a:t>
            </a:r>
            <a:endParaRPr lang="en-US" sz="2400" b="1" dirty="0">
              <a:solidFill>
                <a:srgbClr val="FF0000"/>
              </a:solidFill>
              <a:latin typeface="標楷體" pitchFamily="65" charset="-120"/>
              <a:ea typeface="標楷體" pitchFamily="65" charset="-120"/>
              <a:cs typeface="Times New Roman"/>
            </a:endParaRPr>
          </a:p>
          <a:p>
            <a:pPr marL="33655" marR="137160" indent="-21590">
              <a:lnSpc>
                <a:spcPct val="100000"/>
              </a:lnSpc>
              <a:spcBef>
                <a:spcPts val="495"/>
              </a:spcBef>
            </a:pPr>
            <a:r>
              <a:rPr lang="zh-TW" altLang="en-US" sz="2000" spc="5" dirty="0" smtClean="0">
                <a:solidFill>
                  <a:schemeClr val="tx2"/>
                </a:solidFill>
                <a:latin typeface="標楷體" pitchFamily="65" charset="-120"/>
                <a:ea typeface="標楷體" pitchFamily="65" charset="-120"/>
                <a:cs typeface="Noto Sans CJK JP Regular"/>
              </a:rPr>
              <a:t>    告知現場人員，現場應依許可證內容</a:t>
            </a:r>
            <a:r>
              <a:rPr lang="zh-TW" altLang="en-US" sz="2000" spc="5" dirty="0">
                <a:solidFill>
                  <a:schemeClr val="tx2"/>
                </a:solidFill>
                <a:latin typeface="標楷體" pitchFamily="65" charset="-120"/>
                <a:ea typeface="標楷體" pitchFamily="65" charset="-120"/>
                <a:cs typeface="Noto Sans CJK JP Regular"/>
              </a:rPr>
              <a:t>進行</a:t>
            </a:r>
            <a:r>
              <a:rPr lang="zh-TW" altLang="en-US" sz="2000" spc="5" dirty="0" smtClean="0">
                <a:solidFill>
                  <a:schemeClr val="tx2"/>
                </a:solidFill>
                <a:latin typeface="標楷體" pitchFamily="65" charset="-120"/>
                <a:ea typeface="標楷體" pitchFamily="65" charset="-120"/>
                <a:cs typeface="Noto Sans CJK JP Regular"/>
              </a:rPr>
              <a:t>操作及核定應記錄項目記錄。</a:t>
            </a:r>
            <a:endParaRPr lang="zh-TW" altLang="en-US" sz="2000" dirty="0">
              <a:solidFill>
                <a:schemeClr val="tx2"/>
              </a:solidFill>
              <a:latin typeface="標楷體" pitchFamily="65" charset="-120"/>
              <a:ea typeface="標楷體" pitchFamily="65" charset="-120"/>
              <a:cs typeface="Noto Sans CJK JP Regular"/>
            </a:endParaRPr>
          </a:p>
        </p:txBody>
      </p:sp>
      <p:sp>
        <p:nvSpPr>
          <p:cNvPr id="22" name="標題 2"/>
          <p:cNvSpPr txBox="1">
            <a:spLocks/>
          </p:cNvSpPr>
          <p:nvPr/>
        </p:nvSpPr>
        <p:spPr>
          <a:xfrm>
            <a:off x="2483768" y="836712"/>
            <a:ext cx="4248472" cy="79208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zh-TW" altLang="en-US"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常見不符案例說明</a:t>
            </a:r>
          </a:p>
        </p:txBody>
      </p:sp>
    </p:spTree>
    <p:extLst>
      <p:ext uri="{BB962C8B-B14F-4D97-AF65-F5344CB8AC3E}">
        <p14:creationId xmlns:p14="http://schemas.microsoft.com/office/powerpoint/2010/main" val="2240054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txBox="1"/>
          <p:nvPr/>
        </p:nvSpPr>
        <p:spPr>
          <a:xfrm>
            <a:off x="539552" y="1196752"/>
            <a:ext cx="8101653" cy="5261697"/>
          </a:xfrm>
          <a:prstGeom prst="rect">
            <a:avLst/>
          </a:prstGeom>
        </p:spPr>
        <p:txBody>
          <a:bodyPr vert="horz" wrap="square" lIns="0" tIns="74930" rIns="0" bIns="0" rtlCol="0">
            <a:spAutoFit/>
          </a:bodyPr>
          <a:lstStyle/>
          <a:p>
            <a:pPr marL="33655">
              <a:lnSpc>
                <a:spcPct val="100000"/>
              </a:lnSpc>
              <a:spcBef>
                <a:spcPts val="590"/>
              </a:spcBef>
            </a:pPr>
            <a:r>
              <a:rPr sz="2400" b="1" dirty="0" smtClean="0">
                <a:solidFill>
                  <a:srgbClr val="FF0000"/>
                </a:solidFill>
                <a:latin typeface="標楷體" pitchFamily="65" charset="-120"/>
                <a:ea typeface="標楷體" pitchFamily="65" charset="-120"/>
                <a:cs typeface="Noto Sans CJK JP Regular"/>
              </a:rPr>
              <a:t>案</a:t>
            </a:r>
            <a:r>
              <a:rPr lang="zh-TW" altLang="en-US" sz="2400" b="1" dirty="0" smtClean="0">
                <a:solidFill>
                  <a:srgbClr val="FF0000"/>
                </a:solidFill>
                <a:latin typeface="標楷體" pitchFamily="65" charset="-120"/>
                <a:ea typeface="標楷體" pitchFamily="65" charset="-120"/>
                <a:cs typeface="Noto Sans CJK JP Regular"/>
              </a:rPr>
              <a:t> </a:t>
            </a:r>
            <a:r>
              <a:rPr sz="2400" b="1" dirty="0" smtClean="0">
                <a:solidFill>
                  <a:srgbClr val="FF0000"/>
                </a:solidFill>
                <a:latin typeface="標楷體" pitchFamily="65" charset="-120"/>
                <a:ea typeface="標楷體" pitchFamily="65" charset="-120"/>
                <a:cs typeface="Noto Sans CJK JP Regular"/>
              </a:rPr>
              <a:t>例</a:t>
            </a:r>
            <a:r>
              <a:rPr lang="zh-TW" altLang="en-US" sz="2400" b="1" dirty="0" smtClean="0">
                <a:solidFill>
                  <a:srgbClr val="FF0000"/>
                </a:solidFill>
                <a:latin typeface="標楷體" pitchFamily="65" charset="-120"/>
                <a:ea typeface="標楷體" pitchFamily="65" charset="-120"/>
                <a:cs typeface="Noto Sans CJK JP Regular"/>
              </a:rPr>
              <a:t> 五</a:t>
            </a:r>
            <a:r>
              <a:rPr lang="en-US" altLang="zh-TW" sz="2400" b="1" dirty="0" smtClean="0">
                <a:solidFill>
                  <a:srgbClr val="FF0000"/>
                </a:solidFill>
                <a:latin typeface="標楷體" pitchFamily="65" charset="-120"/>
                <a:ea typeface="標楷體" pitchFamily="65" charset="-120"/>
                <a:cs typeface="Noto Sans CJK JP Regular"/>
              </a:rPr>
              <a:t>:</a:t>
            </a:r>
            <a:endParaRPr sz="2400" b="1" dirty="0">
              <a:solidFill>
                <a:srgbClr val="FF0000"/>
              </a:solidFill>
              <a:latin typeface="標楷體" pitchFamily="65" charset="-120"/>
              <a:ea typeface="標楷體" pitchFamily="65" charset="-120"/>
              <a:cs typeface="Noto Sans CJK JP Regular"/>
            </a:endParaRPr>
          </a:p>
          <a:p>
            <a:pPr marL="12700">
              <a:lnSpc>
                <a:spcPct val="100000"/>
              </a:lnSpc>
              <a:spcBef>
                <a:spcPts val="490"/>
              </a:spcBef>
            </a:pPr>
            <a:r>
              <a:rPr lang="zh-TW" altLang="en-US" sz="2000" dirty="0" smtClean="0">
                <a:latin typeface="標楷體" pitchFamily="65" charset="-120"/>
                <a:ea typeface="標楷體" pitchFamily="65" charset="-120"/>
                <a:cs typeface="Noto Sans CJK JP Regular"/>
              </a:rPr>
              <a:t>    </a:t>
            </a:r>
            <a:r>
              <a:rPr sz="2000" dirty="0" err="1" smtClean="0">
                <a:solidFill>
                  <a:schemeClr val="tx2"/>
                </a:solidFill>
                <a:latin typeface="標楷體" pitchFamily="65" charset="-120"/>
                <a:ea typeface="標楷體" pitchFamily="65" charset="-120"/>
                <a:cs typeface="Noto Sans CJK JP Regular"/>
              </a:rPr>
              <a:t>某工廠從事</a:t>
            </a:r>
            <a:r>
              <a:rPr lang="zh-TW" altLang="en-US" sz="2000" dirty="0">
                <a:solidFill>
                  <a:schemeClr val="tx2"/>
                </a:solidFill>
                <a:latin typeface="標楷體" pitchFamily="65" charset="-120"/>
                <a:ea typeface="標楷體" pitchFamily="65" charset="-120"/>
                <a:cs typeface="Noto Sans CJK JP Regular"/>
              </a:rPr>
              <a:t>瀝青混凝土製造程序</a:t>
            </a:r>
            <a:r>
              <a:rPr lang="en-US" altLang="zh-TW" sz="2000" dirty="0">
                <a:solidFill>
                  <a:schemeClr val="tx2"/>
                </a:solidFill>
                <a:latin typeface="標楷體" pitchFamily="65" charset="-120"/>
                <a:ea typeface="標楷體" pitchFamily="65" charset="-120"/>
                <a:cs typeface="Noto Sans CJK JP Regular"/>
              </a:rPr>
              <a:t>(M01)</a:t>
            </a:r>
            <a:r>
              <a:rPr lang="zh-TW" altLang="en-US" sz="2000" dirty="0">
                <a:solidFill>
                  <a:schemeClr val="tx2"/>
                </a:solidFill>
                <a:latin typeface="標楷體" pitchFamily="65" charset="-120"/>
                <a:ea typeface="標楷體" pitchFamily="65" charset="-120"/>
                <a:cs typeface="Noto Sans CJK JP Regular"/>
              </a:rPr>
              <a:t>，經查發現防制設備</a:t>
            </a:r>
            <a:r>
              <a:rPr lang="en-US" altLang="zh-TW" sz="2000" dirty="0">
                <a:solidFill>
                  <a:schemeClr val="tx2"/>
                </a:solidFill>
                <a:latin typeface="標楷體" pitchFamily="65" charset="-120"/>
                <a:ea typeface="標楷體" pitchFamily="65" charset="-120"/>
                <a:cs typeface="Noto Sans CJK JP Regular"/>
              </a:rPr>
              <a:t>A001</a:t>
            </a:r>
            <a:r>
              <a:rPr lang="zh-TW" altLang="en-US" sz="2000" dirty="0">
                <a:solidFill>
                  <a:schemeClr val="tx2"/>
                </a:solidFill>
                <a:latin typeface="標楷體" pitchFamily="65" charset="-120"/>
                <a:ea typeface="標楷體" pitchFamily="65" charset="-120"/>
                <a:cs typeface="Noto Sans CJK JP Regular"/>
              </a:rPr>
              <a:t>旋風分離器監測儀表上限值為</a:t>
            </a:r>
            <a:r>
              <a:rPr lang="en-US" altLang="zh-TW" sz="2000" dirty="0">
                <a:solidFill>
                  <a:schemeClr val="tx2"/>
                </a:solidFill>
                <a:latin typeface="標楷體" pitchFamily="65" charset="-120"/>
                <a:ea typeface="標楷體" pitchFamily="65" charset="-120"/>
                <a:cs typeface="Noto Sans CJK JP Regular"/>
              </a:rPr>
              <a:t>50mmH2O</a:t>
            </a:r>
            <a:r>
              <a:rPr lang="zh-TW" altLang="en-US" sz="2000" dirty="0">
                <a:solidFill>
                  <a:schemeClr val="tx2"/>
                </a:solidFill>
                <a:latin typeface="標楷體" pitchFamily="65" charset="-120"/>
                <a:ea typeface="標楷體" pitchFamily="65" charset="-120"/>
                <a:cs typeface="Noto Sans CJK JP Regular"/>
              </a:rPr>
              <a:t>與許可證核定範圍</a:t>
            </a:r>
            <a:r>
              <a:rPr lang="en-US" altLang="zh-TW" sz="2000" dirty="0">
                <a:solidFill>
                  <a:schemeClr val="tx2"/>
                </a:solidFill>
                <a:latin typeface="標楷體" pitchFamily="65" charset="-120"/>
                <a:ea typeface="標楷體" pitchFamily="65" charset="-120"/>
                <a:cs typeface="Noto Sans CJK JP Regular"/>
              </a:rPr>
              <a:t>50-150mmH2O</a:t>
            </a:r>
            <a:r>
              <a:rPr lang="zh-TW" altLang="en-US" sz="2000" dirty="0">
                <a:solidFill>
                  <a:schemeClr val="tx2"/>
                </a:solidFill>
                <a:latin typeface="標楷體" pitchFamily="65" charset="-120"/>
                <a:ea typeface="標楷體" pitchFamily="65" charset="-120"/>
                <a:cs typeface="Noto Sans CJK JP Regular"/>
              </a:rPr>
              <a:t>不符；另查逸散性管理辦法有三項缺失：</a:t>
            </a:r>
            <a:r>
              <a:rPr lang="en-US" altLang="zh-TW" sz="2000" dirty="0">
                <a:solidFill>
                  <a:schemeClr val="tx2"/>
                </a:solidFill>
                <a:latin typeface="標楷體" pitchFamily="65" charset="-120"/>
                <a:ea typeface="標楷體" pitchFamily="65" charset="-120"/>
                <a:cs typeface="Noto Sans CJK JP Regular"/>
              </a:rPr>
              <a:t>(1)</a:t>
            </a:r>
            <a:r>
              <a:rPr lang="zh-TW" altLang="en-US" sz="2000" dirty="0">
                <a:solidFill>
                  <a:schemeClr val="tx2"/>
                </a:solidFill>
                <a:latin typeface="標楷體" pitchFamily="65" charset="-120"/>
                <a:ea typeface="標楷體" pitchFamily="65" charset="-120"/>
                <a:cs typeface="Noto Sans CJK JP Regular"/>
              </a:rPr>
              <a:t>堆置區灑水面積未達</a:t>
            </a:r>
            <a:r>
              <a:rPr lang="en-US" altLang="zh-TW" sz="2000" dirty="0">
                <a:solidFill>
                  <a:schemeClr val="tx2"/>
                </a:solidFill>
                <a:latin typeface="標楷體" pitchFamily="65" charset="-120"/>
                <a:ea typeface="標楷體" pitchFamily="65" charset="-120"/>
                <a:cs typeface="Noto Sans CJK JP Regular"/>
              </a:rPr>
              <a:t>80%(2)</a:t>
            </a:r>
            <a:r>
              <a:rPr lang="zh-TW" altLang="en-US" sz="2000" dirty="0">
                <a:solidFill>
                  <a:schemeClr val="tx2"/>
                </a:solidFill>
                <a:latin typeface="標楷體" pitchFamily="65" charset="-120"/>
                <a:ea typeface="標楷體" pitchFamily="65" charset="-120"/>
                <a:cs typeface="Noto Sans CJK JP Regular"/>
              </a:rPr>
              <a:t>砂石貯料區未灑水</a:t>
            </a:r>
            <a:r>
              <a:rPr lang="en-US" altLang="zh-TW" sz="2000" dirty="0">
                <a:solidFill>
                  <a:schemeClr val="tx2"/>
                </a:solidFill>
                <a:latin typeface="標楷體" pitchFamily="65" charset="-120"/>
                <a:ea typeface="標楷體" pitchFamily="65" charset="-120"/>
                <a:cs typeface="Noto Sans CJK JP Regular"/>
              </a:rPr>
              <a:t>(3)</a:t>
            </a:r>
            <a:r>
              <a:rPr lang="zh-TW" altLang="en-US" sz="2000" dirty="0">
                <a:solidFill>
                  <a:schemeClr val="tx2"/>
                </a:solidFill>
                <a:latin typeface="標楷體" pitchFamily="65" charset="-120"/>
                <a:ea typeface="標楷體" pitchFamily="65" charset="-120"/>
                <a:cs typeface="Noto Sans CJK JP Regular"/>
              </a:rPr>
              <a:t>洗車設備未裝設獨立電表，告知業者應盡快完成改善</a:t>
            </a:r>
            <a:r>
              <a:rPr lang="zh-TW" altLang="en-US" sz="2000" dirty="0" smtClean="0">
                <a:solidFill>
                  <a:schemeClr val="tx2"/>
                </a:solidFill>
                <a:latin typeface="標楷體" pitchFamily="65" charset="-120"/>
                <a:ea typeface="標楷體" pitchFamily="65" charset="-120"/>
                <a:cs typeface="Noto Sans CJK JP Regular"/>
              </a:rPr>
              <a:t>。</a:t>
            </a:r>
            <a:endParaRPr lang="en-US" altLang="zh-TW" sz="2000" dirty="0" smtClean="0">
              <a:solidFill>
                <a:schemeClr val="tx2"/>
              </a:solidFill>
              <a:latin typeface="標楷體" pitchFamily="65" charset="-120"/>
              <a:ea typeface="標楷體" pitchFamily="65" charset="-120"/>
              <a:cs typeface="Noto Sans CJK JP Regular"/>
            </a:endParaRPr>
          </a:p>
          <a:p>
            <a:pPr marL="12700">
              <a:lnSpc>
                <a:spcPct val="100000"/>
              </a:lnSpc>
              <a:spcBef>
                <a:spcPts val="490"/>
              </a:spcBef>
            </a:pPr>
            <a:r>
              <a:rPr lang="en-US" altLang="zh-TW" sz="2000" dirty="0" smtClean="0">
                <a:solidFill>
                  <a:schemeClr val="tx2"/>
                </a:solidFill>
                <a:latin typeface="標楷體" pitchFamily="65" charset="-120"/>
                <a:ea typeface="標楷體" pitchFamily="65" charset="-120"/>
                <a:cs typeface="Noto Sans CJK JP Regular"/>
              </a:rPr>
              <a:t>(</a:t>
            </a:r>
            <a:r>
              <a:rPr lang="zh-TW" altLang="en-US" sz="2000" dirty="0">
                <a:solidFill>
                  <a:srgbClr val="FF0000"/>
                </a:solidFill>
                <a:latin typeface="標楷體" pitchFamily="65" charset="-120"/>
                <a:ea typeface="標楷體" pitchFamily="65" charset="-120"/>
                <a:cs typeface="Noto Sans CJK JP Regular"/>
              </a:rPr>
              <a:t>不符</a:t>
            </a:r>
            <a:r>
              <a:rPr lang="zh-TW" altLang="en-US" sz="2000" dirty="0" smtClean="0">
                <a:solidFill>
                  <a:srgbClr val="FF0000"/>
                </a:solidFill>
                <a:latin typeface="標楷體" pitchFamily="65" charset="-120"/>
                <a:ea typeface="標楷體" pitchFamily="65" charset="-120"/>
                <a:cs typeface="Noto Sans CJK JP Regular"/>
              </a:rPr>
              <a:t>固定</a:t>
            </a:r>
            <a:r>
              <a:rPr lang="zh-TW" altLang="en-US" sz="2000" dirty="0">
                <a:solidFill>
                  <a:srgbClr val="FF0000"/>
                </a:solidFill>
                <a:latin typeface="標楷體" pitchFamily="65" charset="-120"/>
                <a:ea typeface="標楷體" pitchFamily="65" charset="-120"/>
                <a:cs typeface="Noto Sans CJK JP Regular"/>
              </a:rPr>
              <a:t>污染源逸散性粒狀污染物空氣污染防制設施管理</a:t>
            </a:r>
            <a:r>
              <a:rPr lang="zh-TW" altLang="en-US" sz="2000" dirty="0" smtClean="0">
                <a:solidFill>
                  <a:srgbClr val="FF0000"/>
                </a:solidFill>
                <a:latin typeface="標楷體" pitchFamily="65" charset="-120"/>
                <a:ea typeface="標楷體" pitchFamily="65" charset="-120"/>
                <a:cs typeface="Noto Sans CJK JP Regular"/>
              </a:rPr>
              <a:t>辦法第四條</a:t>
            </a:r>
            <a:r>
              <a:rPr lang="zh-TW" altLang="en-US" sz="2000" dirty="0">
                <a:solidFill>
                  <a:srgbClr val="FF0000"/>
                </a:solidFill>
                <a:latin typeface="標楷體" pitchFamily="65" charset="-120"/>
                <a:ea typeface="標楷體" pitchFamily="65" charset="-120"/>
                <a:cs typeface="Noto Sans CJK JP Regular"/>
              </a:rPr>
              <a:t>、</a:t>
            </a:r>
            <a:r>
              <a:rPr lang="zh-TW" altLang="en-US" sz="2000" dirty="0" smtClean="0">
                <a:solidFill>
                  <a:srgbClr val="FF0000"/>
                </a:solidFill>
                <a:latin typeface="標楷體" pitchFamily="65" charset="-120"/>
                <a:ea typeface="標楷體" pitchFamily="65" charset="-120"/>
                <a:cs typeface="Noto Sans CJK JP Regular"/>
              </a:rPr>
              <a:t>第十條</a:t>
            </a:r>
            <a:r>
              <a:rPr lang="en-US" altLang="zh-TW" sz="2000" dirty="0" smtClean="0">
                <a:solidFill>
                  <a:schemeClr val="tx2"/>
                </a:solidFill>
                <a:latin typeface="標楷體" pitchFamily="65" charset="-120"/>
                <a:ea typeface="標楷體" pitchFamily="65" charset="-120"/>
                <a:cs typeface="Noto Sans CJK JP Regular"/>
              </a:rPr>
              <a:t>)</a:t>
            </a:r>
          </a:p>
          <a:p>
            <a:pPr marL="12700">
              <a:lnSpc>
                <a:spcPct val="100000"/>
              </a:lnSpc>
              <a:spcBef>
                <a:spcPts val="490"/>
              </a:spcBef>
            </a:pPr>
            <a:r>
              <a:rPr lang="zh-TW" altLang="en-US" sz="2400" b="1" dirty="0">
                <a:solidFill>
                  <a:srgbClr val="FF0000"/>
                </a:solidFill>
                <a:latin typeface="標楷體" pitchFamily="65" charset="-120"/>
                <a:ea typeface="標楷體" pitchFamily="65" charset="-120"/>
                <a:cs typeface="Noto Sans CJK JP Regular"/>
              </a:rPr>
              <a:t>案 例 六</a:t>
            </a:r>
            <a:r>
              <a:rPr lang="en-US" altLang="zh-TW" sz="2400" b="1" dirty="0" smtClean="0">
                <a:solidFill>
                  <a:srgbClr val="FF0000"/>
                </a:solidFill>
                <a:latin typeface="標楷體" pitchFamily="65" charset="-120"/>
                <a:ea typeface="標楷體" pitchFamily="65" charset="-120"/>
                <a:cs typeface="Noto Sans CJK JP Regular"/>
              </a:rPr>
              <a:t>:</a:t>
            </a:r>
            <a:endParaRPr lang="en-US" altLang="zh-TW" sz="2400" b="1" dirty="0">
              <a:solidFill>
                <a:srgbClr val="FF0000"/>
              </a:solidFill>
              <a:latin typeface="標楷體" pitchFamily="65" charset="-120"/>
              <a:ea typeface="標楷體" pitchFamily="65" charset="-120"/>
              <a:cs typeface="Noto Sans CJK JP Regular"/>
            </a:endParaRPr>
          </a:p>
          <a:p>
            <a:pPr marL="12700">
              <a:lnSpc>
                <a:spcPct val="100000"/>
              </a:lnSpc>
              <a:spcBef>
                <a:spcPts val="490"/>
              </a:spcBef>
            </a:pPr>
            <a:r>
              <a:rPr lang="zh-TW" altLang="en-US" sz="2000" dirty="0" smtClean="0">
                <a:solidFill>
                  <a:schemeClr val="tx2"/>
                </a:solidFill>
                <a:latin typeface="標楷體" pitchFamily="65" charset="-120"/>
                <a:ea typeface="標楷體" pitchFamily="65" charset="-120"/>
                <a:cs typeface="Noto Sans CJK JP Regular"/>
              </a:rPr>
              <a:t>    某</a:t>
            </a:r>
            <a:r>
              <a:rPr lang="zh-TW" altLang="en-US" sz="2000" dirty="0">
                <a:solidFill>
                  <a:schemeClr val="tx2"/>
                </a:solidFill>
                <a:latin typeface="標楷體" pitchFamily="65" charset="-120"/>
                <a:ea typeface="標楷體" pitchFamily="65" charset="-120"/>
                <a:cs typeface="Noto Sans CJK JP Regular"/>
              </a:rPr>
              <a:t>工廠從事瀝青混凝土製造程序</a:t>
            </a:r>
            <a:r>
              <a:rPr lang="en-US" altLang="zh-TW" sz="2000" dirty="0">
                <a:solidFill>
                  <a:schemeClr val="tx2"/>
                </a:solidFill>
                <a:latin typeface="標楷體" pitchFamily="65" charset="-120"/>
                <a:ea typeface="標楷體" pitchFamily="65" charset="-120"/>
                <a:cs typeface="Noto Sans CJK JP Regular"/>
              </a:rPr>
              <a:t>(M01)</a:t>
            </a:r>
            <a:r>
              <a:rPr lang="zh-TW" altLang="en-US" sz="2000" dirty="0">
                <a:solidFill>
                  <a:schemeClr val="tx2"/>
                </a:solidFill>
                <a:latin typeface="標楷體" pitchFamily="65" charset="-120"/>
                <a:ea typeface="標楷體" pitchFamily="65" charset="-120"/>
                <a:cs typeface="Noto Sans CJK JP Regular"/>
              </a:rPr>
              <a:t>，本日無運作，經查許可證逸散性管理辦法有兩項缺失共計</a:t>
            </a:r>
            <a:r>
              <a:rPr lang="en-US" altLang="zh-TW" sz="2000" dirty="0">
                <a:solidFill>
                  <a:schemeClr val="tx2"/>
                </a:solidFill>
                <a:latin typeface="標楷體" pitchFamily="65" charset="-120"/>
                <a:ea typeface="標楷體" pitchFamily="65" charset="-120"/>
                <a:cs typeface="Noto Sans CJK JP Regular"/>
              </a:rPr>
              <a:t>8</a:t>
            </a:r>
            <a:r>
              <a:rPr lang="zh-TW" altLang="en-US" sz="2000" dirty="0">
                <a:solidFill>
                  <a:schemeClr val="tx2"/>
                </a:solidFill>
                <a:latin typeface="標楷體" pitchFamily="65" charset="-120"/>
                <a:ea typeface="標楷體" pitchFamily="65" charset="-120"/>
                <a:cs typeface="Noto Sans CJK JP Regular"/>
              </a:rPr>
              <a:t>點：</a:t>
            </a:r>
            <a:r>
              <a:rPr lang="en-US" altLang="zh-TW" sz="2000" dirty="0">
                <a:solidFill>
                  <a:schemeClr val="tx2"/>
                </a:solidFill>
                <a:latin typeface="標楷體" pitchFamily="65" charset="-120"/>
                <a:ea typeface="標楷體" pitchFamily="65" charset="-120"/>
                <a:cs typeface="Noto Sans CJK JP Regular"/>
              </a:rPr>
              <a:t>(1)</a:t>
            </a:r>
            <a:r>
              <a:rPr lang="zh-TW" altLang="en-US" sz="2000" dirty="0">
                <a:solidFill>
                  <a:schemeClr val="tx2"/>
                </a:solidFill>
                <a:latin typeface="標楷體" pitchFamily="65" charset="-120"/>
                <a:ea typeface="標楷體" pitchFamily="65" charset="-120"/>
                <a:cs typeface="Noto Sans CJK JP Regular"/>
              </a:rPr>
              <a:t>輸送系統圍</a:t>
            </a:r>
            <a:r>
              <a:rPr lang="zh-TW" altLang="en-US" sz="2000" dirty="0" smtClean="0">
                <a:solidFill>
                  <a:schemeClr val="tx2"/>
                </a:solidFill>
                <a:latin typeface="標楷體" pitchFamily="65" charset="-120"/>
                <a:ea typeface="標楷體" pitchFamily="65" charset="-120"/>
                <a:cs typeface="Noto Sans CJK JP Regular"/>
              </a:rPr>
              <a:t>封多</a:t>
            </a:r>
            <a:r>
              <a:rPr lang="zh-TW" altLang="en-US" sz="2000" dirty="0">
                <a:solidFill>
                  <a:schemeClr val="tx2"/>
                </a:solidFill>
                <a:latin typeface="標楷體" pitchFamily="65" charset="-120"/>
                <a:ea typeface="標楷體" pitchFamily="65" charset="-120"/>
                <a:cs typeface="Noto Sans CJK JP Regular"/>
              </a:rPr>
              <a:t>處破損</a:t>
            </a:r>
            <a:r>
              <a:rPr lang="en-US" altLang="zh-TW" sz="2000" dirty="0">
                <a:solidFill>
                  <a:schemeClr val="tx2"/>
                </a:solidFill>
                <a:latin typeface="標楷體" pitchFamily="65" charset="-120"/>
                <a:ea typeface="標楷體" pitchFamily="65" charset="-120"/>
                <a:cs typeface="Noto Sans CJK JP Regular"/>
              </a:rPr>
              <a:t>(2)</a:t>
            </a:r>
            <a:r>
              <a:rPr lang="zh-TW" altLang="en-US" sz="2000" dirty="0">
                <a:solidFill>
                  <a:schemeClr val="tx2"/>
                </a:solidFill>
                <a:latin typeface="標楷體" pitchFamily="65" charset="-120"/>
                <a:ea typeface="標楷體" pitchFamily="65" charset="-120"/>
                <a:cs typeface="Noto Sans CJK JP Regular"/>
              </a:rPr>
              <a:t>裸露區域未灑水保持濕潤，告知業者應盡快完成</a:t>
            </a:r>
            <a:r>
              <a:rPr lang="zh-TW" altLang="en-US" sz="2000" dirty="0" smtClean="0">
                <a:solidFill>
                  <a:schemeClr val="tx2"/>
                </a:solidFill>
                <a:latin typeface="標楷體" pitchFamily="65" charset="-120"/>
                <a:ea typeface="標楷體" pitchFamily="65" charset="-120"/>
                <a:cs typeface="Noto Sans CJK JP Regular"/>
              </a:rPr>
              <a:t>改善。</a:t>
            </a:r>
            <a:r>
              <a:rPr lang="en-US" altLang="zh-TW" sz="2000" dirty="0" smtClean="0">
                <a:solidFill>
                  <a:schemeClr val="tx2"/>
                </a:solidFill>
                <a:latin typeface="標楷體" pitchFamily="65" charset="-120"/>
                <a:ea typeface="標楷體" pitchFamily="65" charset="-120"/>
                <a:cs typeface="Noto Sans CJK JP Regular"/>
              </a:rPr>
              <a:t>(</a:t>
            </a:r>
            <a:r>
              <a:rPr lang="zh-TW" altLang="en-US" sz="2000" dirty="0" smtClean="0">
                <a:solidFill>
                  <a:srgbClr val="FF0000"/>
                </a:solidFill>
                <a:latin typeface="標楷體" pitchFamily="65" charset="-120"/>
                <a:ea typeface="標楷體" pitchFamily="65" charset="-120"/>
                <a:cs typeface="Noto Sans CJK JP Regular"/>
              </a:rPr>
              <a:t>不符固定</a:t>
            </a:r>
            <a:r>
              <a:rPr lang="zh-TW" altLang="en-US" sz="2000" dirty="0">
                <a:solidFill>
                  <a:srgbClr val="FF0000"/>
                </a:solidFill>
                <a:latin typeface="標楷體" pitchFamily="65" charset="-120"/>
                <a:ea typeface="標楷體" pitchFamily="65" charset="-120"/>
                <a:cs typeface="Noto Sans CJK JP Regular"/>
              </a:rPr>
              <a:t>污染源逸散性粒狀污染物空氣污染防制設施管理</a:t>
            </a:r>
            <a:r>
              <a:rPr lang="zh-TW" altLang="en-US" sz="2000" dirty="0" smtClean="0">
                <a:solidFill>
                  <a:srgbClr val="FF0000"/>
                </a:solidFill>
                <a:latin typeface="標楷體" pitchFamily="65" charset="-120"/>
                <a:ea typeface="標楷體" pitchFamily="65" charset="-120"/>
                <a:cs typeface="Noto Sans CJK JP Regular"/>
              </a:rPr>
              <a:t>辦法第五條</a:t>
            </a:r>
            <a:r>
              <a:rPr lang="zh-TW" altLang="en-US" sz="2000" dirty="0">
                <a:solidFill>
                  <a:srgbClr val="FF0000"/>
                </a:solidFill>
                <a:latin typeface="標楷體" pitchFamily="65" charset="-120"/>
                <a:ea typeface="標楷體" pitchFamily="65" charset="-120"/>
                <a:cs typeface="Noto Sans CJK JP Regular"/>
              </a:rPr>
              <a:t>、第八</a:t>
            </a:r>
            <a:r>
              <a:rPr lang="zh-TW" altLang="en-US" sz="2000" dirty="0" smtClean="0">
                <a:solidFill>
                  <a:srgbClr val="FF0000"/>
                </a:solidFill>
                <a:latin typeface="標楷體" pitchFamily="65" charset="-120"/>
                <a:ea typeface="標楷體" pitchFamily="65" charset="-120"/>
                <a:cs typeface="Noto Sans CJK JP Regular"/>
              </a:rPr>
              <a:t>條</a:t>
            </a:r>
            <a:r>
              <a:rPr lang="en-US" altLang="zh-TW" sz="2000" dirty="0" smtClean="0">
                <a:solidFill>
                  <a:schemeClr val="tx2"/>
                </a:solidFill>
                <a:latin typeface="標楷體" pitchFamily="65" charset="-120"/>
                <a:ea typeface="標楷體" pitchFamily="65" charset="-120"/>
                <a:cs typeface="Noto Sans CJK JP Regular"/>
              </a:rPr>
              <a:t>)</a:t>
            </a:r>
            <a:endParaRPr lang="en-US" altLang="zh-TW" sz="2000" dirty="0">
              <a:solidFill>
                <a:schemeClr val="tx2"/>
              </a:solidFill>
              <a:latin typeface="標楷體" pitchFamily="65" charset="-120"/>
              <a:ea typeface="標楷體" pitchFamily="65" charset="-120"/>
              <a:cs typeface="Noto Sans CJK JP Regular"/>
            </a:endParaRPr>
          </a:p>
          <a:p>
            <a:pPr marL="33655" marR="137160" indent="-21590">
              <a:lnSpc>
                <a:spcPct val="100000"/>
              </a:lnSpc>
              <a:spcBef>
                <a:spcPts val="495"/>
              </a:spcBef>
            </a:pPr>
            <a:r>
              <a:rPr lang="zh-TW" altLang="en-US" sz="2400" b="1" dirty="0" smtClean="0">
                <a:solidFill>
                  <a:srgbClr val="FF0000"/>
                </a:solidFill>
                <a:latin typeface="標楷體" pitchFamily="65" charset="-120"/>
                <a:ea typeface="標楷體" pitchFamily="65" charset="-120"/>
                <a:cs typeface="Times New Roman"/>
              </a:rPr>
              <a:t>解決方案</a:t>
            </a:r>
            <a:r>
              <a:rPr lang="en-US" altLang="zh-TW" sz="2400" b="1" dirty="0" smtClean="0">
                <a:solidFill>
                  <a:srgbClr val="FF0000"/>
                </a:solidFill>
                <a:latin typeface="標楷體" pitchFamily="65" charset="-120"/>
                <a:ea typeface="標楷體" pitchFamily="65" charset="-120"/>
                <a:cs typeface="Times New Roman"/>
              </a:rPr>
              <a:t>:</a:t>
            </a:r>
            <a:endParaRPr lang="en-US" sz="2400" b="1" dirty="0">
              <a:solidFill>
                <a:srgbClr val="FF0000"/>
              </a:solidFill>
              <a:latin typeface="標楷體" pitchFamily="65" charset="-120"/>
              <a:ea typeface="標楷體" pitchFamily="65" charset="-120"/>
              <a:cs typeface="Times New Roman"/>
            </a:endParaRPr>
          </a:p>
          <a:p>
            <a:pPr marL="33655" marR="137160" indent="-21590">
              <a:lnSpc>
                <a:spcPct val="100000"/>
              </a:lnSpc>
              <a:spcBef>
                <a:spcPts val="495"/>
              </a:spcBef>
            </a:pPr>
            <a:r>
              <a:rPr lang="zh-TW" altLang="en-US" sz="2000" dirty="0" smtClean="0">
                <a:solidFill>
                  <a:schemeClr val="tx2"/>
                </a:solidFill>
                <a:latin typeface="標楷體" pitchFamily="65" charset="-120"/>
                <a:ea typeface="標楷體" pitchFamily="65" charset="-120"/>
                <a:cs typeface="Noto Sans CJK JP Regular"/>
              </a:rPr>
              <a:t>    </a:t>
            </a:r>
            <a:r>
              <a:rPr lang="zh-TW" altLang="en-US" sz="2000" dirty="0">
                <a:solidFill>
                  <a:schemeClr val="tx2"/>
                </a:solidFill>
                <a:latin typeface="標楷體" pitchFamily="65" charset="-120"/>
                <a:ea typeface="標楷體" pitchFamily="65" charset="-120"/>
                <a:cs typeface="Noto Sans CJK JP Regular"/>
              </a:rPr>
              <a:t>請</a:t>
            </a:r>
            <a:r>
              <a:rPr lang="zh-TW" altLang="en-US" sz="2000" dirty="0" smtClean="0">
                <a:solidFill>
                  <a:schemeClr val="tx2"/>
                </a:solidFill>
                <a:latin typeface="標楷體" pitchFamily="65" charset="-120"/>
                <a:ea typeface="標楷體" pitchFamily="65" charset="-120"/>
                <a:cs typeface="Noto Sans CJK JP Regular"/>
              </a:rPr>
              <a:t>業者，堆置區及裸露區域灑水</a:t>
            </a:r>
            <a:r>
              <a:rPr lang="zh-TW" altLang="en-US" sz="2000" dirty="0">
                <a:solidFill>
                  <a:schemeClr val="tx2"/>
                </a:solidFill>
                <a:latin typeface="標楷體" pitchFamily="65" charset="-120"/>
                <a:ea typeface="標楷體" pitchFamily="65" charset="-120"/>
                <a:cs typeface="Noto Sans CJK JP Regular"/>
              </a:rPr>
              <a:t>保持濕潤</a:t>
            </a:r>
            <a:r>
              <a:rPr lang="zh-TW" altLang="en-US" sz="2000" dirty="0" smtClean="0">
                <a:solidFill>
                  <a:schemeClr val="tx2"/>
                </a:solidFill>
                <a:latin typeface="標楷體" pitchFamily="65" charset="-120"/>
                <a:ea typeface="標楷體" pitchFamily="65" charset="-120"/>
                <a:cs typeface="Noto Sans CJK JP Regular"/>
              </a:rPr>
              <a:t>，並請業者將圍封破損之區域盡快修補及洗車設備之獨立電表盡快於安裝完成後告知環保局。</a:t>
            </a:r>
            <a:endParaRPr sz="2000" dirty="0">
              <a:solidFill>
                <a:schemeClr val="tx2"/>
              </a:solidFill>
              <a:latin typeface="標楷體" pitchFamily="65" charset="-120"/>
              <a:ea typeface="標楷體" pitchFamily="65" charset="-120"/>
              <a:cs typeface="Noto Sans CJK JP Regular"/>
            </a:endParaRPr>
          </a:p>
        </p:txBody>
      </p:sp>
      <p:sp>
        <p:nvSpPr>
          <p:cNvPr id="22" name="標題 2"/>
          <p:cNvSpPr txBox="1">
            <a:spLocks/>
          </p:cNvSpPr>
          <p:nvPr/>
        </p:nvSpPr>
        <p:spPr>
          <a:xfrm>
            <a:off x="2483768" y="476672"/>
            <a:ext cx="4248472" cy="79208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zh-TW" altLang="en-US"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常見不符案例說明</a:t>
            </a:r>
          </a:p>
        </p:txBody>
      </p:sp>
    </p:spTree>
    <p:extLst>
      <p:ext uri="{BB962C8B-B14F-4D97-AF65-F5344CB8AC3E}">
        <p14:creationId xmlns:p14="http://schemas.microsoft.com/office/powerpoint/2010/main" val="2676411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txBox="1"/>
          <p:nvPr/>
        </p:nvSpPr>
        <p:spPr>
          <a:xfrm>
            <a:off x="539552" y="2028589"/>
            <a:ext cx="8101653" cy="3966470"/>
          </a:xfrm>
          <a:prstGeom prst="rect">
            <a:avLst/>
          </a:prstGeom>
        </p:spPr>
        <p:txBody>
          <a:bodyPr vert="horz" wrap="square" lIns="0" tIns="74930" rIns="0" bIns="0" rtlCol="0">
            <a:spAutoFit/>
          </a:bodyPr>
          <a:lstStyle/>
          <a:p>
            <a:pPr marL="33655">
              <a:lnSpc>
                <a:spcPct val="100000"/>
              </a:lnSpc>
              <a:spcBef>
                <a:spcPts val="590"/>
              </a:spcBef>
            </a:pPr>
            <a:r>
              <a:rPr sz="2400" b="1" dirty="0" smtClean="0">
                <a:solidFill>
                  <a:srgbClr val="FF0000"/>
                </a:solidFill>
                <a:latin typeface="標楷體" pitchFamily="65" charset="-120"/>
                <a:ea typeface="標楷體" pitchFamily="65" charset="-120"/>
                <a:cs typeface="Noto Sans CJK JP Regular"/>
              </a:rPr>
              <a:t>案</a:t>
            </a:r>
            <a:r>
              <a:rPr lang="zh-TW" altLang="en-US" sz="2400" b="1" dirty="0" smtClean="0">
                <a:solidFill>
                  <a:srgbClr val="FF0000"/>
                </a:solidFill>
                <a:latin typeface="標楷體" pitchFamily="65" charset="-120"/>
                <a:ea typeface="標楷體" pitchFamily="65" charset="-120"/>
                <a:cs typeface="Noto Sans CJK JP Regular"/>
              </a:rPr>
              <a:t> </a:t>
            </a:r>
            <a:r>
              <a:rPr sz="2400" b="1" dirty="0" smtClean="0">
                <a:solidFill>
                  <a:srgbClr val="FF0000"/>
                </a:solidFill>
                <a:latin typeface="標楷體" pitchFamily="65" charset="-120"/>
                <a:ea typeface="標楷體" pitchFamily="65" charset="-120"/>
                <a:cs typeface="Noto Sans CJK JP Regular"/>
              </a:rPr>
              <a:t>例</a:t>
            </a:r>
            <a:r>
              <a:rPr lang="zh-TW" altLang="en-US" sz="2400" b="1" dirty="0" smtClean="0">
                <a:solidFill>
                  <a:srgbClr val="FF0000"/>
                </a:solidFill>
                <a:latin typeface="標楷體" pitchFamily="65" charset="-120"/>
                <a:ea typeface="標楷體" pitchFamily="65" charset="-120"/>
                <a:cs typeface="Noto Sans CJK JP Regular"/>
              </a:rPr>
              <a:t> 七</a:t>
            </a:r>
            <a:r>
              <a:rPr lang="en-US" altLang="zh-TW" sz="2400" b="1" dirty="0" smtClean="0">
                <a:solidFill>
                  <a:srgbClr val="FF0000"/>
                </a:solidFill>
                <a:latin typeface="標楷體" pitchFamily="65" charset="-120"/>
                <a:ea typeface="標楷體" pitchFamily="65" charset="-120"/>
                <a:cs typeface="Noto Sans CJK JP Regular"/>
              </a:rPr>
              <a:t>:</a:t>
            </a:r>
            <a:endParaRPr sz="2400" b="1" dirty="0">
              <a:solidFill>
                <a:srgbClr val="FF0000"/>
              </a:solidFill>
              <a:latin typeface="標楷體" pitchFamily="65" charset="-120"/>
              <a:ea typeface="標楷體" pitchFamily="65" charset="-120"/>
              <a:cs typeface="Noto Sans CJK JP Regular"/>
            </a:endParaRPr>
          </a:p>
          <a:p>
            <a:pPr marL="12700">
              <a:lnSpc>
                <a:spcPct val="100000"/>
              </a:lnSpc>
              <a:spcBef>
                <a:spcPts val="490"/>
              </a:spcBef>
            </a:pPr>
            <a:r>
              <a:rPr lang="zh-TW" altLang="en-US" sz="2000" dirty="0" smtClean="0">
                <a:latin typeface="標楷體" pitchFamily="65" charset="-120"/>
                <a:ea typeface="標楷體" pitchFamily="65" charset="-120"/>
                <a:cs typeface="Noto Sans CJK JP Regular"/>
              </a:rPr>
              <a:t>    </a:t>
            </a:r>
            <a:r>
              <a:rPr sz="2000" dirty="0" err="1" smtClean="0">
                <a:solidFill>
                  <a:schemeClr val="tx2"/>
                </a:solidFill>
                <a:latin typeface="標楷體" pitchFamily="65" charset="-120"/>
                <a:ea typeface="標楷體" pitchFamily="65" charset="-120"/>
                <a:cs typeface="Noto Sans CJK JP Regular"/>
              </a:rPr>
              <a:t>某工廠從事</a:t>
            </a:r>
            <a:r>
              <a:rPr lang="zh-TW" altLang="en-US" sz="2000" dirty="0" smtClean="0">
                <a:solidFill>
                  <a:schemeClr val="tx2"/>
                </a:solidFill>
                <a:latin typeface="標楷體" pitchFamily="65" charset="-120"/>
                <a:ea typeface="標楷體" pitchFamily="65" charset="-120"/>
                <a:cs typeface="Noto Sans CJK JP Regular"/>
              </a:rPr>
              <a:t>鍋爐</a:t>
            </a:r>
            <a:r>
              <a:rPr lang="zh-TW" altLang="en-US" sz="2000" dirty="0">
                <a:solidFill>
                  <a:schemeClr val="tx2"/>
                </a:solidFill>
                <a:latin typeface="標楷體" pitchFamily="65" charset="-120"/>
                <a:ea typeface="標楷體" pitchFamily="65" charset="-120"/>
                <a:cs typeface="Noto Sans CJK JP Regular"/>
              </a:rPr>
              <a:t>發電</a:t>
            </a:r>
            <a:r>
              <a:rPr lang="zh-TW" altLang="en-US" sz="2000" dirty="0" smtClean="0">
                <a:solidFill>
                  <a:schemeClr val="tx2"/>
                </a:solidFill>
                <a:latin typeface="標楷體" pitchFamily="65" charset="-120"/>
                <a:ea typeface="標楷體" pitchFamily="65" charset="-120"/>
                <a:cs typeface="Noto Sans CJK JP Regular"/>
              </a:rPr>
              <a:t>程序</a:t>
            </a:r>
            <a:r>
              <a:rPr lang="en-US" altLang="zh-TW" sz="2000" dirty="0">
                <a:solidFill>
                  <a:schemeClr val="tx2"/>
                </a:solidFill>
                <a:latin typeface="標楷體" pitchFamily="65" charset="-120"/>
                <a:ea typeface="標楷體" pitchFamily="65" charset="-120"/>
                <a:cs typeface="Noto Sans CJK JP Regular"/>
              </a:rPr>
              <a:t>(M01)</a:t>
            </a:r>
            <a:r>
              <a:rPr lang="zh-TW" altLang="en-US" sz="2000" dirty="0" smtClean="0">
                <a:solidFill>
                  <a:schemeClr val="tx2"/>
                </a:solidFill>
                <a:latin typeface="標楷體" pitchFamily="65" charset="-120"/>
                <a:ea typeface="標楷體" pitchFamily="65" charset="-120"/>
                <a:cs typeface="Noto Sans CJK JP Regular"/>
              </a:rPr>
              <a:t>，查核發現</a:t>
            </a:r>
            <a:r>
              <a:rPr lang="en-US" altLang="zh-TW" sz="2000" dirty="0" err="1" smtClean="0">
                <a:solidFill>
                  <a:schemeClr val="tx2"/>
                </a:solidFill>
                <a:latin typeface="標楷體" pitchFamily="65" charset="-120"/>
                <a:ea typeface="標楷體" pitchFamily="65" charset="-120"/>
                <a:cs typeface="Noto Sans CJK JP Regular"/>
              </a:rPr>
              <a:t>cems</a:t>
            </a:r>
            <a:r>
              <a:rPr lang="zh-TW" altLang="en-US" sz="2000" dirty="0">
                <a:solidFill>
                  <a:schemeClr val="tx2"/>
                </a:solidFill>
                <a:latin typeface="標楷體" pitchFamily="65" charset="-120"/>
                <a:ea typeface="標楷體" pitchFamily="65" charset="-120"/>
                <a:cs typeface="Noto Sans CJK JP Regular"/>
              </a:rPr>
              <a:t>檢測設施確認報告書流率單位</a:t>
            </a:r>
            <a:r>
              <a:rPr lang="en-US" altLang="zh-TW" sz="2000" dirty="0">
                <a:solidFill>
                  <a:schemeClr val="tx2"/>
                </a:solidFill>
                <a:latin typeface="標楷體" pitchFamily="65" charset="-120"/>
                <a:ea typeface="標楷體" pitchFamily="65" charset="-120"/>
                <a:cs typeface="Noto Sans CJK JP Regular"/>
              </a:rPr>
              <a:t>(m</a:t>
            </a:r>
            <a:r>
              <a:rPr lang="en-US" altLang="zh-TW" sz="2000" baseline="30000" dirty="0">
                <a:solidFill>
                  <a:schemeClr val="tx2"/>
                </a:solidFill>
                <a:latin typeface="Times New Roman" panose="02020603050405020304" pitchFamily="18" charset="0"/>
                <a:ea typeface="標楷體" pitchFamily="65" charset="-120"/>
                <a:cs typeface="Times New Roman" panose="02020603050405020304" pitchFamily="18" charset="0"/>
              </a:rPr>
              <a:t>3</a:t>
            </a:r>
            <a:r>
              <a:rPr lang="en-US" altLang="zh-TW" sz="2000" dirty="0">
                <a:solidFill>
                  <a:schemeClr val="tx2"/>
                </a:solidFill>
                <a:latin typeface="標楷體" pitchFamily="65" charset="-120"/>
                <a:ea typeface="標楷體" pitchFamily="65" charset="-120"/>
                <a:cs typeface="Noto Sans CJK JP Regular"/>
              </a:rPr>
              <a:t>/</a:t>
            </a:r>
            <a:r>
              <a:rPr lang="zh-TW" altLang="en-US" sz="2000" dirty="0">
                <a:solidFill>
                  <a:schemeClr val="tx2"/>
                </a:solidFill>
                <a:latin typeface="標楷體" pitchFamily="65" charset="-120"/>
                <a:ea typeface="標楷體" pitchFamily="65" charset="-120"/>
                <a:cs typeface="Noto Sans CJK JP Regular"/>
              </a:rPr>
              <a:t>分</a:t>
            </a:r>
            <a:r>
              <a:rPr lang="en-US" altLang="zh-TW" sz="2000" dirty="0">
                <a:solidFill>
                  <a:schemeClr val="tx2"/>
                </a:solidFill>
                <a:latin typeface="標楷體" pitchFamily="65" charset="-120"/>
                <a:ea typeface="標楷體" pitchFamily="65" charset="-120"/>
                <a:cs typeface="Noto Sans CJK JP Regular"/>
              </a:rPr>
              <a:t>)</a:t>
            </a:r>
            <a:r>
              <a:rPr lang="zh-TW" altLang="en-US" sz="2000" dirty="0">
                <a:solidFill>
                  <a:schemeClr val="tx2"/>
                </a:solidFill>
                <a:latin typeface="標楷體" pitchFamily="65" charset="-120"/>
                <a:ea typeface="標楷體" pitchFamily="65" charset="-120"/>
                <a:cs typeface="Noto Sans CJK JP Regular"/>
              </a:rPr>
              <a:t>與現場實際不符</a:t>
            </a:r>
            <a:r>
              <a:rPr lang="en-US" altLang="zh-TW" sz="2000" dirty="0">
                <a:solidFill>
                  <a:schemeClr val="tx2"/>
                </a:solidFill>
                <a:latin typeface="標楷體" pitchFamily="65" charset="-120"/>
                <a:ea typeface="標楷體" pitchFamily="65" charset="-120"/>
                <a:cs typeface="Noto Sans CJK JP Regular"/>
              </a:rPr>
              <a:t>(Nm</a:t>
            </a:r>
            <a:r>
              <a:rPr lang="en-US" altLang="zh-TW" sz="2000" baseline="30000" dirty="0">
                <a:solidFill>
                  <a:schemeClr val="tx2"/>
                </a:solidFill>
                <a:latin typeface="標楷體" pitchFamily="65" charset="-120"/>
                <a:ea typeface="標楷體" pitchFamily="65" charset="-120"/>
                <a:cs typeface="Noto Sans CJK JP Regular"/>
              </a:rPr>
              <a:t>3</a:t>
            </a:r>
            <a:r>
              <a:rPr lang="en-US" altLang="zh-TW" sz="2000" dirty="0" smtClean="0">
                <a:solidFill>
                  <a:schemeClr val="tx2"/>
                </a:solidFill>
                <a:latin typeface="標楷體" pitchFamily="65" charset="-120"/>
                <a:ea typeface="標楷體" pitchFamily="65" charset="-120"/>
                <a:cs typeface="Noto Sans CJK JP Regular"/>
              </a:rPr>
              <a:t>/</a:t>
            </a:r>
            <a:r>
              <a:rPr lang="zh-TW" altLang="en-US" sz="2000" dirty="0" smtClean="0">
                <a:solidFill>
                  <a:schemeClr val="tx2"/>
                </a:solidFill>
                <a:latin typeface="標楷體" pitchFamily="65" charset="-120"/>
                <a:ea typeface="標楷體" pitchFamily="65" charset="-120"/>
                <a:cs typeface="Noto Sans CJK JP Regular"/>
              </a:rPr>
              <a:t>小時</a:t>
            </a:r>
            <a:r>
              <a:rPr lang="en-US" altLang="zh-TW" sz="2000" dirty="0" smtClean="0">
                <a:solidFill>
                  <a:schemeClr val="tx2"/>
                </a:solidFill>
                <a:latin typeface="標楷體" pitchFamily="65" charset="-120"/>
                <a:ea typeface="標楷體" pitchFamily="65" charset="-120"/>
                <a:cs typeface="Noto Sans CJK JP Regular"/>
              </a:rPr>
              <a:t>)</a:t>
            </a:r>
            <a:r>
              <a:rPr lang="zh-TW" altLang="en-US" sz="2000" dirty="0">
                <a:solidFill>
                  <a:schemeClr val="tx2"/>
                </a:solidFill>
                <a:latin typeface="標楷體" pitchFamily="65" charset="-120"/>
                <a:ea typeface="標楷體" pitchFamily="65" charset="-120"/>
                <a:cs typeface="Noto Sans CJK JP Regular"/>
              </a:rPr>
              <a:t>及現場無法提供原始數據報表，建議</a:t>
            </a:r>
            <a:r>
              <a:rPr lang="en-US" altLang="zh-TW" sz="2000" dirty="0" err="1">
                <a:solidFill>
                  <a:schemeClr val="tx2"/>
                </a:solidFill>
                <a:latin typeface="標楷體" pitchFamily="65" charset="-120"/>
                <a:ea typeface="標楷體" pitchFamily="65" charset="-120"/>
                <a:cs typeface="Noto Sans CJK JP Regular"/>
              </a:rPr>
              <a:t>cems</a:t>
            </a:r>
            <a:r>
              <a:rPr lang="zh-TW" altLang="en-US" sz="2000" dirty="0">
                <a:solidFill>
                  <a:schemeClr val="tx2"/>
                </a:solidFill>
                <a:latin typeface="標楷體" pitchFamily="65" charset="-120"/>
                <a:ea typeface="標楷體" pitchFamily="65" charset="-120"/>
                <a:cs typeface="Noto Sans CJK JP Regular"/>
              </a:rPr>
              <a:t>系統應新增可列印歷史原始數據報表以利查核</a:t>
            </a:r>
            <a:r>
              <a:rPr lang="zh-TW" altLang="en-US" sz="2000" dirty="0" smtClean="0">
                <a:solidFill>
                  <a:schemeClr val="tx2"/>
                </a:solidFill>
                <a:latin typeface="標楷體" pitchFamily="65" charset="-120"/>
                <a:ea typeface="標楷體" pitchFamily="65" charset="-120"/>
                <a:cs typeface="Noto Sans CJK JP Regular"/>
              </a:rPr>
              <a:t>。 </a:t>
            </a:r>
            <a:r>
              <a:rPr lang="en-US" altLang="zh-TW" sz="2000" dirty="0" smtClean="0">
                <a:solidFill>
                  <a:schemeClr val="tx2"/>
                </a:solidFill>
                <a:latin typeface="標楷體" pitchFamily="65" charset="-120"/>
                <a:ea typeface="標楷體" pitchFamily="65" charset="-120"/>
                <a:cs typeface="Noto Sans CJK JP Regular"/>
              </a:rPr>
              <a:t>(</a:t>
            </a:r>
            <a:r>
              <a:rPr lang="zh-TW" altLang="en-US" sz="2000" dirty="0">
                <a:solidFill>
                  <a:srgbClr val="FF0000"/>
                </a:solidFill>
                <a:latin typeface="標楷體" pitchFamily="65" charset="-120"/>
                <a:ea typeface="標楷體" pitchFamily="65" charset="-120"/>
                <a:cs typeface="Noto Sans CJK JP Regular"/>
              </a:rPr>
              <a:t>不符</a:t>
            </a:r>
            <a:r>
              <a:rPr lang="zh-TW" altLang="en-US" sz="2000" dirty="0" smtClean="0">
                <a:solidFill>
                  <a:srgbClr val="FF0000"/>
                </a:solidFill>
                <a:latin typeface="標楷體" pitchFamily="65" charset="-120"/>
                <a:ea typeface="標楷體" pitchFamily="65" charset="-120"/>
                <a:cs typeface="Noto Sans CJK JP Regular"/>
              </a:rPr>
              <a:t>固定</a:t>
            </a:r>
            <a:r>
              <a:rPr lang="zh-TW" altLang="en-US" sz="2000" dirty="0">
                <a:solidFill>
                  <a:srgbClr val="FF0000"/>
                </a:solidFill>
                <a:latin typeface="標楷體" pitchFamily="65" charset="-120"/>
                <a:ea typeface="標楷體" pitchFamily="65" charset="-120"/>
                <a:cs typeface="Noto Sans CJK JP Regular"/>
              </a:rPr>
              <a:t>污染源空氣污染物連續自動監測設施管理辦法</a:t>
            </a:r>
            <a:r>
              <a:rPr lang="zh-TW" altLang="en-US" sz="2000" dirty="0" smtClean="0">
                <a:solidFill>
                  <a:srgbClr val="FF0000"/>
                </a:solidFill>
                <a:latin typeface="標楷體" pitchFamily="65" charset="-120"/>
                <a:ea typeface="標楷體" pitchFamily="65" charset="-120"/>
                <a:cs typeface="Noto Sans CJK JP Regular"/>
              </a:rPr>
              <a:t>第九條</a:t>
            </a:r>
            <a:r>
              <a:rPr lang="zh-TW" altLang="en-US" sz="2000" dirty="0">
                <a:solidFill>
                  <a:srgbClr val="FF0000"/>
                </a:solidFill>
                <a:latin typeface="標楷體" pitchFamily="65" charset="-120"/>
                <a:ea typeface="標楷體" pitchFamily="65" charset="-120"/>
                <a:cs typeface="Noto Sans CJK JP Regular"/>
              </a:rPr>
              <a:t>、</a:t>
            </a:r>
            <a:r>
              <a:rPr lang="zh-TW" altLang="en-US" sz="2000" dirty="0" smtClean="0">
                <a:solidFill>
                  <a:srgbClr val="FF0000"/>
                </a:solidFill>
                <a:latin typeface="標楷體" pitchFamily="65" charset="-120"/>
                <a:ea typeface="標楷體" pitchFamily="65" charset="-120"/>
                <a:cs typeface="Noto Sans CJK JP Regular"/>
              </a:rPr>
              <a:t>第十六條</a:t>
            </a:r>
            <a:r>
              <a:rPr lang="en-US" altLang="zh-TW" sz="2000" dirty="0" smtClean="0">
                <a:solidFill>
                  <a:schemeClr val="tx2"/>
                </a:solidFill>
                <a:latin typeface="標楷體" pitchFamily="65" charset="-120"/>
                <a:ea typeface="標楷體" pitchFamily="65" charset="-120"/>
                <a:cs typeface="Noto Sans CJK JP Regular"/>
              </a:rPr>
              <a:t>)</a:t>
            </a:r>
          </a:p>
          <a:p>
            <a:pPr marL="33655" marR="137160" indent="-21590">
              <a:lnSpc>
                <a:spcPct val="100000"/>
              </a:lnSpc>
              <a:spcBef>
                <a:spcPts val="495"/>
              </a:spcBef>
            </a:pPr>
            <a:endParaRPr lang="en-US" altLang="zh-TW" sz="2400" b="1" dirty="0" smtClean="0">
              <a:solidFill>
                <a:srgbClr val="FF0000"/>
              </a:solidFill>
              <a:latin typeface="標楷體" pitchFamily="65" charset="-120"/>
              <a:ea typeface="標楷體" pitchFamily="65" charset="-120"/>
              <a:cs typeface="Times New Roman"/>
            </a:endParaRPr>
          </a:p>
          <a:p>
            <a:pPr marL="33655" marR="137160" indent="-21590">
              <a:lnSpc>
                <a:spcPct val="100000"/>
              </a:lnSpc>
              <a:spcBef>
                <a:spcPts val="495"/>
              </a:spcBef>
            </a:pPr>
            <a:r>
              <a:rPr lang="zh-TW" altLang="en-US" sz="2400" b="1" dirty="0" smtClean="0">
                <a:solidFill>
                  <a:srgbClr val="FF0000"/>
                </a:solidFill>
                <a:latin typeface="標楷體" pitchFamily="65" charset="-120"/>
                <a:ea typeface="標楷體" pitchFamily="65" charset="-120"/>
                <a:cs typeface="Times New Roman"/>
              </a:rPr>
              <a:t>解決方案</a:t>
            </a:r>
            <a:r>
              <a:rPr lang="en-US" altLang="zh-TW" sz="2400" b="1" dirty="0" smtClean="0">
                <a:solidFill>
                  <a:srgbClr val="FF0000"/>
                </a:solidFill>
                <a:latin typeface="標楷體" pitchFamily="65" charset="-120"/>
                <a:ea typeface="標楷體" pitchFamily="65" charset="-120"/>
                <a:cs typeface="Times New Roman"/>
              </a:rPr>
              <a:t>:</a:t>
            </a:r>
            <a:endParaRPr lang="en-US" sz="2400" b="1" dirty="0" smtClean="0">
              <a:solidFill>
                <a:srgbClr val="FF0000"/>
              </a:solidFill>
              <a:latin typeface="標楷體" pitchFamily="65" charset="-120"/>
              <a:ea typeface="標楷體" pitchFamily="65" charset="-120"/>
              <a:cs typeface="Times New Roman"/>
            </a:endParaRPr>
          </a:p>
          <a:p>
            <a:pPr marL="33655" marR="137160" indent="-21590">
              <a:lnSpc>
                <a:spcPct val="100000"/>
              </a:lnSpc>
              <a:spcBef>
                <a:spcPts val="495"/>
              </a:spcBef>
            </a:pPr>
            <a:r>
              <a:rPr lang="zh-TW" altLang="en-US" sz="2000" dirty="0" smtClean="0">
                <a:solidFill>
                  <a:schemeClr val="tx2"/>
                </a:solidFill>
                <a:latin typeface="標楷體" pitchFamily="65" charset="-120"/>
                <a:ea typeface="標楷體" pitchFamily="65" charset="-120"/>
                <a:cs typeface="Noto Sans CJK JP Regular"/>
              </a:rPr>
              <a:t>     請業者盡速進行軟體變更並於變更完成後一個月內提報連線確認報告書至環保局，另依</a:t>
            </a:r>
            <a:r>
              <a:rPr lang="zh-TW" altLang="en-US" sz="2000" dirty="0">
                <a:solidFill>
                  <a:schemeClr val="tx2"/>
                </a:solidFill>
                <a:latin typeface="標楷體" pitchFamily="65" charset="-120"/>
                <a:ea typeface="標楷體" pitchFamily="65" charset="-120"/>
                <a:cs typeface="Noto Sans CJK JP Regular"/>
              </a:rPr>
              <a:t>固定污染源空氣污染物連續自動監測設施管理辦法第十六規定，業者應保留原始數據</a:t>
            </a:r>
            <a:r>
              <a:rPr lang="en-US" altLang="zh-TW" sz="2000" dirty="0">
                <a:solidFill>
                  <a:schemeClr val="tx2"/>
                </a:solidFill>
                <a:latin typeface="標楷體" pitchFamily="65" charset="-120"/>
                <a:ea typeface="標楷體" pitchFamily="65" charset="-120"/>
                <a:cs typeface="Noto Sans CJK JP Regular"/>
              </a:rPr>
              <a:t>30</a:t>
            </a:r>
            <a:r>
              <a:rPr lang="zh-TW" altLang="en-US" sz="2000" dirty="0">
                <a:solidFill>
                  <a:schemeClr val="tx2"/>
                </a:solidFill>
                <a:latin typeface="標楷體" pitchFamily="65" charset="-120"/>
                <a:ea typeface="標楷體" pitchFamily="65" charset="-120"/>
                <a:cs typeface="Noto Sans CJK JP Regular"/>
              </a:rPr>
              <a:t>日以備查。</a:t>
            </a:r>
          </a:p>
          <a:p>
            <a:pPr marL="33655" marR="137160" indent="-21590">
              <a:lnSpc>
                <a:spcPct val="100000"/>
              </a:lnSpc>
              <a:spcBef>
                <a:spcPts val="495"/>
              </a:spcBef>
            </a:pPr>
            <a:r>
              <a:rPr lang="zh-TW" altLang="en-US" sz="2000" dirty="0">
                <a:solidFill>
                  <a:schemeClr val="tx2"/>
                </a:solidFill>
                <a:latin typeface="標楷體" pitchFamily="65" charset="-120"/>
                <a:ea typeface="標楷體" pitchFamily="65" charset="-120"/>
                <a:cs typeface="Noto Sans CJK JP Regular"/>
              </a:rPr>
              <a:t>      </a:t>
            </a:r>
            <a:endParaRPr sz="2000" dirty="0">
              <a:solidFill>
                <a:schemeClr val="tx2"/>
              </a:solidFill>
              <a:latin typeface="標楷體" pitchFamily="65" charset="-120"/>
              <a:ea typeface="標楷體" pitchFamily="65" charset="-120"/>
              <a:cs typeface="Noto Sans CJK JP Regular"/>
            </a:endParaRPr>
          </a:p>
        </p:txBody>
      </p:sp>
      <p:sp>
        <p:nvSpPr>
          <p:cNvPr id="22" name="標題 2"/>
          <p:cNvSpPr txBox="1">
            <a:spLocks/>
          </p:cNvSpPr>
          <p:nvPr/>
        </p:nvSpPr>
        <p:spPr>
          <a:xfrm>
            <a:off x="2483768" y="476672"/>
            <a:ext cx="4248472" cy="79208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zh-TW" altLang="en-US"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常見不符案例說明</a:t>
            </a:r>
          </a:p>
        </p:txBody>
      </p:sp>
    </p:spTree>
    <p:extLst>
      <p:ext uri="{BB962C8B-B14F-4D97-AF65-F5344CB8AC3E}">
        <p14:creationId xmlns:p14="http://schemas.microsoft.com/office/powerpoint/2010/main" val="2712083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txBox="1"/>
          <p:nvPr/>
        </p:nvSpPr>
        <p:spPr>
          <a:xfrm>
            <a:off x="539552" y="2632286"/>
            <a:ext cx="8101653" cy="2545569"/>
          </a:xfrm>
          <a:prstGeom prst="rect">
            <a:avLst/>
          </a:prstGeom>
        </p:spPr>
        <p:txBody>
          <a:bodyPr vert="horz" wrap="square" lIns="0" tIns="74930" rIns="0" bIns="0" rtlCol="0">
            <a:spAutoFit/>
          </a:bodyPr>
          <a:lstStyle/>
          <a:p>
            <a:pPr marL="33655">
              <a:lnSpc>
                <a:spcPct val="100000"/>
              </a:lnSpc>
              <a:spcBef>
                <a:spcPts val="590"/>
              </a:spcBef>
            </a:pPr>
            <a:r>
              <a:rPr sz="2400" b="1" dirty="0" smtClean="0">
                <a:solidFill>
                  <a:srgbClr val="FF0000"/>
                </a:solidFill>
                <a:latin typeface="標楷體" pitchFamily="65" charset="-120"/>
                <a:ea typeface="標楷體" pitchFamily="65" charset="-120"/>
                <a:cs typeface="Noto Sans CJK JP Regular"/>
              </a:rPr>
              <a:t>案</a:t>
            </a:r>
            <a:r>
              <a:rPr lang="zh-TW" altLang="en-US" sz="2400" b="1" dirty="0" smtClean="0">
                <a:solidFill>
                  <a:srgbClr val="FF0000"/>
                </a:solidFill>
                <a:latin typeface="標楷體" pitchFamily="65" charset="-120"/>
                <a:ea typeface="標楷體" pitchFamily="65" charset="-120"/>
                <a:cs typeface="Noto Sans CJK JP Regular"/>
              </a:rPr>
              <a:t> </a:t>
            </a:r>
            <a:r>
              <a:rPr sz="2400" b="1" dirty="0" smtClean="0">
                <a:solidFill>
                  <a:srgbClr val="FF0000"/>
                </a:solidFill>
                <a:latin typeface="標楷體" pitchFamily="65" charset="-120"/>
                <a:ea typeface="標楷體" pitchFamily="65" charset="-120"/>
                <a:cs typeface="Noto Sans CJK JP Regular"/>
              </a:rPr>
              <a:t>例</a:t>
            </a:r>
            <a:r>
              <a:rPr lang="zh-TW" altLang="en-US" sz="2400" b="1" dirty="0" smtClean="0">
                <a:solidFill>
                  <a:srgbClr val="FF0000"/>
                </a:solidFill>
                <a:latin typeface="標楷體" pitchFamily="65" charset="-120"/>
                <a:ea typeface="標楷體" pitchFamily="65" charset="-120"/>
                <a:cs typeface="Noto Sans CJK JP Regular"/>
              </a:rPr>
              <a:t> 八</a:t>
            </a:r>
            <a:r>
              <a:rPr lang="en-US" altLang="zh-TW" sz="2400" b="1" dirty="0" smtClean="0">
                <a:solidFill>
                  <a:srgbClr val="FF0000"/>
                </a:solidFill>
                <a:latin typeface="標楷體" pitchFamily="65" charset="-120"/>
                <a:ea typeface="標楷體" pitchFamily="65" charset="-120"/>
                <a:cs typeface="Noto Sans CJK JP Regular"/>
              </a:rPr>
              <a:t>:</a:t>
            </a:r>
            <a:endParaRPr sz="2400" b="1" dirty="0">
              <a:solidFill>
                <a:srgbClr val="FF0000"/>
              </a:solidFill>
              <a:latin typeface="標楷體" pitchFamily="65" charset="-120"/>
              <a:ea typeface="標楷體" pitchFamily="65" charset="-120"/>
              <a:cs typeface="Noto Sans CJK JP Regular"/>
            </a:endParaRPr>
          </a:p>
          <a:p>
            <a:pPr marL="12700">
              <a:lnSpc>
                <a:spcPct val="100000"/>
              </a:lnSpc>
              <a:spcBef>
                <a:spcPts val="490"/>
              </a:spcBef>
            </a:pPr>
            <a:r>
              <a:rPr lang="zh-TW" altLang="en-US" sz="2000" dirty="0" smtClean="0">
                <a:latin typeface="標楷體" pitchFamily="65" charset="-120"/>
                <a:ea typeface="標楷體" pitchFamily="65" charset="-120"/>
                <a:cs typeface="Noto Sans CJK JP Regular"/>
              </a:rPr>
              <a:t>    </a:t>
            </a:r>
            <a:r>
              <a:rPr sz="2000" dirty="0" err="1" smtClean="0">
                <a:solidFill>
                  <a:schemeClr val="tx2"/>
                </a:solidFill>
                <a:latin typeface="標楷體" pitchFamily="65" charset="-120"/>
                <a:ea typeface="標楷體" pitchFamily="65" charset="-120"/>
                <a:cs typeface="Noto Sans CJK JP Regular"/>
              </a:rPr>
              <a:t>某工廠從事</a:t>
            </a:r>
            <a:r>
              <a:rPr lang="zh-TW" altLang="en-US" sz="2000" dirty="0">
                <a:solidFill>
                  <a:schemeClr val="tx2"/>
                </a:solidFill>
                <a:latin typeface="標楷體" pitchFamily="65" charset="-120"/>
                <a:ea typeface="標楷體" pitchFamily="65" charset="-120"/>
                <a:cs typeface="Noto Sans CJK JP Regular"/>
              </a:rPr>
              <a:t>鍋爐蒸氣產生程序</a:t>
            </a:r>
            <a:r>
              <a:rPr lang="en-US" altLang="zh-TW" sz="2000" dirty="0">
                <a:solidFill>
                  <a:schemeClr val="tx2"/>
                </a:solidFill>
                <a:latin typeface="標楷體" pitchFamily="65" charset="-120"/>
                <a:ea typeface="標楷體" pitchFamily="65" charset="-120"/>
                <a:cs typeface="Noto Sans CJK JP Regular"/>
              </a:rPr>
              <a:t>(M01)</a:t>
            </a:r>
            <a:r>
              <a:rPr lang="zh-TW" altLang="en-US" sz="2000" dirty="0">
                <a:solidFill>
                  <a:schemeClr val="tx2"/>
                </a:solidFill>
                <a:latin typeface="標楷體" pitchFamily="65" charset="-120"/>
                <a:ea typeface="標楷體" pitchFamily="65" charset="-120"/>
                <a:cs typeface="Noto Sans CJK JP Regular"/>
              </a:rPr>
              <a:t>，現場</a:t>
            </a:r>
            <a:r>
              <a:rPr lang="zh-TW" altLang="en-US" sz="2000" dirty="0" smtClean="0">
                <a:solidFill>
                  <a:schemeClr val="tx2"/>
                </a:solidFill>
                <a:latin typeface="標楷體" pitchFamily="65" charset="-120"/>
                <a:ea typeface="標楷體" pitchFamily="65" charset="-120"/>
                <a:cs typeface="Noto Sans CJK JP Regular"/>
              </a:rPr>
              <a:t>查核發現固定污染源網路申報系統於</a:t>
            </a:r>
            <a:r>
              <a:rPr lang="en-US" altLang="zh-TW" sz="2000" dirty="0" smtClean="0">
                <a:solidFill>
                  <a:schemeClr val="tx2"/>
                </a:solidFill>
                <a:latin typeface="標楷體" pitchFamily="65" charset="-120"/>
                <a:ea typeface="標楷體" pitchFamily="65" charset="-120"/>
                <a:cs typeface="Noto Sans CJK JP Regular"/>
              </a:rPr>
              <a:t>107</a:t>
            </a:r>
            <a:r>
              <a:rPr lang="zh-TW" altLang="en-US" sz="2000" dirty="0" smtClean="0">
                <a:solidFill>
                  <a:schemeClr val="tx2"/>
                </a:solidFill>
                <a:latin typeface="標楷體" pitchFamily="65" charset="-120"/>
                <a:ea typeface="標楷體" pitchFamily="65" charset="-120"/>
                <a:cs typeface="Noto Sans CJK JP Regular"/>
              </a:rPr>
              <a:t>年</a:t>
            </a:r>
            <a:r>
              <a:rPr lang="en-US" altLang="zh-TW" sz="2000" dirty="0" smtClean="0">
                <a:solidFill>
                  <a:schemeClr val="tx2"/>
                </a:solidFill>
                <a:latin typeface="標楷體" pitchFamily="65" charset="-120"/>
                <a:ea typeface="標楷體" pitchFamily="65" charset="-120"/>
                <a:cs typeface="Noto Sans CJK JP Regular"/>
              </a:rPr>
              <a:t>05</a:t>
            </a:r>
            <a:r>
              <a:rPr lang="zh-TW" altLang="en-US" sz="2000" dirty="0">
                <a:solidFill>
                  <a:schemeClr val="tx2"/>
                </a:solidFill>
                <a:latin typeface="標楷體" pitchFamily="65" charset="-120"/>
                <a:ea typeface="標楷體" pitchFamily="65" charset="-120"/>
                <a:cs typeface="Noto Sans CJK JP Regular"/>
              </a:rPr>
              <a:t>月</a:t>
            </a:r>
            <a:r>
              <a:rPr lang="en-US" altLang="zh-TW" sz="2000" dirty="0">
                <a:solidFill>
                  <a:schemeClr val="tx2"/>
                </a:solidFill>
                <a:latin typeface="標楷體" pitchFamily="65" charset="-120"/>
                <a:ea typeface="標楷體" pitchFamily="65" charset="-120"/>
                <a:cs typeface="Noto Sans CJK JP Regular"/>
              </a:rPr>
              <a:t>21</a:t>
            </a:r>
            <a:r>
              <a:rPr lang="zh-TW" altLang="en-US" sz="2000" dirty="0">
                <a:solidFill>
                  <a:schemeClr val="tx2"/>
                </a:solidFill>
                <a:latin typeface="標楷體" pitchFamily="65" charset="-120"/>
                <a:ea typeface="標楷體" pitchFamily="65" charset="-120"/>
                <a:cs typeface="Noto Sans CJK JP Regular"/>
              </a:rPr>
              <a:t>日定期檢測報告未依</a:t>
            </a:r>
            <a:r>
              <a:rPr lang="zh-TW" altLang="en-US" sz="2000" dirty="0" smtClean="0">
                <a:solidFill>
                  <a:schemeClr val="tx2"/>
                </a:solidFill>
                <a:latin typeface="標楷體" pitchFamily="65" charset="-120"/>
                <a:ea typeface="標楷體" pitchFamily="65" charset="-120"/>
                <a:cs typeface="Noto Sans CJK JP Regular"/>
              </a:rPr>
              <a:t>規定進行申報。 </a:t>
            </a:r>
            <a:r>
              <a:rPr lang="en-US" altLang="zh-TW" sz="2000" dirty="0" smtClean="0">
                <a:solidFill>
                  <a:schemeClr val="tx2"/>
                </a:solidFill>
                <a:latin typeface="標楷體" pitchFamily="65" charset="-120"/>
                <a:ea typeface="標楷體" pitchFamily="65" charset="-120"/>
                <a:cs typeface="Noto Sans CJK JP Regular"/>
              </a:rPr>
              <a:t>(</a:t>
            </a:r>
            <a:r>
              <a:rPr lang="zh-TW" altLang="en-US" sz="2000" dirty="0">
                <a:solidFill>
                  <a:srgbClr val="FF0000"/>
                </a:solidFill>
                <a:latin typeface="標楷體" pitchFamily="65" charset="-120"/>
                <a:ea typeface="標楷體" pitchFamily="65" charset="-120"/>
                <a:cs typeface="Noto Sans CJK JP Regular"/>
              </a:rPr>
              <a:t>不符</a:t>
            </a:r>
            <a:r>
              <a:rPr lang="zh-TW" altLang="en-US" sz="2000" dirty="0" smtClean="0">
                <a:solidFill>
                  <a:srgbClr val="FF0000"/>
                </a:solidFill>
                <a:latin typeface="標楷體" pitchFamily="65" charset="-120"/>
                <a:ea typeface="標楷體" pitchFamily="65" charset="-120"/>
                <a:cs typeface="Noto Sans CJK JP Regular"/>
              </a:rPr>
              <a:t>空氣</a:t>
            </a:r>
            <a:r>
              <a:rPr lang="zh-TW" altLang="en-US" sz="2000" dirty="0">
                <a:solidFill>
                  <a:srgbClr val="FF0000"/>
                </a:solidFill>
                <a:latin typeface="標楷體" pitchFamily="65" charset="-120"/>
                <a:ea typeface="標楷體" pitchFamily="65" charset="-120"/>
                <a:cs typeface="Noto Sans CJK JP Regular"/>
              </a:rPr>
              <a:t>污染防制法</a:t>
            </a:r>
            <a:r>
              <a:rPr lang="zh-TW" altLang="en-US" sz="2000" dirty="0" smtClean="0">
                <a:solidFill>
                  <a:srgbClr val="FF0000"/>
                </a:solidFill>
                <a:latin typeface="標楷體" pitchFamily="65" charset="-120"/>
                <a:ea typeface="標楷體" pitchFamily="65" charset="-120"/>
                <a:cs typeface="Noto Sans CJK JP Regular"/>
              </a:rPr>
              <a:t>第</a:t>
            </a:r>
            <a:r>
              <a:rPr lang="zh-TW" altLang="en-US" sz="2000" dirty="0">
                <a:solidFill>
                  <a:srgbClr val="FF0000"/>
                </a:solidFill>
                <a:latin typeface="標楷體" pitchFamily="65" charset="-120"/>
                <a:ea typeface="標楷體" pitchFamily="65" charset="-120"/>
                <a:cs typeface="Noto Sans CJK JP Regular"/>
              </a:rPr>
              <a:t>二十二</a:t>
            </a:r>
            <a:r>
              <a:rPr lang="zh-TW" altLang="en-US" sz="2000" dirty="0" smtClean="0">
                <a:solidFill>
                  <a:srgbClr val="FF0000"/>
                </a:solidFill>
                <a:latin typeface="標楷體" pitchFamily="65" charset="-120"/>
                <a:ea typeface="標楷體" pitchFamily="65" charset="-120"/>
                <a:cs typeface="Noto Sans CJK JP Regular"/>
              </a:rPr>
              <a:t>條</a:t>
            </a:r>
            <a:r>
              <a:rPr lang="zh-TW" altLang="en-US" sz="2000" dirty="0">
                <a:solidFill>
                  <a:srgbClr val="FF0000"/>
                </a:solidFill>
                <a:latin typeface="標楷體" pitchFamily="65" charset="-120"/>
                <a:ea typeface="標楷體" pitchFamily="65" charset="-120"/>
                <a:cs typeface="Noto Sans CJK JP Regular"/>
              </a:rPr>
              <a:t>第</a:t>
            </a:r>
            <a:r>
              <a:rPr lang="en-US" altLang="zh-TW" sz="2000" dirty="0">
                <a:solidFill>
                  <a:srgbClr val="FF0000"/>
                </a:solidFill>
                <a:latin typeface="標楷體" pitchFamily="65" charset="-120"/>
                <a:ea typeface="標楷體" pitchFamily="65" charset="-120"/>
                <a:cs typeface="Noto Sans CJK JP Regular"/>
              </a:rPr>
              <a:t>3</a:t>
            </a:r>
            <a:r>
              <a:rPr lang="zh-TW" altLang="en-US" sz="2000" dirty="0">
                <a:solidFill>
                  <a:srgbClr val="FF0000"/>
                </a:solidFill>
                <a:latin typeface="標楷體" pitchFamily="65" charset="-120"/>
                <a:ea typeface="標楷體" pitchFamily="65" charset="-120"/>
                <a:cs typeface="Noto Sans CJK JP Regular"/>
              </a:rPr>
              <a:t>項</a:t>
            </a:r>
            <a:r>
              <a:rPr lang="zh-TW" altLang="en-US" sz="2000" dirty="0" smtClean="0">
                <a:solidFill>
                  <a:srgbClr val="FF0000"/>
                </a:solidFill>
                <a:latin typeface="標楷體" pitchFamily="65" charset="-120"/>
                <a:ea typeface="標楷體" pitchFamily="65" charset="-120"/>
                <a:cs typeface="Noto Sans CJK JP Regular"/>
              </a:rPr>
              <a:t>規定</a:t>
            </a:r>
            <a:r>
              <a:rPr lang="en-US" altLang="zh-TW" sz="2000" dirty="0" smtClean="0">
                <a:solidFill>
                  <a:schemeClr val="tx2"/>
                </a:solidFill>
                <a:latin typeface="標楷體" pitchFamily="65" charset="-120"/>
                <a:ea typeface="標楷體" pitchFamily="65" charset="-120"/>
                <a:cs typeface="Noto Sans CJK JP Regular"/>
              </a:rPr>
              <a:t>)</a:t>
            </a:r>
            <a:endParaRPr lang="en-US" altLang="zh-TW" sz="2000" dirty="0">
              <a:solidFill>
                <a:schemeClr val="tx2"/>
              </a:solidFill>
              <a:latin typeface="標楷體" pitchFamily="65" charset="-120"/>
              <a:ea typeface="標楷體" pitchFamily="65" charset="-120"/>
              <a:cs typeface="Noto Sans CJK JP Regular"/>
            </a:endParaRPr>
          </a:p>
          <a:p>
            <a:pPr marL="33655" marR="137160" indent="-21590">
              <a:lnSpc>
                <a:spcPct val="100000"/>
              </a:lnSpc>
              <a:spcBef>
                <a:spcPts val="495"/>
              </a:spcBef>
            </a:pPr>
            <a:r>
              <a:rPr lang="zh-TW" altLang="en-US" sz="2400" b="1" dirty="0" smtClean="0">
                <a:solidFill>
                  <a:srgbClr val="FF0000"/>
                </a:solidFill>
                <a:latin typeface="標楷體" pitchFamily="65" charset="-120"/>
                <a:ea typeface="標楷體" pitchFamily="65" charset="-120"/>
                <a:cs typeface="Times New Roman"/>
              </a:rPr>
              <a:t>解決方案</a:t>
            </a:r>
            <a:r>
              <a:rPr lang="en-US" altLang="zh-TW" sz="2400" b="1" dirty="0" smtClean="0">
                <a:solidFill>
                  <a:srgbClr val="FF0000"/>
                </a:solidFill>
                <a:latin typeface="標楷體" pitchFamily="65" charset="-120"/>
                <a:ea typeface="標楷體" pitchFamily="65" charset="-120"/>
                <a:cs typeface="Times New Roman"/>
              </a:rPr>
              <a:t>:</a:t>
            </a:r>
            <a:endParaRPr lang="en-US" sz="2400" b="1" dirty="0">
              <a:solidFill>
                <a:srgbClr val="FF0000"/>
              </a:solidFill>
              <a:latin typeface="標楷體" pitchFamily="65" charset="-120"/>
              <a:ea typeface="標楷體" pitchFamily="65" charset="-120"/>
              <a:cs typeface="Times New Roman"/>
            </a:endParaRPr>
          </a:p>
          <a:p>
            <a:pPr marL="33655" marR="137160" indent="-21590">
              <a:lnSpc>
                <a:spcPct val="100000"/>
              </a:lnSpc>
              <a:spcBef>
                <a:spcPts val="495"/>
              </a:spcBef>
            </a:pPr>
            <a:r>
              <a:rPr lang="zh-TW" altLang="en-US" sz="2000" dirty="0" smtClean="0">
                <a:solidFill>
                  <a:schemeClr val="tx2"/>
                </a:solidFill>
                <a:latin typeface="標楷體" pitchFamily="65" charset="-120"/>
                <a:ea typeface="標楷體" pitchFamily="65" charset="-120"/>
                <a:cs typeface="Noto Sans CJK JP Regular"/>
              </a:rPr>
              <a:t>    告知申報</a:t>
            </a:r>
            <a:r>
              <a:rPr lang="zh-TW" altLang="en-US" sz="2000" dirty="0">
                <a:solidFill>
                  <a:schemeClr val="tx2"/>
                </a:solidFill>
                <a:latin typeface="標楷體" pitchFamily="65" charset="-120"/>
                <a:ea typeface="標楷體" pitchFamily="65" charset="-120"/>
                <a:cs typeface="Noto Sans CJK JP Regular"/>
              </a:rPr>
              <a:t>人員，定期檢測</a:t>
            </a:r>
            <a:r>
              <a:rPr lang="zh-TW" altLang="en-US" sz="2000" dirty="0" smtClean="0">
                <a:solidFill>
                  <a:schemeClr val="tx2"/>
                </a:solidFill>
                <a:latin typeface="標楷體" pitchFamily="65" charset="-120"/>
                <a:ea typeface="標楷體" pitchFamily="65" charset="-120"/>
                <a:cs typeface="Noto Sans CJK JP Regular"/>
              </a:rPr>
              <a:t>報告完成後</a:t>
            </a:r>
            <a:r>
              <a:rPr lang="zh-TW" altLang="en-US" sz="2000" dirty="0">
                <a:solidFill>
                  <a:schemeClr val="tx2"/>
                </a:solidFill>
                <a:latin typeface="標楷體" pitchFamily="65" charset="-120"/>
                <a:ea typeface="標楷體" pitchFamily="65" charset="-120"/>
                <a:cs typeface="Noto Sans CJK JP Regular"/>
              </a:rPr>
              <a:t>之</a:t>
            </a:r>
            <a:r>
              <a:rPr lang="zh-TW" altLang="en-US" sz="2000" dirty="0" smtClean="0">
                <a:solidFill>
                  <a:schemeClr val="tx2"/>
                </a:solidFill>
                <a:latin typeface="標楷體" pitchFamily="65" charset="-120"/>
                <a:ea typeface="標楷體" pitchFamily="65" charset="-120"/>
                <a:cs typeface="Noto Sans CJK JP Regular"/>
              </a:rPr>
              <a:t>三十日內，應於固定</a:t>
            </a:r>
            <a:r>
              <a:rPr lang="zh-TW" altLang="en-US" sz="2000" dirty="0">
                <a:solidFill>
                  <a:schemeClr val="tx2"/>
                </a:solidFill>
                <a:latin typeface="標楷體" pitchFamily="65" charset="-120"/>
                <a:ea typeface="標楷體" pitchFamily="65" charset="-120"/>
                <a:cs typeface="Noto Sans CJK JP Regular"/>
              </a:rPr>
              <a:t>污染源網路申報</a:t>
            </a:r>
            <a:r>
              <a:rPr lang="zh-TW" altLang="en-US" sz="2000" dirty="0" smtClean="0">
                <a:solidFill>
                  <a:schemeClr val="tx2"/>
                </a:solidFill>
                <a:latin typeface="標楷體" pitchFamily="65" charset="-120"/>
                <a:ea typeface="標楷體" pitchFamily="65" charset="-120"/>
                <a:cs typeface="Noto Sans CJK JP Regular"/>
              </a:rPr>
              <a:t>系統進行申報。</a:t>
            </a:r>
            <a:endParaRPr lang="en-US" altLang="zh-TW" sz="2000" dirty="0" smtClean="0">
              <a:solidFill>
                <a:schemeClr val="tx2"/>
              </a:solidFill>
              <a:latin typeface="標楷體" pitchFamily="65" charset="-120"/>
              <a:ea typeface="標楷體" pitchFamily="65" charset="-120"/>
              <a:cs typeface="Noto Sans CJK JP Regular"/>
            </a:endParaRPr>
          </a:p>
        </p:txBody>
      </p:sp>
      <p:sp>
        <p:nvSpPr>
          <p:cNvPr id="22" name="標題 2"/>
          <p:cNvSpPr txBox="1">
            <a:spLocks/>
          </p:cNvSpPr>
          <p:nvPr/>
        </p:nvSpPr>
        <p:spPr>
          <a:xfrm>
            <a:off x="2483768" y="476672"/>
            <a:ext cx="4248472" cy="79208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zh-TW" altLang="en-US"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常見不符案例說明</a:t>
            </a:r>
          </a:p>
        </p:txBody>
      </p:sp>
    </p:spTree>
    <p:extLst>
      <p:ext uri="{BB962C8B-B14F-4D97-AF65-F5344CB8AC3E}">
        <p14:creationId xmlns:p14="http://schemas.microsoft.com/office/powerpoint/2010/main" val="817791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943927" y="2291207"/>
            <a:ext cx="178308" cy="178308"/>
          </a:xfrm>
          <a:prstGeom prst="rect">
            <a:avLst/>
          </a:prstGeom>
          <a:blipFill>
            <a:blip r:embed="rId2" cstate="print"/>
            <a:stretch>
              <a:fillRect/>
            </a:stretch>
          </a:blipFill>
        </p:spPr>
        <p:txBody>
          <a:bodyPr wrap="square" lIns="0" tIns="0" rIns="0" bIns="0" rtlCol="0"/>
          <a:lstStyle/>
          <a:p>
            <a:endParaRPr/>
          </a:p>
        </p:txBody>
      </p:sp>
      <p:sp>
        <p:nvSpPr>
          <p:cNvPr id="6" name="object 4"/>
          <p:cNvSpPr/>
          <p:nvPr/>
        </p:nvSpPr>
        <p:spPr>
          <a:xfrm>
            <a:off x="943927" y="2660014"/>
            <a:ext cx="178308" cy="178308"/>
          </a:xfrm>
          <a:prstGeom prst="rect">
            <a:avLst/>
          </a:prstGeom>
          <a:blipFill>
            <a:blip r:embed="rId2" cstate="print"/>
            <a:stretch>
              <a:fillRect/>
            </a:stretch>
          </a:blipFill>
        </p:spPr>
        <p:txBody>
          <a:bodyPr wrap="square" lIns="0" tIns="0" rIns="0" bIns="0" rtlCol="0"/>
          <a:lstStyle/>
          <a:p>
            <a:endParaRPr/>
          </a:p>
        </p:txBody>
      </p:sp>
      <p:sp>
        <p:nvSpPr>
          <p:cNvPr id="7" name="object 5"/>
          <p:cNvSpPr/>
          <p:nvPr/>
        </p:nvSpPr>
        <p:spPr>
          <a:xfrm>
            <a:off x="943927" y="3028823"/>
            <a:ext cx="178308" cy="178308"/>
          </a:xfrm>
          <a:prstGeom prst="rect">
            <a:avLst/>
          </a:prstGeom>
          <a:blipFill>
            <a:blip r:embed="rId2" cstate="print"/>
            <a:stretch>
              <a:fillRect/>
            </a:stretch>
          </a:blipFill>
        </p:spPr>
        <p:txBody>
          <a:bodyPr wrap="square" lIns="0" tIns="0" rIns="0" bIns="0" rtlCol="0"/>
          <a:lstStyle/>
          <a:p>
            <a:endParaRPr/>
          </a:p>
        </p:txBody>
      </p:sp>
      <p:sp>
        <p:nvSpPr>
          <p:cNvPr id="8" name="object 6"/>
          <p:cNvSpPr/>
          <p:nvPr/>
        </p:nvSpPr>
        <p:spPr>
          <a:xfrm>
            <a:off x="943927" y="3396107"/>
            <a:ext cx="178308" cy="178308"/>
          </a:xfrm>
          <a:prstGeom prst="rect">
            <a:avLst/>
          </a:prstGeom>
          <a:blipFill>
            <a:blip r:embed="rId2" cstate="print"/>
            <a:stretch>
              <a:fillRect/>
            </a:stretch>
          </a:blipFill>
        </p:spPr>
        <p:txBody>
          <a:bodyPr wrap="square" lIns="0" tIns="0" rIns="0" bIns="0" rtlCol="0"/>
          <a:lstStyle/>
          <a:p>
            <a:endParaRPr/>
          </a:p>
        </p:txBody>
      </p:sp>
      <p:sp>
        <p:nvSpPr>
          <p:cNvPr id="9" name="object 7"/>
          <p:cNvSpPr/>
          <p:nvPr/>
        </p:nvSpPr>
        <p:spPr>
          <a:xfrm>
            <a:off x="943927" y="4133722"/>
            <a:ext cx="178308" cy="178307"/>
          </a:xfrm>
          <a:prstGeom prst="rect">
            <a:avLst/>
          </a:prstGeom>
          <a:blipFill>
            <a:blip r:embed="rId2" cstate="print"/>
            <a:stretch>
              <a:fillRect/>
            </a:stretch>
          </a:blipFill>
        </p:spPr>
        <p:txBody>
          <a:bodyPr wrap="square" lIns="0" tIns="0" rIns="0" bIns="0" rtlCol="0"/>
          <a:lstStyle/>
          <a:p>
            <a:endParaRPr/>
          </a:p>
        </p:txBody>
      </p:sp>
      <p:sp>
        <p:nvSpPr>
          <p:cNvPr id="10" name="object 8"/>
          <p:cNvSpPr txBox="1"/>
          <p:nvPr/>
        </p:nvSpPr>
        <p:spPr>
          <a:xfrm>
            <a:off x="683568" y="1218143"/>
            <a:ext cx="7826375" cy="5163185"/>
          </a:xfrm>
          <a:prstGeom prst="rect">
            <a:avLst/>
          </a:prstGeom>
        </p:spPr>
        <p:txBody>
          <a:bodyPr vert="horz" wrap="square" lIns="0" tIns="12700" rIns="0" bIns="0" rtlCol="0">
            <a:spAutoFit/>
          </a:bodyPr>
          <a:lstStyle/>
          <a:p>
            <a:pPr marL="276225" marR="424815" indent="-263525">
              <a:lnSpc>
                <a:spcPct val="150100"/>
              </a:lnSpc>
              <a:spcBef>
                <a:spcPts val="100"/>
              </a:spcBef>
              <a:buClr>
                <a:srgbClr val="FF0000"/>
              </a:buClr>
              <a:buFont typeface="Wingdings"/>
              <a:buChar char=""/>
              <a:tabLst>
                <a:tab pos="276860" algn="l"/>
              </a:tabLst>
            </a:pPr>
            <a:r>
              <a:rPr sz="2000" dirty="0" err="1" smtClean="0">
                <a:solidFill>
                  <a:schemeClr val="tx2"/>
                </a:solidFill>
                <a:latin typeface="標楷體" panose="03000509000000000000" pitchFamily="65" charset="-120"/>
                <a:ea typeface="標楷體" panose="03000509000000000000" pitchFamily="65" charset="-120"/>
                <a:cs typeface="Noto Sans CJK JP Regular"/>
              </a:rPr>
              <a:t>因許可查核制度會</a:t>
            </a:r>
            <a:r>
              <a:rPr lang="zh-TW" altLang="en-US" sz="2000" dirty="0" smtClean="0">
                <a:solidFill>
                  <a:schemeClr val="tx2"/>
                </a:solidFill>
                <a:latin typeface="標楷體" panose="03000509000000000000" pitchFamily="65" charset="-120"/>
                <a:ea typeface="標楷體" panose="03000509000000000000" pitchFamily="65" charset="-120"/>
                <a:cs typeface="Noto Sans CJK JP Regular"/>
              </a:rPr>
              <a:t>持</a:t>
            </a:r>
            <a:r>
              <a:rPr sz="2000" dirty="0" err="1" smtClean="0">
                <a:solidFill>
                  <a:schemeClr val="tx2"/>
                </a:solidFill>
                <a:latin typeface="標楷體" panose="03000509000000000000" pitchFamily="65" charset="-120"/>
                <a:ea typeface="標楷體" panose="03000509000000000000" pitchFamily="65" charset="-120"/>
                <a:cs typeface="Noto Sans CJK JP Regular"/>
              </a:rPr>
              <a:t>續</a:t>
            </a:r>
            <a:r>
              <a:rPr sz="2000" spc="-15" dirty="0" err="1" smtClean="0">
                <a:solidFill>
                  <a:schemeClr val="tx2"/>
                </a:solidFill>
                <a:latin typeface="標楷體" panose="03000509000000000000" pitchFamily="65" charset="-120"/>
                <a:ea typeface="標楷體" panose="03000509000000000000" pitchFamily="65" charset="-120"/>
                <a:cs typeface="Noto Sans CJK JP Regular"/>
              </a:rPr>
              <a:t>下</a:t>
            </a:r>
            <a:r>
              <a:rPr lang="zh-TW" altLang="en-US" sz="2000" dirty="0">
                <a:solidFill>
                  <a:schemeClr val="tx2"/>
                </a:solidFill>
                <a:latin typeface="標楷體" panose="03000509000000000000" pitchFamily="65" charset="-120"/>
                <a:ea typeface="標楷體" panose="03000509000000000000" pitchFamily="65" charset="-120"/>
                <a:cs typeface="Noto Sans CJK JP Regular"/>
              </a:rPr>
              <a:t>去</a:t>
            </a:r>
            <a:r>
              <a:rPr sz="2000" dirty="0" smtClean="0">
                <a:solidFill>
                  <a:schemeClr val="tx2"/>
                </a:solidFill>
                <a:latin typeface="標楷體" panose="03000509000000000000" pitchFamily="65" charset="-120"/>
                <a:ea typeface="標楷體" panose="03000509000000000000" pitchFamily="65" charset="-120"/>
                <a:cs typeface="Noto Sans CJK JP Regular"/>
              </a:rPr>
              <a:t>，</a:t>
            </a:r>
            <a:r>
              <a:rPr sz="2000" dirty="0" err="1" smtClean="0">
                <a:solidFill>
                  <a:schemeClr val="tx2"/>
                </a:solidFill>
                <a:latin typeface="標楷體" panose="03000509000000000000" pitchFamily="65" charset="-120"/>
                <a:ea typeface="標楷體" panose="03000509000000000000" pitchFamily="65" charset="-120"/>
                <a:cs typeface="Noto Sans CJK JP Regular"/>
              </a:rPr>
              <a:t>何</a:t>
            </a:r>
            <a:r>
              <a:rPr sz="2000" spc="-15" dirty="0" err="1" smtClean="0">
                <a:solidFill>
                  <a:schemeClr val="tx2"/>
                </a:solidFill>
                <a:latin typeface="標楷體" panose="03000509000000000000" pitchFamily="65" charset="-120"/>
                <a:ea typeface="標楷體" panose="03000509000000000000" pitchFamily="65" charset="-120"/>
                <a:cs typeface="Noto Sans CJK JP Regular"/>
              </a:rPr>
              <a:t>每</a:t>
            </a:r>
            <a:r>
              <a:rPr sz="2000" dirty="0" err="1" smtClean="0">
                <a:solidFill>
                  <a:schemeClr val="tx2"/>
                </a:solidFill>
                <a:latin typeface="標楷體" panose="03000509000000000000" pitchFamily="65" charset="-120"/>
                <a:ea typeface="標楷體" panose="03000509000000000000" pitchFamily="65" charset="-120"/>
                <a:cs typeface="Noto Sans CJK JP Regular"/>
              </a:rPr>
              <a:t>年都</a:t>
            </a:r>
            <a:r>
              <a:rPr sz="2000" spc="-15" dirty="0" err="1" smtClean="0">
                <a:solidFill>
                  <a:schemeClr val="tx2"/>
                </a:solidFill>
                <a:latin typeface="標楷體" panose="03000509000000000000" pitchFamily="65" charset="-120"/>
                <a:ea typeface="標楷體" panose="03000509000000000000" pitchFamily="65" charset="-120"/>
                <a:cs typeface="Noto Sans CJK JP Regular"/>
              </a:rPr>
              <a:t>還</a:t>
            </a:r>
            <a:r>
              <a:rPr sz="2000" dirty="0" err="1" smtClean="0">
                <a:solidFill>
                  <a:schemeClr val="tx2"/>
                </a:solidFill>
                <a:latin typeface="標楷體" panose="03000509000000000000" pitchFamily="65" charset="-120"/>
                <a:ea typeface="標楷體" panose="03000509000000000000" pitchFamily="65" charset="-120"/>
                <a:cs typeface="Noto Sans CJK JP Regular"/>
              </a:rPr>
              <a:t>是會</a:t>
            </a:r>
            <a:r>
              <a:rPr sz="2000" spc="-15" dirty="0" err="1" smtClean="0">
                <a:solidFill>
                  <a:schemeClr val="tx2"/>
                </a:solidFill>
                <a:latin typeface="標楷體" panose="03000509000000000000" pitchFamily="65" charset="-120"/>
                <a:ea typeface="標楷體" panose="03000509000000000000" pitchFamily="65" charset="-120"/>
                <a:cs typeface="Noto Sans CJK JP Regular"/>
              </a:rPr>
              <a:t>查</a:t>
            </a:r>
            <a:r>
              <a:rPr sz="2000" dirty="0" err="1" smtClean="0">
                <a:solidFill>
                  <a:schemeClr val="tx2"/>
                </a:solidFill>
                <a:latin typeface="標楷體" panose="03000509000000000000" pitchFamily="65" charset="-120"/>
                <a:ea typeface="標楷體" panose="03000509000000000000" pitchFamily="65" charset="-120"/>
                <a:cs typeface="Noto Sans CJK JP Regular"/>
              </a:rPr>
              <a:t>到不符</a:t>
            </a:r>
            <a:r>
              <a:rPr lang="zh-TW" altLang="en-US" sz="2000" dirty="0" smtClean="0">
                <a:solidFill>
                  <a:schemeClr val="tx2"/>
                </a:solidFill>
                <a:latin typeface="標楷體" panose="03000509000000000000" pitchFamily="65" charset="-120"/>
                <a:ea typeface="標楷體" panose="03000509000000000000" pitchFamily="65" charset="-120"/>
                <a:cs typeface="Noto Sans CJK JP Regular"/>
              </a:rPr>
              <a:t>，</a:t>
            </a:r>
            <a:r>
              <a:rPr sz="2000" spc="-15" dirty="0" err="1" smtClean="0">
                <a:solidFill>
                  <a:schemeClr val="tx2"/>
                </a:solidFill>
                <a:latin typeface="標楷體" panose="03000509000000000000" pitchFamily="65" charset="-120"/>
                <a:ea typeface="標楷體" panose="03000509000000000000" pitchFamily="65" charset="-120"/>
                <a:cs typeface="Noto Sans CJK JP Regular"/>
              </a:rPr>
              <a:t>以</a:t>
            </a:r>
            <a:r>
              <a:rPr sz="2000" dirty="0" err="1" smtClean="0">
                <a:solidFill>
                  <a:schemeClr val="tx2"/>
                </a:solidFill>
                <a:latin typeface="標楷體" panose="03000509000000000000" pitchFamily="65" charset="-120"/>
                <a:ea typeface="標楷體" panose="03000509000000000000" pitchFamily="65" charset="-120"/>
                <a:cs typeface="Noto Sans CJK JP Regular"/>
              </a:rPr>
              <a:t>下彙</a:t>
            </a:r>
            <a:r>
              <a:rPr sz="2000" spc="-15" dirty="0" err="1" smtClean="0">
                <a:solidFill>
                  <a:schemeClr val="tx2"/>
                </a:solidFill>
                <a:latin typeface="標楷體" panose="03000509000000000000" pitchFamily="65" charset="-120"/>
                <a:ea typeface="標楷體" panose="03000509000000000000" pitchFamily="65" charset="-120"/>
                <a:cs typeface="Noto Sans CJK JP Regular"/>
              </a:rPr>
              <a:t>整</a:t>
            </a:r>
            <a:r>
              <a:rPr sz="2000" dirty="0" err="1" smtClean="0">
                <a:solidFill>
                  <a:schemeClr val="tx2"/>
                </a:solidFill>
                <a:latin typeface="標楷體" panose="03000509000000000000" pitchFamily="65" charset="-120"/>
                <a:ea typeface="標楷體" panose="03000509000000000000" pitchFamily="65" charset="-120"/>
                <a:cs typeface="Noto Sans CJK JP Regular"/>
              </a:rPr>
              <a:t>幾個</a:t>
            </a:r>
            <a:r>
              <a:rPr sz="2000" spc="-15" dirty="0" err="1" smtClean="0">
                <a:solidFill>
                  <a:schemeClr val="tx2"/>
                </a:solidFill>
                <a:latin typeface="標楷體" panose="03000509000000000000" pitchFamily="65" charset="-120"/>
                <a:ea typeface="標楷體" panose="03000509000000000000" pitchFamily="65" charset="-120"/>
                <a:cs typeface="Noto Sans CJK JP Regular"/>
              </a:rPr>
              <a:t>重</a:t>
            </a:r>
            <a:r>
              <a:rPr sz="2000" spc="5" dirty="0" err="1" smtClean="0">
                <a:solidFill>
                  <a:schemeClr val="tx2"/>
                </a:solidFill>
                <a:latin typeface="標楷體" panose="03000509000000000000" pitchFamily="65" charset="-120"/>
                <a:ea typeface="標楷體" panose="03000509000000000000" pitchFamily="65" charset="-120"/>
                <a:cs typeface="Noto Sans CJK JP Regular"/>
              </a:rPr>
              <a:t>點</a:t>
            </a:r>
            <a:r>
              <a:rPr sz="2000" dirty="0">
                <a:solidFill>
                  <a:schemeClr val="tx2"/>
                </a:solidFill>
                <a:latin typeface="標楷體" panose="03000509000000000000" pitchFamily="65" charset="-120"/>
                <a:ea typeface="標楷體" panose="03000509000000000000" pitchFamily="65" charset="-120"/>
                <a:cs typeface="Droid Sans Fallback"/>
              </a:rPr>
              <a:t>：</a:t>
            </a:r>
          </a:p>
          <a:p>
            <a:pPr marL="711835" marR="5080">
              <a:lnSpc>
                <a:spcPct val="121000"/>
              </a:lnSpc>
              <a:spcBef>
                <a:spcPts val="430"/>
              </a:spcBef>
            </a:pPr>
            <a:r>
              <a:rPr sz="2000" dirty="0">
                <a:solidFill>
                  <a:schemeClr val="tx2"/>
                </a:solidFill>
                <a:latin typeface="標楷體" panose="03000509000000000000" pitchFamily="65" charset="-120"/>
                <a:ea typeface="標楷體" panose="03000509000000000000" pitchFamily="65" charset="-120"/>
                <a:cs typeface="Noto Sans CJK JP Regular"/>
              </a:rPr>
              <a:t>業者對於是否需要列</a:t>
            </a:r>
            <a:r>
              <a:rPr sz="2000" spc="-10" dirty="0">
                <a:solidFill>
                  <a:schemeClr val="tx2"/>
                </a:solidFill>
                <a:latin typeface="標楷體" panose="03000509000000000000" pitchFamily="65" charset="-120"/>
                <a:ea typeface="標楷體" panose="03000509000000000000" pitchFamily="65" charset="-120"/>
                <a:cs typeface="Noto Sans CJK JP Regular"/>
              </a:rPr>
              <a:t>管</a:t>
            </a:r>
            <a:r>
              <a:rPr sz="2000" dirty="0">
                <a:solidFill>
                  <a:schemeClr val="tx2"/>
                </a:solidFill>
                <a:latin typeface="標楷體" panose="03000509000000000000" pitchFamily="65" charset="-120"/>
                <a:ea typeface="標楷體" panose="03000509000000000000" pitchFamily="65" charset="-120"/>
                <a:cs typeface="Noto Sans CJK JP Regular"/>
              </a:rPr>
              <a:t>公</a:t>
            </a:r>
            <a:r>
              <a:rPr sz="2000" spc="-25" dirty="0">
                <a:solidFill>
                  <a:schemeClr val="tx2"/>
                </a:solidFill>
                <a:latin typeface="標楷體" panose="03000509000000000000" pitchFamily="65" charset="-120"/>
                <a:ea typeface="標楷體" panose="03000509000000000000" pitchFamily="65" charset="-120"/>
                <a:cs typeface="Noto Sans CJK JP Regular"/>
              </a:rPr>
              <a:t>告</a:t>
            </a:r>
            <a:r>
              <a:rPr sz="2000" spc="175" dirty="0">
                <a:solidFill>
                  <a:schemeClr val="tx2"/>
                </a:solidFill>
                <a:latin typeface="標楷體" panose="03000509000000000000" pitchFamily="65" charset="-120"/>
                <a:ea typeface="標楷體" panose="03000509000000000000" pitchFamily="65" charset="-120"/>
                <a:cs typeface="Noto Sans CJK JP Regular"/>
              </a:rPr>
              <a:t>1~8</a:t>
            </a:r>
            <a:r>
              <a:rPr sz="2000" spc="-15" dirty="0">
                <a:solidFill>
                  <a:schemeClr val="tx2"/>
                </a:solidFill>
                <a:latin typeface="標楷體" panose="03000509000000000000" pitchFamily="65" charset="-120"/>
                <a:ea typeface="標楷體" panose="03000509000000000000" pitchFamily="65" charset="-120"/>
                <a:cs typeface="Noto Sans CJK JP Regular"/>
              </a:rPr>
              <a:t>批</a:t>
            </a:r>
            <a:r>
              <a:rPr sz="2000" dirty="0">
                <a:solidFill>
                  <a:schemeClr val="tx2"/>
                </a:solidFill>
                <a:latin typeface="標楷體" panose="03000509000000000000" pitchFamily="65" charset="-120"/>
                <a:ea typeface="標楷體" panose="03000509000000000000" pitchFamily="65" charset="-120"/>
                <a:cs typeface="Noto Sans CJK JP Regular"/>
              </a:rPr>
              <a:t>的固</a:t>
            </a:r>
            <a:r>
              <a:rPr sz="2000" spc="-15" dirty="0">
                <a:solidFill>
                  <a:schemeClr val="tx2"/>
                </a:solidFill>
                <a:latin typeface="標楷體" panose="03000509000000000000" pitchFamily="65" charset="-120"/>
                <a:ea typeface="標楷體" panose="03000509000000000000" pitchFamily="65" charset="-120"/>
                <a:cs typeface="Noto Sans CJK JP Regular"/>
              </a:rPr>
              <a:t>定</a:t>
            </a:r>
            <a:r>
              <a:rPr sz="2000" dirty="0">
                <a:solidFill>
                  <a:schemeClr val="tx2"/>
                </a:solidFill>
                <a:latin typeface="標楷體" panose="03000509000000000000" pitchFamily="65" charset="-120"/>
                <a:ea typeface="標楷體" panose="03000509000000000000" pitchFamily="65" charset="-120"/>
                <a:cs typeface="Noto Sans CJK JP Regular"/>
              </a:rPr>
              <a:t>污染</a:t>
            </a:r>
            <a:r>
              <a:rPr sz="2000" spc="-15" dirty="0">
                <a:solidFill>
                  <a:schemeClr val="tx2"/>
                </a:solidFill>
                <a:latin typeface="標楷體" panose="03000509000000000000" pitchFamily="65" charset="-120"/>
                <a:ea typeface="標楷體" panose="03000509000000000000" pitchFamily="65" charset="-120"/>
                <a:cs typeface="Noto Sans CJK JP Regular"/>
              </a:rPr>
              <a:t>源</a:t>
            </a:r>
            <a:r>
              <a:rPr sz="2000" dirty="0">
                <a:solidFill>
                  <a:schemeClr val="tx2"/>
                </a:solidFill>
                <a:latin typeface="標楷體" panose="03000509000000000000" pitchFamily="65" charset="-120"/>
                <a:ea typeface="標楷體" panose="03000509000000000000" pitchFamily="65" charset="-120"/>
                <a:cs typeface="Noto Sans CJK JP Regular"/>
              </a:rPr>
              <a:t>及條</a:t>
            </a:r>
            <a:r>
              <a:rPr sz="2000" spc="-15" dirty="0">
                <a:solidFill>
                  <a:schemeClr val="tx2"/>
                </a:solidFill>
                <a:latin typeface="標楷體" panose="03000509000000000000" pitchFamily="65" charset="-120"/>
                <a:ea typeface="標楷體" panose="03000509000000000000" pitchFamily="65" charset="-120"/>
                <a:cs typeface="Noto Sans CJK JP Regular"/>
              </a:rPr>
              <a:t>件</a:t>
            </a:r>
            <a:r>
              <a:rPr sz="2000" dirty="0">
                <a:solidFill>
                  <a:schemeClr val="tx2"/>
                </a:solidFill>
                <a:latin typeface="標楷體" panose="03000509000000000000" pitchFamily="65" charset="-120"/>
                <a:ea typeface="標楷體" panose="03000509000000000000" pitchFamily="65" charset="-120"/>
                <a:cs typeface="Noto Sans CJK JP Regular"/>
              </a:rPr>
              <a:t>不清</a:t>
            </a:r>
            <a:r>
              <a:rPr sz="2000" spc="-15" dirty="0">
                <a:solidFill>
                  <a:schemeClr val="tx2"/>
                </a:solidFill>
                <a:latin typeface="標楷體" panose="03000509000000000000" pitchFamily="65" charset="-120"/>
                <a:ea typeface="標楷體" panose="03000509000000000000" pitchFamily="65" charset="-120"/>
                <a:cs typeface="Noto Sans CJK JP Regular"/>
              </a:rPr>
              <a:t>楚</a:t>
            </a:r>
            <a:r>
              <a:rPr sz="2000" dirty="0">
                <a:solidFill>
                  <a:schemeClr val="tx2"/>
                </a:solidFill>
                <a:latin typeface="標楷體" panose="03000509000000000000" pitchFamily="65" charset="-120"/>
                <a:ea typeface="標楷體" panose="03000509000000000000" pitchFamily="65" charset="-120"/>
                <a:cs typeface="Noto Sans CJK JP Regular"/>
              </a:rPr>
              <a:t>。 </a:t>
            </a:r>
            <a:r>
              <a:rPr sz="2000" dirty="0" err="1" smtClean="0">
                <a:solidFill>
                  <a:schemeClr val="tx2"/>
                </a:solidFill>
                <a:latin typeface="標楷體" panose="03000509000000000000" pitchFamily="65" charset="-120"/>
                <a:ea typeface="標楷體" panose="03000509000000000000" pitchFamily="65" charset="-120"/>
                <a:cs typeface="Noto Sans CJK JP Regular"/>
              </a:rPr>
              <a:t>法規的修正</a:t>
            </a:r>
            <a:r>
              <a:rPr lang="en-US" altLang="zh-TW" sz="2000" dirty="0" err="1" smtClean="0">
                <a:solidFill>
                  <a:schemeClr val="tx2"/>
                </a:solidFill>
                <a:latin typeface="標楷體" panose="03000509000000000000" pitchFamily="65" charset="-120"/>
                <a:ea typeface="標楷體" panose="03000509000000000000" pitchFamily="65" charset="-120"/>
                <a:cs typeface="Noto Sans CJK JP Regular"/>
              </a:rPr>
              <a:t>:</a:t>
            </a:r>
            <a:r>
              <a:rPr sz="2000" dirty="0" err="1" smtClean="0">
                <a:solidFill>
                  <a:schemeClr val="tx2"/>
                </a:solidFill>
                <a:latin typeface="標楷體" panose="03000509000000000000" pitchFamily="65" charset="-120"/>
                <a:ea typeface="標楷體" panose="03000509000000000000" pitchFamily="65" charset="-120"/>
                <a:cs typeface="Noto Sans CJK JP Regular"/>
              </a:rPr>
              <a:t>業者對</a:t>
            </a:r>
            <a:r>
              <a:rPr sz="2000" spc="-10" dirty="0" err="1" smtClean="0">
                <a:solidFill>
                  <a:schemeClr val="tx2"/>
                </a:solidFill>
                <a:latin typeface="標楷體" panose="03000509000000000000" pitchFamily="65" charset="-120"/>
                <a:ea typeface="標楷體" panose="03000509000000000000" pitchFamily="65" charset="-120"/>
                <a:cs typeface="Noto Sans CJK JP Regular"/>
              </a:rPr>
              <a:t>於</a:t>
            </a:r>
            <a:r>
              <a:rPr sz="2000" dirty="0" err="1" smtClean="0">
                <a:solidFill>
                  <a:schemeClr val="tx2"/>
                </a:solidFill>
                <a:latin typeface="標楷體" panose="03000509000000000000" pitchFamily="65" charset="-120"/>
                <a:ea typeface="標楷體" panose="03000509000000000000" pitchFamily="65" charset="-120"/>
                <a:cs typeface="Noto Sans CJK JP Regular"/>
              </a:rPr>
              <a:t>修正</a:t>
            </a:r>
            <a:r>
              <a:rPr sz="2000" spc="-10" dirty="0" err="1" smtClean="0">
                <a:solidFill>
                  <a:schemeClr val="tx2"/>
                </a:solidFill>
                <a:latin typeface="標楷體" panose="03000509000000000000" pitchFamily="65" charset="-120"/>
                <a:ea typeface="標楷體" panose="03000509000000000000" pitchFamily="65" charset="-120"/>
                <a:cs typeface="Noto Sans CJK JP Regular"/>
              </a:rPr>
              <a:t>後</a:t>
            </a:r>
            <a:r>
              <a:rPr sz="2000" dirty="0" err="1" smtClean="0">
                <a:solidFill>
                  <a:schemeClr val="tx2"/>
                </a:solidFill>
                <a:latin typeface="標楷體" panose="03000509000000000000" pitchFamily="65" charset="-120"/>
                <a:ea typeface="標楷體" panose="03000509000000000000" pitchFamily="65" charset="-120"/>
                <a:cs typeface="Noto Sans CJK JP Regular"/>
              </a:rPr>
              <a:t>的法</a:t>
            </a:r>
            <a:r>
              <a:rPr sz="2000" spc="-10" dirty="0" err="1" smtClean="0">
                <a:solidFill>
                  <a:schemeClr val="tx2"/>
                </a:solidFill>
                <a:latin typeface="標楷體" panose="03000509000000000000" pitchFamily="65" charset="-120"/>
                <a:ea typeface="標楷體" panose="03000509000000000000" pitchFamily="65" charset="-120"/>
                <a:cs typeface="Noto Sans CJK JP Regular"/>
              </a:rPr>
              <a:t>規</a:t>
            </a:r>
            <a:r>
              <a:rPr sz="2000" dirty="0" err="1" smtClean="0">
                <a:solidFill>
                  <a:schemeClr val="tx2"/>
                </a:solidFill>
                <a:latin typeface="標楷體" panose="03000509000000000000" pitchFamily="65" charset="-120"/>
                <a:ea typeface="標楷體" panose="03000509000000000000" pitchFamily="65" charset="-120"/>
                <a:cs typeface="Noto Sans CJK JP Regular"/>
              </a:rPr>
              <a:t>不夠</a:t>
            </a:r>
            <a:r>
              <a:rPr sz="2000" spc="-10" dirty="0" err="1" smtClean="0">
                <a:solidFill>
                  <a:schemeClr val="tx2"/>
                </a:solidFill>
                <a:latin typeface="標楷體" panose="03000509000000000000" pitchFamily="65" charset="-120"/>
                <a:ea typeface="標楷體" panose="03000509000000000000" pitchFamily="65" charset="-120"/>
                <a:cs typeface="Noto Sans CJK JP Regular"/>
              </a:rPr>
              <a:t>了</a:t>
            </a:r>
            <a:r>
              <a:rPr sz="2000" dirty="0" err="1" smtClean="0">
                <a:solidFill>
                  <a:schemeClr val="tx2"/>
                </a:solidFill>
                <a:latin typeface="標楷體" panose="03000509000000000000" pitchFamily="65" charset="-120"/>
                <a:ea typeface="標楷體" panose="03000509000000000000" pitchFamily="65" charset="-120"/>
                <a:cs typeface="Noto Sans CJK JP Regular"/>
              </a:rPr>
              <a:t>解</a:t>
            </a:r>
            <a:r>
              <a:rPr sz="2000" dirty="0">
                <a:solidFill>
                  <a:schemeClr val="tx2"/>
                </a:solidFill>
                <a:latin typeface="標楷體" panose="03000509000000000000" pitchFamily="65" charset="-120"/>
                <a:ea typeface="標楷體" panose="03000509000000000000" pitchFamily="65" charset="-120"/>
                <a:cs typeface="Noto Sans CJK JP Regular"/>
              </a:rPr>
              <a:t>。</a:t>
            </a:r>
          </a:p>
          <a:p>
            <a:pPr marL="711835">
              <a:lnSpc>
                <a:spcPct val="100000"/>
              </a:lnSpc>
              <a:spcBef>
                <a:spcPts val="505"/>
              </a:spcBef>
            </a:pPr>
            <a:r>
              <a:rPr sz="2000" dirty="0">
                <a:solidFill>
                  <a:schemeClr val="tx2"/>
                </a:solidFill>
                <a:latin typeface="標楷體" panose="03000509000000000000" pitchFamily="65" charset="-120"/>
                <a:ea typeface="標楷體" panose="03000509000000000000" pitchFamily="65" charset="-120"/>
                <a:cs typeface="Noto Sans CJK JP Regular"/>
              </a:rPr>
              <a:t>負責人或專責人員對</a:t>
            </a:r>
            <a:r>
              <a:rPr sz="2000" spc="-10" dirty="0">
                <a:solidFill>
                  <a:schemeClr val="tx2"/>
                </a:solidFill>
                <a:latin typeface="標楷體" panose="03000509000000000000" pitchFamily="65" charset="-120"/>
                <a:ea typeface="標楷體" panose="03000509000000000000" pitchFamily="65" charset="-120"/>
                <a:cs typeface="Noto Sans CJK JP Regular"/>
              </a:rPr>
              <a:t>於</a:t>
            </a:r>
            <a:r>
              <a:rPr sz="2000" dirty="0">
                <a:solidFill>
                  <a:schemeClr val="tx2"/>
                </a:solidFill>
                <a:latin typeface="標楷體" panose="03000509000000000000" pitchFamily="65" charset="-120"/>
                <a:ea typeface="標楷體" panose="03000509000000000000" pitchFamily="65" charset="-120"/>
                <a:cs typeface="Noto Sans CJK JP Regular"/>
              </a:rPr>
              <a:t>許可</a:t>
            </a:r>
            <a:r>
              <a:rPr sz="2000" spc="-10" dirty="0">
                <a:solidFill>
                  <a:schemeClr val="tx2"/>
                </a:solidFill>
                <a:latin typeface="標楷體" panose="03000509000000000000" pitchFamily="65" charset="-120"/>
                <a:ea typeface="標楷體" panose="03000509000000000000" pitchFamily="65" charset="-120"/>
                <a:cs typeface="Noto Sans CJK JP Regular"/>
              </a:rPr>
              <a:t>證</a:t>
            </a:r>
            <a:r>
              <a:rPr sz="2000" dirty="0">
                <a:solidFill>
                  <a:schemeClr val="tx2"/>
                </a:solidFill>
                <a:latin typeface="標楷體" panose="03000509000000000000" pitchFamily="65" charset="-120"/>
                <a:ea typeface="標楷體" panose="03000509000000000000" pitchFamily="65" charset="-120"/>
                <a:cs typeface="Noto Sans CJK JP Regular"/>
              </a:rPr>
              <a:t>核定</a:t>
            </a:r>
            <a:r>
              <a:rPr sz="2000" spc="-10" dirty="0">
                <a:solidFill>
                  <a:schemeClr val="tx2"/>
                </a:solidFill>
                <a:latin typeface="標楷體" panose="03000509000000000000" pitchFamily="65" charset="-120"/>
                <a:ea typeface="標楷體" panose="03000509000000000000" pitchFamily="65" charset="-120"/>
                <a:cs typeface="Noto Sans CJK JP Regular"/>
              </a:rPr>
              <a:t>的</a:t>
            </a:r>
            <a:r>
              <a:rPr sz="2000" dirty="0">
                <a:solidFill>
                  <a:schemeClr val="tx2"/>
                </a:solidFill>
                <a:latin typeface="標楷體" panose="03000509000000000000" pitchFamily="65" charset="-120"/>
                <a:ea typeface="標楷體" panose="03000509000000000000" pitchFamily="65" charset="-120"/>
                <a:cs typeface="Noto Sans CJK JP Regular"/>
              </a:rPr>
              <a:t>內容</a:t>
            </a:r>
            <a:r>
              <a:rPr sz="2000" spc="-10" dirty="0">
                <a:solidFill>
                  <a:schemeClr val="tx2"/>
                </a:solidFill>
                <a:latin typeface="標楷體" panose="03000509000000000000" pitchFamily="65" charset="-120"/>
                <a:ea typeface="標楷體" panose="03000509000000000000" pitchFamily="65" charset="-120"/>
                <a:cs typeface="Noto Sans CJK JP Regular"/>
              </a:rPr>
              <a:t>沒</a:t>
            </a:r>
            <a:r>
              <a:rPr sz="2000" dirty="0">
                <a:solidFill>
                  <a:schemeClr val="tx2"/>
                </a:solidFill>
                <a:latin typeface="標楷體" panose="03000509000000000000" pitchFamily="65" charset="-120"/>
                <a:ea typeface="標楷體" panose="03000509000000000000" pitchFamily="65" charset="-120"/>
                <a:cs typeface="Noto Sans CJK JP Regular"/>
              </a:rPr>
              <a:t>有認</a:t>
            </a:r>
            <a:r>
              <a:rPr sz="2000" spc="-10" dirty="0">
                <a:solidFill>
                  <a:schemeClr val="tx2"/>
                </a:solidFill>
                <a:latin typeface="標楷體" panose="03000509000000000000" pitchFamily="65" charset="-120"/>
                <a:ea typeface="標楷體" panose="03000509000000000000" pitchFamily="65" charset="-120"/>
                <a:cs typeface="Noto Sans CJK JP Regular"/>
              </a:rPr>
              <a:t>知</a:t>
            </a:r>
            <a:r>
              <a:rPr sz="2000" dirty="0">
                <a:solidFill>
                  <a:schemeClr val="tx2"/>
                </a:solidFill>
                <a:latin typeface="標楷體" panose="03000509000000000000" pitchFamily="65" charset="-120"/>
                <a:ea typeface="標楷體" panose="03000509000000000000" pitchFamily="65" charset="-120"/>
                <a:cs typeface="Noto Sans CJK JP Regular"/>
              </a:rPr>
              <a:t>。</a:t>
            </a:r>
          </a:p>
          <a:p>
            <a:pPr marL="723900" marR="234950" indent="-12700">
              <a:lnSpc>
                <a:spcPts val="2900"/>
              </a:lnSpc>
              <a:spcBef>
                <a:spcPts val="175"/>
              </a:spcBef>
            </a:pPr>
            <a:r>
              <a:rPr sz="2000" dirty="0">
                <a:solidFill>
                  <a:schemeClr val="tx2"/>
                </a:solidFill>
                <a:latin typeface="標楷體" panose="03000509000000000000" pitchFamily="65" charset="-120"/>
                <a:ea typeface="標楷體" panose="03000509000000000000" pitchFamily="65" charset="-120"/>
                <a:cs typeface="Noto Sans CJK JP Regular"/>
              </a:rPr>
              <a:t>業者對於設備是否屬</a:t>
            </a:r>
            <a:r>
              <a:rPr sz="2000" spc="-10" dirty="0">
                <a:solidFill>
                  <a:schemeClr val="tx2"/>
                </a:solidFill>
                <a:latin typeface="標楷體" panose="03000509000000000000" pitchFamily="65" charset="-120"/>
                <a:ea typeface="標楷體" panose="03000509000000000000" pitchFamily="65" charset="-120"/>
                <a:cs typeface="Noto Sans CJK JP Regular"/>
              </a:rPr>
              <a:t>污</a:t>
            </a:r>
            <a:r>
              <a:rPr sz="2000" dirty="0">
                <a:solidFill>
                  <a:schemeClr val="tx2"/>
                </a:solidFill>
                <a:latin typeface="標楷體" panose="03000509000000000000" pitchFamily="65" charset="-120"/>
                <a:ea typeface="標楷體" panose="03000509000000000000" pitchFamily="65" charset="-120"/>
                <a:cs typeface="Noto Sans CJK JP Regular"/>
              </a:rPr>
              <a:t>染設</a:t>
            </a:r>
            <a:r>
              <a:rPr sz="2000" spc="-10" dirty="0">
                <a:solidFill>
                  <a:schemeClr val="tx2"/>
                </a:solidFill>
                <a:latin typeface="標楷體" panose="03000509000000000000" pitchFamily="65" charset="-120"/>
                <a:ea typeface="標楷體" panose="03000509000000000000" pitchFamily="65" charset="-120"/>
                <a:cs typeface="Noto Sans CJK JP Regular"/>
              </a:rPr>
              <a:t>備</a:t>
            </a:r>
            <a:r>
              <a:rPr sz="2000" dirty="0">
                <a:solidFill>
                  <a:schemeClr val="tx2"/>
                </a:solidFill>
                <a:latin typeface="標楷體" panose="03000509000000000000" pitchFamily="65" charset="-120"/>
                <a:ea typeface="標楷體" panose="03000509000000000000" pitchFamily="65" charset="-120"/>
                <a:cs typeface="Noto Sans CJK JP Regular"/>
              </a:rPr>
              <a:t>的定</a:t>
            </a:r>
            <a:r>
              <a:rPr sz="2000" spc="-10" dirty="0">
                <a:solidFill>
                  <a:schemeClr val="tx2"/>
                </a:solidFill>
                <a:latin typeface="標楷體" panose="03000509000000000000" pitchFamily="65" charset="-120"/>
                <a:ea typeface="標楷體" panose="03000509000000000000" pitchFamily="65" charset="-120"/>
                <a:cs typeface="Noto Sans CJK JP Regular"/>
              </a:rPr>
              <a:t>義</a:t>
            </a:r>
            <a:r>
              <a:rPr sz="2000" dirty="0">
                <a:solidFill>
                  <a:schemeClr val="tx2"/>
                </a:solidFill>
                <a:latin typeface="標楷體" panose="03000509000000000000" pitchFamily="65" charset="-120"/>
                <a:ea typeface="標楷體" panose="03000509000000000000" pitchFamily="65" charset="-120"/>
                <a:cs typeface="Noto Sans CJK JP Regular"/>
              </a:rPr>
              <a:t>不了</a:t>
            </a:r>
            <a:r>
              <a:rPr sz="2000" spc="-10" dirty="0">
                <a:solidFill>
                  <a:schemeClr val="tx2"/>
                </a:solidFill>
                <a:latin typeface="標楷體" panose="03000509000000000000" pitchFamily="65" charset="-120"/>
                <a:ea typeface="標楷體" panose="03000509000000000000" pitchFamily="65" charset="-120"/>
                <a:cs typeface="Noto Sans CJK JP Regular"/>
              </a:rPr>
              <a:t>解</a:t>
            </a:r>
            <a:r>
              <a:rPr sz="2000" dirty="0">
                <a:solidFill>
                  <a:schemeClr val="tx2"/>
                </a:solidFill>
                <a:latin typeface="標楷體" panose="03000509000000000000" pitchFamily="65" charset="-120"/>
                <a:ea typeface="標楷體" panose="03000509000000000000" pitchFamily="65" charset="-120"/>
                <a:cs typeface="Noto Sans CJK JP Regular"/>
              </a:rPr>
              <a:t>，而</a:t>
            </a:r>
            <a:r>
              <a:rPr sz="2000" spc="-10" dirty="0">
                <a:solidFill>
                  <a:schemeClr val="tx2"/>
                </a:solidFill>
                <a:latin typeface="標楷體" panose="03000509000000000000" pitchFamily="65" charset="-120"/>
                <a:ea typeface="標楷體" panose="03000509000000000000" pitchFamily="65" charset="-120"/>
                <a:cs typeface="Noto Sans CJK JP Regular"/>
              </a:rPr>
              <a:t>導</a:t>
            </a:r>
            <a:r>
              <a:rPr sz="2000" dirty="0">
                <a:solidFill>
                  <a:schemeClr val="tx2"/>
                </a:solidFill>
                <a:latin typeface="標楷體" panose="03000509000000000000" pitchFamily="65" charset="-120"/>
                <a:ea typeface="標楷體" panose="03000509000000000000" pitchFamily="65" charset="-120"/>
                <a:cs typeface="Noto Sans CJK JP Regular"/>
              </a:rPr>
              <a:t>致新</a:t>
            </a:r>
            <a:r>
              <a:rPr sz="2000" spc="-10" dirty="0">
                <a:solidFill>
                  <a:schemeClr val="tx2"/>
                </a:solidFill>
                <a:latin typeface="標楷體" panose="03000509000000000000" pitchFamily="65" charset="-120"/>
                <a:ea typeface="標楷體" panose="03000509000000000000" pitchFamily="65" charset="-120"/>
                <a:cs typeface="Noto Sans CJK JP Regular"/>
              </a:rPr>
              <a:t>增</a:t>
            </a:r>
            <a:r>
              <a:rPr sz="2000" dirty="0">
                <a:solidFill>
                  <a:schemeClr val="tx2"/>
                </a:solidFill>
                <a:latin typeface="標楷體" panose="03000509000000000000" pitchFamily="65" charset="-120"/>
                <a:ea typeface="標楷體" panose="03000509000000000000" pitchFamily="65" charset="-120"/>
                <a:cs typeface="Noto Sans CJK JP Regular"/>
              </a:rPr>
              <a:t>污染 設備。</a:t>
            </a:r>
          </a:p>
          <a:p>
            <a:pPr marL="711835">
              <a:lnSpc>
                <a:spcPct val="100000"/>
              </a:lnSpc>
              <a:spcBef>
                <a:spcPts val="325"/>
              </a:spcBef>
            </a:pPr>
            <a:r>
              <a:rPr sz="2000" spc="5" dirty="0">
                <a:solidFill>
                  <a:schemeClr val="tx2"/>
                </a:solidFill>
                <a:latin typeface="標楷體" panose="03000509000000000000" pitchFamily="65" charset="-120"/>
                <a:ea typeface="標楷體" panose="03000509000000000000" pitchFamily="65" charset="-120"/>
                <a:cs typeface="Noto Sans CJK JP Regular"/>
              </a:rPr>
              <a:t>工廠的環保單位與現</a:t>
            </a:r>
            <a:r>
              <a:rPr sz="2000" spc="-10" dirty="0">
                <a:solidFill>
                  <a:schemeClr val="tx2"/>
                </a:solidFill>
                <a:latin typeface="標楷體" panose="03000509000000000000" pitchFamily="65" charset="-120"/>
                <a:ea typeface="標楷體" panose="03000509000000000000" pitchFamily="65" charset="-120"/>
                <a:cs typeface="Noto Sans CJK JP Regular"/>
              </a:rPr>
              <a:t>場</a:t>
            </a:r>
            <a:r>
              <a:rPr sz="2000" spc="5" dirty="0">
                <a:solidFill>
                  <a:schemeClr val="tx2"/>
                </a:solidFill>
                <a:latin typeface="標楷體" panose="03000509000000000000" pitchFamily="65" charset="-120"/>
                <a:ea typeface="標楷體" panose="03000509000000000000" pitchFamily="65" charset="-120"/>
                <a:cs typeface="Noto Sans CJK JP Regular"/>
              </a:rPr>
              <a:t>執行</a:t>
            </a:r>
            <a:r>
              <a:rPr sz="2000" spc="-10" dirty="0">
                <a:solidFill>
                  <a:schemeClr val="tx2"/>
                </a:solidFill>
                <a:latin typeface="標楷體" panose="03000509000000000000" pitchFamily="65" charset="-120"/>
                <a:ea typeface="標楷體" panose="03000509000000000000" pitchFamily="65" charset="-120"/>
                <a:cs typeface="Noto Sans CJK JP Regular"/>
              </a:rPr>
              <a:t>操</a:t>
            </a:r>
            <a:r>
              <a:rPr sz="2000" spc="5" dirty="0">
                <a:solidFill>
                  <a:schemeClr val="tx2"/>
                </a:solidFill>
                <a:latin typeface="標楷體" panose="03000509000000000000" pitchFamily="65" charset="-120"/>
                <a:ea typeface="標楷體" panose="03000509000000000000" pitchFamily="65" charset="-120"/>
                <a:cs typeface="Noto Sans CJK JP Regular"/>
              </a:rPr>
              <a:t>作人</a:t>
            </a:r>
            <a:r>
              <a:rPr sz="2000" spc="-10" dirty="0">
                <a:solidFill>
                  <a:schemeClr val="tx2"/>
                </a:solidFill>
                <a:latin typeface="標楷體" panose="03000509000000000000" pitchFamily="65" charset="-120"/>
                <a:ea typeface="標楷體" panose="03000509000000000000" pitchFamily="65" charset="-120"/>
                <a:cs typeface="Noto Sans CJK JP Regular"/>
              </a:rPr>
              <a:t>員</a:t>
            </a:r>
            <a:r>
              <a:rPr sz="2000" spc="5" dirty="0">
                <a:solidFill>
                  <a:schemeClr val="tx2"/>
                </a:solidFill>
                <a:latin typeface="標楷體" panose="03000509000000000000" pitchFamily="65" charset="-120"/>
                <a:ea typeface="標楷體" panose="03000509000000000000" pitchFamily="65" charset="-120"/>
                <a:cs typeface="Noto Sans CJK JP Regular"/>
              </a:rPr>
              <a:t>，在</a:t>
            </a:r>
            <a:r>
              <a:rPr sz="2000" spc="-10" dirty="0">
                <a:solidFill>
                  <a:schemeClr val="tx2"/>
                </a:solidFill>
                <a:latin typeface="標楷體" panose="03000509000000000000" pitchFamily="65" charset="-120"/>
                <a:ea typeface="標楷體" panose="03000509000000000000" pitchFamily="65" charset="-120"/>
                <a:cs typeface="Noto Sans CJK JP Regular"/>
              </a:rPr>
              <a:t>溝</a:t>
            </a:r>
            <a:r>
              <a:rPr sz="2000" spc="5" dirty="0">
                <a:solidFill>
                  <a:schemeClr val="tx2"/>
                </a:solidFill>
                <a:latin typeface="標楷體" panose="03000509000000000000" pitchFamily="65" charset="-120"/>
                <a:ea typeface="標楷體" panose="03000509000000000000" pitchFamily="65" charset="-120"/>
                <a:cs typeface="Noto Sans CJK JP Regular"/>
              </a:rPr>
              <a:t>通上</a:t>
            </a:r>
            <a:r>
              <a:rPr sz="2000" spc="-10" dirty="0">
                <a:solidFill>
                  <a:schemeClr val="tx2"/>
                </a:solidFill>
                <a:latin typeface="標楷體" panose="03000509000000000000" pitchFamily="65" charset="-120"/>
                <a:ea typeface="標楷體" panose="03000509000000000000" pitchFamily="65" charset="-120"/>
                <a:cs typeface="Noto Sans CJK JP Regular"/>
              </a:rPr>
              <a:t>有</a:t>
            </a:r>
            <a:r>
              <a:rPr sz="2000" spc="5" dirty="0">
                <a:solidFill>
                  <a:schemeClr val="tx2"/>
                </a:solidFill>
                <a:latin typeface="標楷體" panose="03000509000000000000" pitchFamily="65" charset="-120"/>
                <a:ea typeface="標楷體" panose="03000509000000000000" pitchFamily="65" charset="-120"/>
                <a:cs typeface="Noto Sans CJK JP Regular"/>
              </a:rPr>
              <a:t>問題</a:t>
            </a:r>
            <a:r>
              <a:rPr sz="2000" spc="-10" dirty="0">
                <a:solidFill>
                  <a:schemeClr val="tx2"/>
                </a:solidFill>
                <a:latin typeface="標楷體" panose="03000509000000000000" pitchFamily="65" charset="-120"/>
                <a:ea typeface="標楷體" panose="03000509000000000000" pitchFamily="65" charset="-120"/>
                <a:cs typeface="Noto Sans CJK JP Regular"/>
              </a:rPr>
              <a:t>，</a:t>
            </a:r>
            <a:r>
              <a:rPr sz="2000" spc="5" dirty="0">
                <a:solidFill>
                  <a:schemeClr val="tx2"/>
                </a:solidFill>
                <a:latin typeface="標楷體" panose="03000509000000000000" pitchFamily="65" charset="-120"/>
                <a:ea typeface="標楷體" panose="03000509000000000000" pitchFamily="65" charset="-120"/>
                <a:cs typeface="Noto Sans CJK JP Regular"/>
              </a:rPr>
              <a:t>導致</a:t>
            </a:r>
            <a:endParaRPr sz="2000" dirty="0">
              <a:solidFill>
                <a:schemeClr val="tx2"/>
              </a:solidFill>
              <a:latin typeface="標楷體" panose="03000509000000000000" pitchFamily="65" charset="-120"/>
              <a:ea typeface="標楷體" panose="03000509000000000000" pitchFamily="65" charset="-120"/>
              <a:cs typeface="Noto Sans CJK JP Regular"/>
            </a:endParaRPr>
          </a:p>
          <a:p>
            <a:pPr marL="723900">
              <a:lnSpc>
                <a:spcPct val="100000"/>
              </a:lnSpc>
              <a:spcBef>
                <a:spcPts val="495"/>
              </a:spcBef>
            </a:pPr>
            <a:r>
              <a:rPr sz="2000" dirty="0">
                <a:solidFill>
                  <a:schemeClr val="tx2"/>
                </a:solidFill>
                <a:latin typeface="標楷體" panose="03000509000000000000" pitchFamily="65" charset="-120"/>
                <a:ea typeface="標楷體" panose="03000509000000000000" pitchFamily="65" charset="-120"/>
                <a:cs typeface="Noto Sans CJK JP Regular"/>
              </a:rPr>
              <a:t>現場人員對於許可核</a:t>
            </a:r>
            <a:r>
              <a:rPr sz="2000" spc="-10" dirty="0">
                <a:solidFill>
                  <a:schemeClr val="tx2"/>
                </a:solidFill>
                <a:latin typeface="標楷體" panose="03000509000000000000" pitchFamily="65" charset="-120"/>
                <a:ea typeface="標楷體" panose="03000509000000000000" pitchFamily="65" charset="-120"/>
                <a:cs typeface="Noto Sans CJK JP Regular"/>
              </a:rPr>
              <a:t>定</a:t>
            </a:r>
            <a:r>
              <a:rPr sz="2000" dirty="0">
                <a:solidFill>
                  <a:schemeClr val="tx2"/>
                </a:solidFill>
                <a:latin typeface="標楷體" panose="03000509000000000000" pitchFamily="65" charset="-120"/>
                <a:ea typeface="標楷體" panose="03000509000000000000" pitchFamily="65" charset="-120"/>
                <a:cs typeface="Noto Sans CJK JP Regular"/>
              </a:rPr>
              <a:t>記錄</a:t>
            </a:r>
            <a:r>
              <a:rPr sz="2000" spc="-10" dirty="0">
                <a:solidFill>
                  <a:schemeClr val="tx2"/>
                </a:solidFill>
                <a:latin typeface="標楷體" panose="03000509000000000000" pitchFamily="65" charset="-120"/>
                <a:ea typeface="標楷體" panose="03000509000000000000" pitchFamily="65" charset="-120"/>
                <a:cs typeface="Noto Sans CJK JP Regular"/>
              </a:rPr>
              <a:t>項</a:t>
            </a:r>
            <a:r>
              <a:rPr sz="2000" dirty="0">
                <a:solidFill>
                  <a:schemeClr val="tx2"/>
                </a:solidFill>
                <a:latin typeface="標楷體" panose="03000509000000000000" pitchFamily="65" charset="-120"/>
                <a:ea typeface="標楷體" panose="03000509000000000000" pitchFamily="65" charset="-120"/>
                <a:cs typeface="Noto Sans CJK JP Regular"/>
              </a:rPr>
              <a:t>目不</a:t>
            </a:r>
            <a:r>
              <a:rPr sz="2000" spc="-10" dirty="0">
                <a:solidFill>
                  <a:schemeClr val="tx2"/>
                </a:solidFill>
                <a:latin typeface="標楷體" panose="03000509000000000000" pitchFamily="65" charset="-120"/>
                <a:ea typeface="標楷體" panose="03000509000000000000" pitchFamily="65" charset="-120"/>
                <a:cs typeface="Noto Sans CJK JP Regular"/>
              </a:rPr>
              <a:t>清</a:t>
            </a:r>
            <a:r>
              <a:rPr sz="2000" dirty="0">
                <a:solidFill>
                  <a:schemeClr val="tx2"/>
                </a:solidFill>
                <a:latin typeface="標楷體" panose="03000509000000000000" pitchFamily="65" charset="-120"/>
                <a:ea typeface="標楷體" panose="03000509000000000000" pitchFamily="65" charset="-120"/>
                <a:cs typeface="Noto Sans CJK JP Regular"/>
              </a:rPr>
              <a:t>楚。</a:t>
            </a:r>
          </a:p>
          <a:p>
            <a:pPr marL="304165" marR="116839" indent="-304165" algn="just">
              <a:lnSpc>
                <a:spcPct val="150100"/>
              </a:lnSpc>
              <a:spcBef>
                <a:spcPts val="1700"/>
              </a:spcBef>
              <a:buClr>
                <a:srgbClr val="FF0000"/>
              </a:buClr>
              <a:buFont typeface="Wingdings"/>
              <a:buChar char=""/>
              <a:tabLst>
                <a:tab pos="304165" algn="l"/>
              </a:tabLst>
            </a:pPr>
            <a:r>
              <a:rPr sz="2000" dirty="0">
                <a:solidFill>
                  <a:schemeClr val="tx2"/>
                </a:solidFill>
                <a:latin typeface="標楷體" panose="03000509000000000000" pitchFamily="65" charset="-120"/>
                <a:ea typeface="標楷體" panose="03000509000000000000" pitchFamily="65" charset="-120"/>
                <a:cs typeface="Noto Sans CJK JP Regular"/>
              </a:rPr>
              <a:t>綜上所述，請業者要</a:t>
            </a:r>
            <a:r>
              <a:rPr sz="2000" spc="-15" dirty="0">
                <a:solidFill>
                  <a:schemeClr val="tx2"/>
                </a:solidFill>
                <a:latin typeface="標楷體" panose="03000509000000000000" pitchFamily="65" charset="-120"/>
                <a:ea typeface="標楷體" panose="03000509000000000000" pitchFamily="65" charset="-120"/>
                <a:cs typeface="Noto Sans CJK JP Regular"/>
              </a:rPr>
              <a:t>仔</a:t>
            </a:r>
            <a:r>
              <a:rPr sz="2000" dirty="0">
                <a:solidFill>
                  <a:schemeClr val="tx2"/>
                </a:solidFill>
                <a:latin typeface="標楷體" panose="03000509000000000000" pitchFamily="65" charset="-120"/>
                <a:ea typeface="標楷體" panose="03000509000000000000" pitchFamily="65" charset="-120"/>
                <a:cs typeface="Noto Sans CJK JP Regular"/>
              </a:rPr>
              <a:t>細去</a:t>
            </a:r>
            <a:r>
              <a:rPr sz="2000" spc="-15" dirty="0">
                <a:solidFill>
                  <a:schemeClr val="tx2"/>
                </a:solidFill>
                <a:latin typeface="標楷體" panose="03000509000000000000" pitchFamily="65" charset="-120"/>
                <a:ea typeface="標楷體" panose="03000509000000000000" pitchFamily="65" charset="-120"/>
                <a:cs typeface="Noto Sans CJK JP Regular"/>
              </a:rPr>
              <a:t>了</a:t>
            </a:r>
            <a:r>
              <a:rPr sz="2000" dirty="0">
                <a:solidFill>
                  <a:schemeClr val="tx2"/>
                </a:solidFill>
                <a:latin typeface="標楷體" panose="03000509000000000000" pitchFamily="65" charset="-120"/>
                <a:ea typeface="標楷體" panose="03000509000000000000" pitchFamily="65" charset="-120"/>
                <a:cs typeface="Noto Sans CJK JP Regular"/>
              </a:rPr>
              <a:t>解許</a:t>
            </a:r>
            <a:r>
              <a:rPr sz="2000" spc="-15" dirty="0">
                <a:solidFill>
                  <a:schemeClr val="tx2"/>
                </a:solidFill>
                <a:latin typeface="標楷體" panose="03000509000000000000" pitchFamily="65" charset="-120"/>
                <a:ea typeface="標楷體" panose="03000509000000000000" pitchFamily="65" charset="-120"/>
                <a:cs typeface="Noto Sans CJK JP Regular"/>
              </a:rPr>
              <a:t>可</a:t>
            </a:r>
            <a:r>
              <a:rPr sz="2000" dirty="0">
                <a:solidFill>
                  <a:schemeClr val="tx2"/>
                </a:solidFill>
                <a:latin typeface="標楷體" panose="03000509000000000000" pitchFamily="65" charset="-120"/>
                <a:ea typeface="標楷體" panose="03000509000000000000" pitchFamily="65" charset="-120"/>
                <a:cs typeface="Noto Sans CJK JP Regular"/>
              </a:rPr>
              <a:t>證所</a:t>
            </a:r>
            <a:r>
              <a:rPr sz="2000" spc="-15" dirty="0">
                <a:solidFill>
                  <a:schemeClr val="tx2"/>
                </a:solidFill>
                <a:latin typeface="標楷體" panose="03000509000000000000" pitchFamily="65" charset="-120"/>
                <a:ea typeface="標楷體" panose="03000509000000000000" pitchFamily="65" charset="-120"/>
                <a:cs typeface="Noto Sans CJK JP Regular"/>
              </a:rPr>
              <a:t>核</a:t>
            </a:r>
            <a:r>
              <a:rPr sz="2000" dirty="0">
                <a:solidFill>
                  <a:schemeClr val="tx2"/>
                </a:solidFill>
                <a:latin typeface="標楷體" panose="03000509000000000000" pitchFamily="65" charset="-120"/>
                <a:ea typeface="標楷體" panose="03000509000000000000" pitchFamily="65" charset="-120"/>
                <a:cs typeface="Noto Sans CJK JP Regular"/>
              </a:rPr>
              <a:t>定的</a:t>
            </a:r>
            <a:r>
              <a:rPr sz="2000" spc="-15" dirty="0">
                <a:solidFill>
                  <a:schemeClr val="tx2"/>
                </a:solidFill>
                <a:latin typeface="標楷體" panose="03000509000000000000" pitchFamily="65" charset="-120"/>
                <a:ea typeface="標楷體" panose="03000509000000000000" pitchFamily="65" charset="-120"/>
                <a:cs typeface="Noto Sans CJK JP Regular"/>
              </a:rPr>
              <a:t>內</a:t>
            </a:r>
            <a:r>
              <a:rPr sz="2000" dirty="0">
                <a:solidFill>
                  <a:schemeClr val="tx2"/>
                </a:solidFill>
                <a:latin typeface="標楷體" panose="03000509000000000000" pitchFamily="65" charset="-120"/>
                <a:ea typeface="標楷體" panose="03000509000000000000" pitchFamily="65" charset="-120"/>
                <a:cs typeface="Noto Sans CJK JP Regular"/>
              </a:rPr>
              <a:t>容，</a:t>
            </a:r>
            <a:r>
              <a:rPr sz="2000" spc="-15" dirty="0">
                <a:solidFill>
                  <a:schemeClr val="tx2"/>
                </a:solidFill>
                <a:latin typeface="標楷體" panose="03000509000000000000" pitchFamily="65" charset="-120"/>
                <a:ea typeface="標楷體" panose="03000509000000000000" pitchFamily="65" charset="-120"/>
                <a:cs typeface="Noto Sans CJK JP Regular"/>
              </a:rPr>
              <a:t>以</a:t>
            </a:r>
            <a:r>
              <a:rPr sz="2000" dirty="0">
                <a:solidFill>
                  <a:schemeClr val="tx2"/>
                </a:solidFill>
                <a:latin typeface="標楷體" panose="03000509000000000000" pitchFamily="65" charset="-120"/>
                <a:ea typeface="標楷體" panose="03000509000000000000" pitchFamily="65" charset="-120"/>
                <a:cs typeface="Noto Sans CJK JP Regular"/>
              </a:rPr>
              <a:t>及要</a:t>
            </a:r>
            <a:r>
              <a:rPr sz="2000" spc="-15" dirty="0">
                <a:solidFill>
                  <a:schemeClr val="tx2"/>
                </a:solidFill>
                <a:latin typeface="標楷體" panose="03000509000000000000" pitchFamily="65" charset="-120"/>
                <a:ea typeface="標楷體" panose="03000509000000000000" pitchFamily="65" charset="-120"/>
                <a:cs typeface="Noto Sans CJK JP Regular"/>
              </a:rPr>
              <a:t>遵</a:t>
            </a:r>
            <a:r>
              <a:rPr sz="2000" dirty="0">
                <a:solidFill>
                  <a:schemeClr val="tx2"/>
                </a:solidFill>
                <a:latin typeface="標楷體" panose="03000509000000000000" pitchFamily="65" charset="-120"/>
                <a:ea typeface="標楷體" panose="03000509000000000000" pitchFamily="65" charset="-120"/>
                <a:cs typeface="Noto Sans CJK JP Regular"/>
              </a:rPr>
              <a:t>守 </a:t>
            </a:r>
            <a:r>
              <a:rPr sz="2000" dirty="0" err="1">
                <a:solidFill>
                  <a:schemeClr val="tx2"/>
                </a:solidFill>
                <a:latin typeface="標楷體" panose="03000509000000000000" pitchFamily="65" charset="-120"/>
                <a:ea typeface="標楷體" panose="03000509000000000000" pitchFamily="65" charset="-120"/>
                <a:cs typeface="Noto Sans CJK JP Regular"/>
              </a:rPr>
              <a:t>的項目，</a:t>
            </a:r>
            <a:r>
              <a:rPr sz="2000" dirty="0" err="1" smtClean="0">
                <a:solidFill>
                  <a:schemeClr val="tx2"/>
                </a:solidFill>
                <a:latin typeface="標楷體" panose="03000509000000000000" pitchFamily="65" charset="-120"/>
                <a:ea typeface="標楷體" panose="03000509000000000000" pitchFamily="65" charset="-120"/>
                <a:cs typeface="Noto Sans CJK JP Regular"/>
              </a:rPr>
              <a:t>也可多加利用</a:t>
            </a:r>
            <a:r>
              <a:rPr lang="zh-TW" altLang="en-US" sz="2000" dirty="0" smtClean="0">
                <a:solidFill>
                  <a:schemeClr val="tx2"/>
                </a:solidFill>
                <a:latin typeface="標楷體" panose="03000509000000000000" pitchFamily="65" charset="-120"/>
                <a:ea typeface="標楷體" panose="03000509000000000000" pitchFamily="65" charset="-120"/>
                <a:cs typeface="Noto Sans CJK JP Regular"/>
              </a:rPr>
              <a:t>主管機關</a:t>
            </a:r>
            <a:r>
              <a:rPr sz="2000" dirty="0" err="1" smtClean="0">
                <a:solidFill>
                  <a:schemeClr val="tx2"/>
                </a:solidFill>
                <a:latin typeface="標楷體" panose="03000509000000000000" pitchFamily="65" charset="-120"/>
                <a:ea typeface="標楷體" panose="03000509000000000000" pitchFamily="65" charset="-120"/>
                <a:cs typeface="Noto Sans CJK JP Regular"/>
              </a:rPr>
              <a:t>網</a:t>
            </a:r>
            <a:r>
              <a:rPr sz="2000" spc="-10" dirty="0" err="1" smtClean="0">
                <a:solidFill>
                  <a:schemeClr val="tx2"/>
                </a:solidFill>
                <a:latin typeface="標楷體" panose="03000509000000000000" pitchFamily="65" charset="-120"/>
                <a:ea typeface="標楷體" panose="03000509000000000000" pitchFamily="65" charset="-120"/>
                <a:cs typeface="Noto Sans CJK JP Regular"/>
              </a:rPr>
              <a:t>路</a:t>
            </a:r>
            <a:r>
              <a:rPr sz="2000" dirty="0" err="1" smtClean="0">
                <a:solidFill>
                  <a:schemeClr val="tx2"/>
                </a:solidFill>
                <a:latin typeface="標楷體" panose="03000509000000000000" pitchFamily="65" charset="-120"/>
                <a:ea typeface="標楷體" panose="03000509000000000000" pitchFamily="65" charset="-120"/>
                <a:cs typeface="Noto Sans CJK JP Regular"/>
              </a:rPr>
              <a:t>資訊</a:t>
            </a:r>
            <a:r>
              <a:rPr sz="2000" spc="-10" dirty="0" err="1" smtClean="0">
                <a:solidFill>
                  <a:schemeClr val="tx2"/>
                </a:solidFill>
                <a:latin typeface="標楷體" panose="03000509000000000000" pitchFamily="65" charset="-120"/>
                <a:ea typeface="標楷體" panose="03000509000000000000" pitchFamily="65" charset="-120"/>
                <a:cs typeface="Noto Sans CJK JP Regular"/>
              </a:rPr>
              <a:t>，</a:t>
            </a:r>
            <a:r>
              <a:rPr sz="2000" dirty="0" err="1">
                <a:solidFill>
                  <a:schemeClr val="tx2"/>
                </a:solidFill>
                <a:latin typeface="標楷體" panose="03000509000000000000" pitchFamily="65" charset="-120"/>
                <a:ea typeface="標楷體" panose="03000509000000000000" pitchFamily="65" charset="-120"/>
                <a:cs typeface="Noto Sans CJK JP Regular"/>
              </a:rPr>
              <a:t>去了</a:t>
            </a:r>
            <a:r>
              <a:rPr sz="2000" spc="-10" dirty="0" err="1">
                <a:solidFill>
                  <a:schemeClr val="tx2"/>
                </a:solidFill>
                <a:latin typeface="標楷體" panose="03000509000000000000" pitchFamily="65" charset="-120"/>
                <a:ea typeface="標楷體" panose="03000509000000000000" pitchFamily="65" charset="-120"/>
                <a:cs typeface="Noto Sans CJK JP Regular"/>
              </a:rPr>
              <a:t>解</a:t>
            </a:r>
            <a:r>
              <a:rPr sz="2000" dirty="0" err="1">
                <a:solidFill>
                  <a:schemeClr val="tx2"/>
                </a:solidFill>
                <a:latin typeface="標楷體" panose="03000509000000000000" pitchFamily="65" charset="-120"/>
                <a:ea typeface="標楷體" panose="03000509000000000000" pitchFamily="65" charset="-120"/>
                <a:cs typeface="Noto Sans CJK JP Regular"/>
              </a:rPr>
              <a:t>需要</a:t>
            </a:r>
            <a:r>
              <a:rPr sz="2000" spc="-10" dirty="0" err="1">
                <a:solidFill>
                  <a:schemeClr val="tx2"/>
                </a:solidFill>
                <a:latin typeface="標楷體" panose="03000509000000000000" pitchFamily="65" charset="-120"/>
                <a:ea typeface="標楷體" panose="03000509000000000000" pitchFamily="65" charset="-120"/>
                <a:cs typeface="Noto Sans CJK JP Regular"/>
              </a:rPr>
              <a:t>符</a:t>
            </a:r>
            <a:r>
              <a:rPr sz="2000" dirty="0" err="1">
                <a:solidFill>
                  <a:schemeClr val="tx2"/>
                </a:solidFill>
                <a:latin typeface="標楷體" panose="03000509000000000000" pitchFamily="65" charset="-120"/>
                <a:ea typeface="標楷體" panose="03000509000000000000" pitchFamily="65" charset="-120"/>
                <a:cs typeface="Noto Sans CJK JP Regular"/>
              </a:rPr>
              <a:t>合的</a:t>
            </a:r>
            <a:r>
              <a:rPr sz="2000" spc="-10" dirty="0" err="1">
                <a:solidFill>
                  <a:schemeClr val="tx2"/>
                </a:solidFill>
                <a:latin typeface="標楷體" panose="03000509000000000000" pitchFamily="65" charset="-120"/>
                <a:ea typeface="標楷體" panose="03000509000000000000" pitchFamily="65" charset="-120"/>
                <a:cs typeface="Noto Sans CJK JP Regular"/>
              </a:rPr>
              <a:t>法</a:t>
            </a:r>
            <a:r>
              <a:rPr sz="2000" dirty="0" err="1">
                <a:solidFill>
                  <a:schemeClr val="tx2"/>
                </a:solidFill>
                <a:latin typeface="標楷體" panose="03000509000000000000" pitchFamily="65" charset="-120"/>
                <a:ea typeface="標楷體" panose="03000509000000000000" pitchFamily="65" charset="-120"/>
                <a:cs typeface="Noto Sans CJK JP Regular"/>
              </a:rPr>
              <a:t>規，</a:t>
            </a:r>
            <a:r>
              <a:rPr sz="2000" spc="-10" dirty="0" err="1" smtClean="0">
                <a:solidFill>
                  <a:schemeClr val="tx2"/>
                </a:solidFill>
                <a:latin typeface="標楷體" panose="03000509000000000000" pitchFamily="65" charset="-120"/>
                <a:ea typeface="標楷體" panose="03000509000000000000" pitchFamily="65" charset="-120"/>
                <a:cs typeface="Noto Sans CJK JP Regular"/>
              </a:rPr>
              <a:t>以</a:t>
            </a:r>
            <a:r>
              <a:rPr sz="2000" spc="-5" dirty="0" err="1" smtClean="0">
                <a:solidFill>
                  <a:schemeClr val="tx2"/>
                </a:solidFill>
                <a:latin typeface="標楷體" panose="03000509000000000000" pitchFamily="65" charset="-120"/>
                <a:ea typeface="標楷體" panose="03000509000000000000" pitchFamily="65" charset="-120"/>
                <a:cs typeface="Noto Sans CJK JP Regular"/>
              </a:rPr>
              <a:t>降低</a:t>
            </a:r>
            <a:r>
              <a:rPr sz="2000" dirty="0" err="1" smtClean="0">
                <a:solidFill>
                  <a:schemeClr val="tx2"/>
                </a:solidFill>
                <a:latin typeface="標楷體" panose="03000509000000000000" pitchFamily="65" charset="-120"/>
                <a:ea typeface="標楷體" panose="03000509000000000000" pitchFamily="65" charset="-120"/>
                <a:cs typeface="Noto Sans CJK JP Regular"/>
              </a:rPr>
              <a:t>許可不符的情形</a:t>
            </a:r>
            <a:r>
              <a:rPr sz="2000" dirty="0">
                <a:solidFill>
                  <a:schemeClr val="tx2"/>
                </a:solidFill>
                <a:latin typeface="標楷體" panose="03000509000000000000" pitchFamily="65" charset="-120"/>
                <a:ea typeface="標楷體" panose="03000509000000000000" pitchFamily="65" charset="-120"/>
                <a:cs typeface="Noto Sans CJK JP Regular"/>
              </a:rPr>
              <a:t>。</a:t>
            </a:r>
          </a:p>
        </p:txBody>
      </p:sp>
      <p:sp>
        <p:nvSpPr>
          <p:cNvPr id="11" name="標題 2"/>
          <p:cNvSpPr txBox="1">
            <a:spLocks/>
          </p:cNvSpPr>
          <p:nvPr/>
        </p:nvSpPr>
        <p:spPr>
          <a:xfrm>
            <a:off x="1475656" y="332656"/>
            <a:ext cx="5904656"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zh-TW" altLang="en-US" sz="4800" b="1" dirty="0" smtClean="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結 論</a:t>
            </a:r>
            <a:endParaRPr kumimoji="1" lang="zh-TW" altLang="en-US" sz="4800"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3741174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gray">
          <a:xfrm>
            <a:off x="-23192" y="3325540"/>
            <a:ext cx="8229600" cy="914400"/>
          </a:xfrm>
          <a:prstGeom prst="rect">
            <a:avLst/>
          </a:prstGeom>
          <a:gradFill rotWithShape="1">
            <a:gsLst>
              <a:gs pos="0">
                <a:srgbClr val="CC3300"/>
              </a:gs>
              <a:gs pos="100000">
                <a:srgbClr val="FFFFFF">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6688"/>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a:spLocks noChangeArrowheads="1"/>
          </p:cNvSpPr>
          <p:nvPr/>
        </p:nvSpPr>
        <p:spPr bwMode="auto">
          <a:xfrm>
            <a:off x="228600" y="3490640"/>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altLang="zh-TW" sz="3200" b="1" i="1" u="none" strike="noStrike" kern="0" cap="none" spc="0" normalizeH="0" baseline="0" noProof="0" dirty="0" smtClean="0">
                <a:ln>
                  <a:noFill/>
                </a:ln>
                <a:solidFill>
                  <a:srgbClr val="FFFFFF"/>
                </a:solidFill>
                <a:effectLst/>
                <a:uLnTx/>
                <a:uFillTx/>
                <a:latin typeface="Script MT Bold" pitchFamily="66" charset="0"/>
                <a:ea typeface="標楷體" pitchFamily="65" charset="-120"/>
              </a:rPr>
              <a:t>Thanks for Your Attention !!</a:t>
            </a:r>
          </a:p>
        </p:txBody>
      </p:sp>
    </p:spTree>
    <p:extLst>
      <p:ext uri="{BB962C8B-B14F-4D97-AF65-F5344CB8AC3E}">
        <p14:creationId xmlns:p14="http://schemas.microsoft.com/office/powerpoint/2010/main" val="389466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5496" y="188640"/>
            <a:ext cx="9108504" cy="796925"/>
          </a:xfrm>
          <a:noFill/>
          <a:ln>
            <a:noFill/>
          </a:ln>
        </p:spPr>
        <p:txBody>
          <a:bodyPr vert="horz" wrap="square" lIns="91440" tIns="45720" rIns="91440" bIns="45720" numCol="1" anchor="ctr" anchorCtr="0" compatLnSpc="1">
            <a:prstTxWarp prst="textNoShape">
              <a:avLst/>
            </a:prstTxWarp>
          </a:bodyPr>
          <a:lstStyle/>
          <a:p>
            <a:r>
              <a:rPr kumimoji="1" lang="zh-TW" altLang="en-US" sz="3600" b="1" dirty="0" smtClean="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因應空污法修正說明</a:t>
            </a:r>
            <a:endParaRPr kumimoji="1" lang="fr-CA" altLang="zh-TW" sz="3600"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endParaRPr>
          </a:p>
        </p:txBody>
      </p:sp>
      <p:sp>
        <p:nvSpPr>
          <p:cNvPr id="7" name="Espace réservé du contenu 2"/>
          <p:cNvSpPr>
            <a:spLocks noGrp="1"/>
          </p:cNvSpPr>
          <p:nvPr>
            <p:ph idx="1"/>
          </p:nvPr>
        </p:nvSpPr>
        <p:spPr>
          <a:xfrm>
            <a:off x="71933" y="1767111"/>
            <a:ext cx="8928992" cy="1872208"/>
          </a:xfrm>
        </p:spPr>
        <p:txBody>
          <a:bodyPr/>
          <a:lstStyle/>
          <a:p>
            <a:r>
              <a:rPr lang="zh-TW" altLang="en-US" sz="2000" b="1" dirty="0"/>
              <a:t>盤點空污法修正後有關許可之條文，除既有之預防管理</a:t>
            </a:r>
            <a:r>
              <a:rPr lang="zh-TW" altLang="en-US" sz="2000" b="1" dirty="0" smtClean="0"/>
              <a:t>精神</a:t>
            </a:r>
            <a:r>
              <a:rPr lang="zh-TW" altLang="en-US" sz="2000" b="1" dirty="0"/>
              <a:t>外，增加了減量與公開的概念，基此，實有必要啟動</a:t>
            </a:r>
            <a:r>
              <a:rPr lang="zh-TW" altLang="en-US" sz="2000" b="1" dirty="0" smtClean="0"/>
              <a:t>許可</a:t>
            </a:r>
            <a:r>
              <a:rPr lang="zh-TW" altLang="en-US" sz="2000" b="1" dirty="0"/>
              <a:t>管理辦法修正。</a:t>
            </a:r>
            <a:endParaRPr lang="en-US" altLang="zh-TW" sz="2400" b="1" dirty="0" smtClean="0">
              <a:latin typeface="Times New Roman" pitchFamily="18" charset="0"/>
              <a:ea typeface="標楷體" pitchFamily="65" charset="-12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42" y="2703215"/>
            <a:ext cx="7191375"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416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5496" y="188640"/>
            <a:ext cx="9108504" cy="796925"/>
          </a:xfrm>
          <a:noFill/>
          <a:ln>
            <a:noFill/>
          </a:ln>
        </p:spPr>
        <p:txBody>
          <a:bodyPr vert="horz" wrap="square" lIns="91440" tIns="45720" rIns="91440" bIns="45720" numCol="1" anchor="ctr" anchorCtr="0" compatLnSpc="1">
            <a:prstTxWarp prst="textNoShape">
              <a:avLst/>
            </a:prstTxWarp>
          </a:bodyPr>
          <a:lstStyle/>
          <a:p>
            <a:r>
              <a:rPr kumimoji="1" lang="zh-TW" altLang="en-US" sz="3600" b="1" dirty="0" smtClean="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許證管理辦法修正重點</a:t>
            </a:r>
            <a:endParaRPr kumimoji="1" lang="fr-CA" altLang="zh-TW" sz="3600"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77" y="1052736"/>
            <a:ext cx="8712968" cy="5186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362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897475"/>
            <a:ext cx="9108504" cy="796925"/>
          </a:xfrm>
          <a:noFill/>
          <a:ln>
            <a:noFill/>
          </a:ln>
        </p:spPr>
        <p:txBody>
          <a:bodyPr vert="horz" wrap="square" lIns="91440" tIns="45720" rIns="91440" bIns="45720" numCol="1" anchor="ctr" anchorCtr="0" compatLnSpc="1">
            <a:prstTxWarp prst="textNoShape">
              <a:avLst/>
            </a:prstTxWarp>
          </a:bodyPr>
          <a:lstStyle/>
          <a:p>
            <a:r>
              <a:rPr kumimoji="1" lang="zh-TW" altLang="en-US" sz="3600" b="1" dirty="0" smtClean="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將</a:t>
            </a:r>
            <a:r>
              <a:rPr kumimoji="1" lang="zh-TW" altLang="en-US" sz="3600"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燃料許可合併於設置及操作許可證制度中</a:t>
            </a:r>
            <a:endParaRPr kumimoji="1" lang="fr-CA" altLang="zh-TW" sz="3600"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764857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719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05136"/>
            <a:ext cx="8928992" cy="5280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1"/>
          <p:cNvSpPr>
            <a:spLocks noGrp="1"/>
          </p:cNvSpPr>
          <p:nvPr>
            <p:ph type="title"/>
          </p:nvPr>
        </p:nvSpPr>
        <p:spPr>
          <a:xfrm>
            <a:off x="35496" y="831875"/>
            <a:ext cx="9108504" cy="796925"/>
          </a:xfrm>
          <a:noFill/>
          <a:ln>
            <a:noFill/>
          </a:ln>
        </p:spPr>
        <p:txBody>
          <a:bodyPr vert="horz" wrap="square" lIns="91440" tIns="45720" rIns="91440" bIns="45720" numCol="1" anchor="ctr" anchorCtr="0" compatLnSpc="1">
            <a:prstTxWarp prst="textNoShape">
              <a:avLst/>
            </a:prstTxWarp>
          </a:bodyPr>
          <a:lstStyle/>
          <a:p>
            <a:r>
              <a:rPr kumimoji="1" lang="zh-TW" altLang="en-US" sz="3600"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將燃料許可合併於設置及操作許可證制度中</a:t>
            </a:r>
            <a:endParaRPr kumimoji="1" lang="fr-CA" altLang="zh-TW" sz="3600"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377710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5496" y="687859"/>
            <a:ext cx="9108504" cy="796925"/>
          </a:xfrm>
          <a:noFill/>
          <a:ln>
            <a:noFill/>
          </a:ln>
        </p:spPr>
        <p:txBody>
          <a:bodyPr vert="horz" wrap="square" lIns="91440" tIns="45720" rIns="91440" bIns="45720" numCol="1" anchor="ctr" anchorCtr="0" compatLnSpc="1">
            <a:prstTxWarp prst="textNoShape">
              <a:avLst/>
            </a:prstTxWarp>
          </a:bodyPr>
          <a:lstStyle/>
          <a:p>
            <a:r>
              <a:rPr kumimoji="1" lang="zh-TW" altLang="en-US" sz="3600"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將燃料許可合併於設置及操作許可證制度中</a:t>
            </a:r>
            <a:endParaRPr kumimoji="1" lang="fr-CA" altLang="zh-TW" sz="3600"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96727"/>
            <a:ext cx="7162800"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210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5496" y="428485"/>
            <a:ext cx="9108504" cy="796925"/>
          </a:xfrm>
          <a:noFill/>
          <a:ln>
            <a:noFill/>
          </a:ln>
        </p:spPr>
        <p:txBody>
          <a:bodyPr vert="horz" wrap="square" lIns="91440" tIns="45720" rIns="91440" bIns="45720" numCol="1" anchor="ctr" anchorCtr="0" compatLnSpc="1">
            <a:prstTxWarp prst="textNoShape">
              <a:avLst/>
            </a:prstTxWarp>
          </a:bodyPr>
          <a:lstStyle/>
          <a:p>
            <a:r>
              <a:rPr kumimoji="1" lang="zh-TW" altLang="en-US" sz="3600" b="1" dirty="0" smtClean="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技師專審制度</a:t>
            </a:r>
            <a:endParaRPr kumimoji="1" lang="fr-CA" altLang="zh-TW" sz="3600"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76557"/>
            <a:ext cx="8640960" cy="580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287524" y="1628800"/>
            <a:ext cx="8280920" cy="2736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037" y="1868645"/>
            <a:ext cx="5688632"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501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5496" y="476672"/>
            <a:ext cx="9108504" cy="796925"/>
          </a:xfrm>
          <a:noFill/>
          <a:ln>
            <a:noFill/>
          </a:ln>
        </p:spPr>
        <p:txBody>
          <a:bodyPr vert="horz" wrap="square" lIns="91440" tIns="45720" rIns="91440" bIns="45720" numCol="1" anchor="ctr" anchorCtr="0" compatLnSpc="1">
            <a:prstTxWarp prst="textNoShape">
              <a:avLst/>
            </a:prstTxWarp>
          </a:bodyPr>
          <a:lstStyle/>
          <a:p>
            <a:r>
              <a:rPr kumimoji="1" lang="zh-TW" altLang="en-US" sz="3600" b="1" dirty="0" smtClean="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固定污染源資訊公開</a:t>
            </a:r>
            <a:endParaRPr kumimoji="1" lang="fr-CA" altLang="zh-TW" sz="3600" b="1" dirty="0">
              <a:ln w="12700">
                <a:solidFill>
                  <a:srgbClr val="FFFF00">
                    <a:alpha val="10000"/>
                  </a:srgbClr>
                </a:solidFill>
                <a:prstDash val="solid"/>
              </a:ln>
              <a:solidFill>
                <a:srgbClr val="FFFF00"/>
              </a:solidFill>
              <a:effectLst>
                <a:glow rad="63500">
                  <a:srgbClr val="FF0000">
                    <a:alpha val="40000"/>
                  </a:srgbClr>
                </a:glow>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807442" cy="4562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987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b"/>
  <p:tag name="KSO_WM_UNIT_INDEX" val="1"/>
  <p:tag name="KSO_WM_UNIT_ID" val="custom160443_1*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212</TotalTime>
  <Words>1696</Words>
  <Application>Microsoft Office PowerPoint</Application>
  <PresentationFormat>如螢幕大小 (4:3)</PresentationFormat>
  <Paragraphs>143</Paragraphs>
  <Slides>27</Slides>
  <Notes>5</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波形</vt:lpstr>
      <vt:lpstr>雲林縣固定源空氣污染防制法規說明會</vt:lpstr>
      <vt:lpstr>背景說明</vt:lpstr>
      <vt:lpstr>因應空污法修正說明</vt:lpstr>
      <vt:lpstr>許證管理辦法修正重點</vt:lpstr>
      <vt:lpstr>將燃料許可合併於設置及操作許可證制度中</vt:lpstr>
      <vt:lpstr>將燃料許可合併於設置及操作許可證制度中</vt:lpstr>
      <vt:lpstr>將燃料許可合併於設置及操作許可證制度中</vt:lpstr>
      <vt:lpstr>技師專審制度</vt:lpstr>
      <vt:lpstr>固定污染源資訊公開</vt:lpstr>
      <vt:lpstr>固定污染源資訊公開</vt:lpstr>
      <vt:lpstr>固定污染源資訊公開</vt:lpstr>
      <vt:lpstr>固定污染源資訊公開</vt:lpstr>
      <vt:lpstr>固定污染源資訊公開</vt:lpstr>
      <vt:lpstr>固定污染源資訊公開</vt:lpstr>
      <vt:lpstr>固定污染源資訊公開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鄧雅謓</dc:creator>
  <cp:lastModifiedBy>Welcome</cp:lastModifiedBy>
  <cp:revision>11</cp:revision>
  <dcterms:created xsi:type="dcterms:W3CDTF">2019-01-03T06:41:35Z</dcterms:created>
  <dcterms:modified xsi:type="dcterms:W3CDTF">2019-04-17T06:10:25Z</dcterms:modified>
</cp:coreProperties>
</file>