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8" r:id="rId13"/>
    <p:sldId id="270" r:id="rId14"/>
    <p:sldId id="271" r:id="rId15"/>
    <p:sldId id="273" r:id="rId16"/>
    <p:sldId id="274" r:id="rId17"/>
    <p:sldId id="272" r:id="rId18"/>
    <p:sldId id="284" r:id="rId19"/>
    <p:sldId id="275" r:id="rId20"/>
    <p:sldId id="276" r:id="rId21"/>
    <p:sldId id="277" r:id="rId22"/>
    <p:sldId id="283" r:id="rId23"/>
    <p:sldId id="282" r:id="rId24"/>
    <p:sldId id="281" r:id="rId25"/>
    <p:sldId id="279" r:id="rId26"/>
    <p:sldId id="280" r:id="rId27"/>
    <p:sldId id="316" r:id="rId28"/>
    <p:sldId id="285" r:id="rId29"/>
    <p:sldId id="319" r:id="rId30"/>
    <p:sldId id="323" r:id="rId31"/>
    <p:sldId id="314" r:id="rId32"/>
    <p:sldId id="315" r:id="rId33"/>
    <p:sldId id="307" r:id="rId34"/>
    <p:sldId id="286" r:id="rId35"/>
    <p:sldId id="309" r:id="rId36"/>
    <p:sldId id="317" r:id="rId37"/>
    <p:sldId id="310" r:id="rId38"/>
    <p:sldId id="324" r:id="rId39"/>
    <p:sldId id="291" r:id="rId40"/>
    <p:sldId id="300" r:id="rId41"/>
    <p:sldId id="325" r:id="rId42"/>
    <p:sldId id="326" r:id="rId43"/>
    <p:sldId id="327" r:id="rId44"/>
    <p:sldId id="328" r:id="rId45"/>
    <p:sldId id="329" r:id="rId46"/>
    <p:sldId id="330" r:id="rId47"/>
    <p:sldId id="337" r:id="rId48"/>
    <p:sldId id="332" r:id="rId49"/>
    <p:sldId id="333" r:id="rId50"/>
    <p:sldId id="334" r:id="rId51"/>
    <p:sldId id="335" r:id="rId52"/>
    <p:sldId id="336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7033"/>
    <a:srgbClr val="FFFFCC"/>
    <a:srgbClr val="FFFFF3"/>
    <a:srgbClr val="F6E7E6"/>
    <a:srgbClr val="009E47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CF4BA-195B-400E-94EC-1EA62E92E6AC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379F5-DA86-469F-9F74-92F5AAA09E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9F5-DA86-469F-9F74-92F5AAA09E2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9F5-DA86-469F-9F74-92F5AAA09E25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9F5-DA86-469F-9F74-92F5AAA09E25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9F5-DA86-469F-9F74-92F5AAA09E25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9F5-DA86-469F-9F74-92F5AAA09E2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79F5-DA86-469F-9F74-92F5AAA09E2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622" y="684961"/>
            <a:ext cx="5005956" cy="3429182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9CB-1FEC-428A-9239-30E34E48EED4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4618-0132-489D-811C-2842C5E35E2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9CB-1FEC-428A-9239-30E34E48EED4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4618-0132-489D-811C-2842C5E35E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9CB-1FEC-428A-9239-30E34E48EED4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4618-0132-489D-811C-2842C5E35E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9CB-1FEC-428A-9239-30E34E48EED4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4618-0132-489D-811C-2842C5E35E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9CB-1FEC-428A-9239-30E34E48EED4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4618-0132-489D-811C-2842C5E35E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9CB-1FEC-428A-9239-30E34E48EED4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4618-0132-489D-811C-2842C5E35E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9CB-1FEC-428A-9239-30E34E48EED4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4618-0132-489D-811C-2842C5E35E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9CB-1FEC-428A-9239-30E34E48EED4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4618-0132-489D-811C-2842C5E35E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9CB-1FEC-428A-9239-30E34E48EED4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4618-0132-489D-811C-2842C5E35E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9CB-1FEC-428A-9239-30E34E48EED4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4618-0132-489D-811C-2842C5E35E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9CB-1FEC-428A-9239-30E34E48EED4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4618-0132-489D-811C-2842C5E35E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4F9CB-1FEC-428A-9239-30E34E48EED4}" type="datetimeFigureOut">
              <a:rPr lang="zh-TW" altLang="en-US" smtClean="0"/>
              <a:pPr/>
              <a:t>2015/7/18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24618-0132-489D-811C-2842C5E35E2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13" descr="juxie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綠色標章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5475" y="107950"/>
            <a:ext cx="11303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/>
          </p:cNvGrpSpPr>
          <p:nvPr userDrawn="1"/>
        </p:nvGrpSpPr>
        <p:grpSpPr bwMode="auto">
          <a:xfrm>
            <a:off x="0" y="5849938"/>
            <a:ext cx="9145588" cy="892175"/>
            <a:chOff x="0" y="3685"/>
            <a:chExt cx="5761" cy="562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0" y="3773"/>
              <a:ext cx="5199" cy="348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4913" y="319"/>
                </a:cxn>
                <a:cxn ang="0">
                  <a:pos x="4939" y="307"/>
                </a:cxn>
                <a:cxn ang="0">
                  <a:pos x="4959" y="288"/>
                </a:cxn>
                <a:cxn ang="0">
                  <a:pos x="5138" y="6"/>
                </a:cxn>
                <a:cxn ang="0">
                  <a:pos x="5148" y="0"/>
                </a:cxn>
                <a:cxn ang="0">
                  <a:pos x="5178" y="26"/>
                </a:cxn>
                <a:cxn ang="0">
                  <a:pos x="5198" y="58"/>
                </a:cxn>
                <a:cxn ang="0">
                  <a:pos x="5029" y="340"/>
                </a:cxn>
                <a:cxn ang="0">
                  <a:pos x="4999" y="347"/>
                </a:cxn>
                <a:cxn ang="0">
                  <a:pos x="0" y="347"/>
                </a:cxn>
                <a:cxn ang="0">
                  <a:pos x="0" y="319"/>
                </a:cxn>
              </a:cxnLst>
              <a:rect l="0" t="0" r="r" b="b"/>
              <a:pathLst>
                <a:path w="5199" h="348">
                  <a:moveTo>
                    <a:pt x="0" y="319"/>
                  </a:moveTo>
                  <a:lnTo>
                    <a:pt x="4913" y="319"/>
                  </a:lnTo>
                  <a:lnTo>
                    <a:pt x="4939" y="307"/>
                  </a:lnTo>
                  <a:lnTo>
                    <a:pt x="4959" y="288"/>
                  </a:lnTo>
                  <a:lnTo>
                    <a:pt x="5138" y="6"/>
                  </a:lnTo>
                  <a:lnTo>
                    <a:pt x="5148" y="0"/>
                  </a:lnTo>
                  <a:lnTo>
                    <a:pt x="5178" y="26"/>
                  </a:lnTo>
                  <a:lnTo>
                    <a:pt x="5198" y="58"/>
                  </a:lnTo>
                  <a:lnTo>
                    <a:pt x="5029" y="340"/>
                  </a:lnTo>
                  <a:lnTo>
                    <a:pt x="4999" y="347"/>
                  </a:lnTo>
                  <a:lnTo>
                    <a:pt x="0" y="347"/>
                  </a:lnTo>
                  <a:lnTo>
                    <a:pt x="0" y="319"/>
                  </a:lnTo>
                </a:path>
              </a:pathLst>
            </a:custGeom>
            <a:solidFill>
              <a:srgbClr val="009900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8" y="3685"/>
              <a:ext cx="5753" cy="505"/>
            </a:xfrm>
            <a:custGeom>
              <a:avLst/>
              <a:gdLst/>
              <a:ahLst/>
              <a:cxnLst>
                <a:cxn ang="0">
                  <a:pos x="0" y="464"/>
                </a:cxn>
                <a:cxn ang="0">
                  <a:pos x="5016" y="464"/>
                </a:cxn>
                <a:cxn ang="0">
                  <a:pos x="5036" y="458"/>
                </a:cxn>
                <a:cxn ang="0">
                  <a:pos x="5046" y="445"/>
                </a:cxn>
                <a:cxn ang="0">
                  <a:pos x="5056" y="432"/>
                </a:cxn>
                <a:cxn ang="0">
                  <a:pos x="5334" y="0"/>
                </a:cxn>
                <a:cxn ang="0">
                  <a:pos x="5354" y="0"/>
                </a:cxn>
                <a:cxn ang="0">
                  <a:pos x="5374" y="13"/>
                </a:cxn>
                <a:cxn ang="0">
                  <a:pos x="5652" y="451"/>
                </a:cxn>
                <a:cxn ang="0">
                  <a:pos x="5672" y="458"/>
                </a:cxn>
                <a:cxn ang="0">
                  <a:pos x="5752" y="458"/>
                </a:cxn>
                <a:cxn ang="0">
                  <a:pos x="5732" y="497"/>
                </a:cxn>
                <a:cxn ang="0">
                  <a:pos x="5602" y="497"/>
                </a:cxn>
                <a:cxn ang="0">
                  <a:pos x="5573" y="471"/>
                </a:cxn>
                <a:cxn ang="0">
                  <a:pos x="5543" y="445"/>
                </a:cxn>
                <a:cxn ang="0">
                  <a:pos x="5354" y="150"/>
                </a:cxn>
                <a:cxn ang="0">
                  <a:pos x="5344" y="150"/>
                </a:cxn>
                <a:cxn ang="0">
                  <a:pos x="5126" y="477"/>
                </a:cxn>
                <a:cxn ang="0">
                  <a:pos x="5106" y="497"/>
                </a:cxn>
                <a:cxn ang="0">
                  <a:pos x="5086" y="504"/>
                </a:cxn>
                <a:cxn ang="0">
                  <a:pos x="9" y="504"/>
                </a:cxn>
                <a:cxn ang="0">
                  <a:pos x="0" y="464"/>
                </a:cxn>
              </a:cxnLst>
              <a:rect l="0" t="0" r="r" b="b"/>
              <a:pathLst>
                <a:path w="5753" h="505">
                  <a:moveTo>
                    <a:pt x="0" y="464"/>
                  </a:moveTo>
                  <a:lnTo>
                    <a:pt x="5016" y="464"/>
                  </a:lnTo>
                  <a:lnTo>
                    <a:pt x="5036" y="458"/>
                  </a:lnTo>
                  <a:lnTo>
                    <a:pt x="5046" y="445"/>
                  </a:lnTo>
                  <a:lnTo>
                    <a:pt x="5056" y="432"/>
                  </a:lnTo>
                  <a:lnTo>
                    <a:pt x="5334" y="0"/>
                  </a:lnTo>
                  <a:lnTo>
                    <a:pt x="5354" y="0"/>
                  </a:lnTo>
                  <a:lnTo>
                    <a:pt x="5374" y="13"/>
                  </a:lnTo>
                  <a:lnTo>
                    <a:pt x="5652" y="451"/>
                  </a:lnTo>
                  <a:lnTo>
                    <a:pt x="5672" y="458"/>
                  </a:lnTo>
                  <a:lnTo>
                    <a:pt x="5752" y="458"/>
                  </a:lnTo>
                  <a:lnTo>
                    <a:pt x="5732" y="497"/>
                  </a:lnTo>
                  <a:lnTo>
                    <a:pt x="5602" y="497"/>
                  </a:lnTo>
                  <a:lnTo>
                    <a:pt x="5573" y="471"/>
                  </a:lnTo>
                  <a:lnTo>
                    <a:pt x="5543" y="445"/>
                  </a:lnTo>
                  <a:lnTo>
                    <a:pt x="5354" y="150"/>
                  </a:lnTo>
                  <a:lnTo>
                    <a:pt x="5344" y="150"/>
                  </a:lnTo>
                  <a:lnTo>
                    <a:pt x="5126" y="477"/>
                  </a:lnTo>
                  <a:lnTo>
                    <a:pt x="5106" y="497"/>
                  </a:lnTo>
                  <a:lnTo>
                    <a:pt x="5086" y="504"/>
                  </a:lnTo>
                  <a:lnTo>
                    <a:pt x="9" y="504"/>
                  </a:lnTo>
                  <a:lnTo>
                    <a:pt x="0" y="464"/>
                  </a:lnTo>
                </a:path>
              </a:pathLst>
            </a:custGeom>
            <a:solidFill>
              <a:srgbClr val="0033CC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0" y="3912"/>
              <a:ext cx="5761" cy="335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5120" y="301"/>
                </a:cxn>
                <a:cxn ang="0">
                  <a:pos x="5144" y="294"/>
                </a:cxn>
                <a:cxn ang="0">
                  <a:pos x="5164" y="268"/>
                </a:cxn>
                <a:cxn ang="0">
                  <a:pos x="5342" y="6"/>
                </a:cxn>
                <a:cxn ang="0">
                  <a:pos x="5352" y="0"/>
                </a:cxn>
                <a:cxn ang="0">
                  <a:pos x="5541" y="268"/>
                </a:cxn>
                <a:cxn ang="0">
                  <a:pos x="5561" y="288"/>
                </a:cxn>
                <a:cxn ang="0">
                  <a:pos x="5591" y="301"/>
                </a:cxn>
                <a:cxn ang="0">
                  <a:pos x="5601" y="307"/>
                </a:cxn>
                <a:cxn ang="0">
                  <a:pos x="5760" y="307"/>
                </a:cxn>
                <a:cxn ang="0">
                  <a:pos x="5760" y="334"/>
                </a:cxn>
                <a:cxn ang="0">
                  <a:pos x="5511" y="334"/>
                </a:cxn>
                <a:cxn ang="0">
                  <a:pos x="5481" y="307"/>
                </a:cxn>
                <a:cxn ang="0">
                  <a:pos x="5362" y="150"/>
                </a:cxn>
                <a:cxn ang="0">
                  <a:pos x="5352" y="150"/>
                </a:cxn>
                <a:cxn ang="0">
                  <a:pos x="5213" y="314"/>
                </a:cxn>
                <a:cxn ang="0">
                  <a:pos x="5193" y="327"/>
                </a:cxn>
                <a:cxn ang="0">
                  <a:pos x="5164" y="334"/>
                </a:cxn>
                <a:cxn ang="0">
                  <a:pos x="19" y="334"/>
                </a:cxn>
                <a:cxn ang="0">
                  <a:pos x="0" y="301"/>
                </a:cxn>
              </a:cxnLst>
              <a:rect l="0" t="0" r="r" b="b"/>
              <a:pathLst>
                <a:path w="5761" h="335">
                  <a:moveTo>
                    <a:pt x="0" y="301"/>
                  </a:moveTo>
                  <a:lnTo>
                    <a:pt x="5120" y="301"/>
                  </a:lnTo>
                  <a:lnTo>
                    <a:pt x="5144" y="294"/>
                  </a:lnTo>
                  <a:lnTo>
                    <a:pt x="5164" y="268"/>
                  </a:lnTo>
                  <a:lnTo>
                    <a:pt x="5342" y="6"/>
                  </a:lnTo>
                  <a:lnTo>
                    <a:pt x="5352" y="0"/>
                  </a:lnTo>
                  <a:lnTo>
                    <a:pt x="5541" y="268"/>
                  </a:lnTo>
                  <a:lnTo>
                    <a:pt x="5561" y="288"/>
                  </a:lnTo>
                  <a:lnTo>
                    <a:pt x="5591" y="301"/>
                  </a:lnTo>
                  <a:lnTo>
                    <a:pt x="5601" y="307"/>
                  </a:lnTo>
                  <a:lnTo>
                    <a:pt x="5760" y="307"/>
                  </a:lnTo>
                  <a:lnTo>
                    <a:pt x="5760" y="334"/>
                  </a:lnTo>
                  <a:lnTo>
                    <a:pt x="5511" y="334"/>
                  </a:lnTo>
                  <a:lnTo>
                    <a:pt x="5481" y="307"/>
                  </a:lnTo>
                  <a:lnTo>
                    <a:pt x="5362" y="150"/>
                  </a:lnTo>
                  <a:lnTo>
                    <a:pt x="5352" y="150"/>
                  </a:lnTo>
                  <a:lnTo>
                    <a:pt x="5213" y="314"/>
                  </a:lnTo>
                  <a:lnTo>
                    <a:pt x="5193" y="327"/>
                  </a:lnTo>
                  <a:lnTo>
                    <a:pt x="5164" y="334"/>
                  </a:lnTo>
                  <a:lnTo>
                    <a:pt x="19" y="334"/>
                  </a:lnTo>
                  <a:lnTo>
                    <a:pt x="0" y="301"/>
                  </a:lnTo>
                </a:path>
              </a:pathLst>
            </a:custGeom>
            <a:solidFill>
              <a:srgbClr val="009900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8316416" y="6577607"/>
            <a:ext cx="420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B24618-0132-489D-811C-2842C5E35E25}" type="slidenum">
              <a:rPr lang="zh-TW" altLang="en-US" sz="1400" smtClean="0">
                <a:latin typeface="微軟正黑體" pitchFamily="34" charset="-120"/>
                <a:ea typeface="微軟正黑體" pitchFamily="34" charset="-120"/>
              </a:rPr>
              <a:pPr/>
              <a:t>‹#›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label.org.tw/WaterSaving/product/prodsearch.asp" TargetMode="External"/><Relationship Id="rId2" Type="http://schemas.openxmlformats.org/officeDocument/2006/relationships/hyperlink" Target="http://www.energylabel.org.tw/purchasing/psearch/list.asp" TargetMode="Externa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850" y="6067425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 華 民 國 </a:t>
            </a:r>
            <a:r>
              <a:rPr kumimoji="0" lang="en-US" altLang="zh-TW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 O 4 </a:t>
            </a:r>
            <a:r>
              <a:rPr kumimoji="0" lang="zh-TW" altLang="en-US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pic>
        <p:nvPicPr>
          <p:cNvPr id="6" name="Picture 7" descr="C:\Users\ong\Desktop\環保標章LOGO\【1】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708400" y="1700213"/>
            <a:ext cx="187166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2133600"/>
            <a:ext cx="87852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48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104</a:t>
            </a:r>
            <a:r>
              <a:rPr lang="zh-TW" altLang="en-US" sz="48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年度政府機關綠色採購申報</a:t>
            </a:r>
            <a:endParaRPr lang="en-US" altLang="zh-TW" sz="4800" b="1" dirty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TW" altLang="en-US" sz="48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系統操作</a:t>
            </a:r>
            <a:r>
              <a:rPr lang="zh-TW" altLang="en-US" sz="4800" b="1" dirty="0" smtClean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說明</a:t>
            </a:r>
            <a:endParaRPr lang="en-US" altLang="zh-TW" sz="4800" b="1" dirty="0" smtClean="0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4000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</a:rPr>
              <a:t>管理者 </a:t>
            </a:r>
            <a:r>
              <a:rPr lang="en-US" altLang="zh-TW" sz="4000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</a:rPr>
              <a:t>know-how)</a:t>
            </a:r>
            <a:endParaRPr kumimoji="0" lang="zh-TW" altLang="en-US" sz="36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24"/>
          <p:cNvSpPr>
            <a:spLocks noChangeArrowheads="1"/>
          </p:cNvSpPr>
          <p:nvPr/>
        </p:nvSpPr>
        <p:spPr bwMode="auto">
          <a:xfrm>
            <a:off x="6732240" y="360040"/>
            <a:ext cx="2304256" cy="7165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ts val="2400"/>
              </a:lnSpc>
            </a:pP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若所屬機關忘記密碼，請用此方法協助核發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二、登錄系統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532563" y="1196752"/>
            <a:ext cx="1872208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帳號登入與維護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80835" y="1196752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如何協助下屬申請綠色採購系統密碼？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611560" y="1700808"/>
            <a:ext cx="159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狀況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907704" y="1700808"/>
            <a:ext cx="6408712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已於共約新增帳號，但未有綠色採購系統帳密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53" name="直線接點 52"/>
          <p:cNvCxnSpPr/>
          <p:nvPr/>
        </p:nvCxnSpPr>
        <p:spPr>
          <a:xfrm>
            <a:off x="683568" y="1700808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83568" y="2204864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AutoShape 24"/>
          <p:cNvSpPr>
            <a:spLocks noChangeArrowheads="1"/>
          </p:cNvSpPr>
          <p:nvPr/>
        </p:nvSpPr>
        <p:spPr bwMode="auto">
          <a:xfrm>
            <a:off x="936104" y="2276872"/>
            <a:ext cx="899592" cy="36004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38100" algn="ctr">
            <a:noFill/>
            <a:round/>
            <a:headEnd/>
            <a:tailEnd/>
          </a:ln>
        </p:spPr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方法二</a:t>
            </a:r>
          </a:p>
        </p:txBody>
      </p:sp>
      <p:sp>
        <p:nvSpPr>
          <p:cNvPr id="58" name="矩形 57"/>
          <p:cNvSpPr/>
          <p:nvPr/>
        </p:nvSpPr>
        <p:spPr>
          <a:xfrm>
            <a:off x="1835696" y="2276872"/>
            <a:ext cx="7344816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管理者使用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所屬單位管理功能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，直接協助編輯機關帳號並核發帳密</a:t>
            </a:r>
            <a:endParaRPr lang="zh-TW" altLang="en-US" sz="14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6696744" cy="359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35"/>
          <p:cNvSpPr/>
          <p:nvPr/>
        </p:nvSpPr>
        <p:spPr>
          <a:xfrm>
            <a:off x="611560" y="5373216"/>
            <a:ext cx="2160240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點選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【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所屬</a:t>
            </a: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單位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管理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】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37" name="橢圓 13"/>
          <p:cNvSpPr>
            <a:spLocks noChangeArrowheads="1"/>
          </p:cNvSpPr>
          <p:nvPr/>
        </p:nvSpPr>
        <p:spPr bwMode="auto">
          <a:xfrm>
            <a:off x="395536" y="5365901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899592" y="5877272"/>
            <a:ext cx="1512168" cy="1440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9" name="直線單箭頭接點 38"/>
          <p:cNvCxnSpPr/>
          <p:nvPr/>
        </p:nvCxnSpPr>
        <p:spPr bwMode="auto">
          <a:xfrm flipV="1">
            <a:off x="1619672" y="5661248"/>
            <a:ext cx="0" cy="2160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1" name="矩形 40"/>
          <p:cNvSpPr/>
          <p:nvPr/>
        </p:nvSpPr>
        <p:spPr>
          <a:xfrm>
            <a:off x="1259632" y="3364307"/>
            <a:ext cx="100811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點選帳號</a:t>
            </a:r>
          </a:p>
        </p:txBody>
      </p:sp>
      <p:sp>
        <p:nvSpPr>
          <p:cNvPr id="43" name="橢圓 13"/>
          <p:cNvSpPr>
            <a:spLocks noChangeArrowheads="1"/>
          </p:cNvSpPr>
          <p:nvPr/>
        </p:nvSpPr>
        <p:spPr bwMode="auto">
          <a:xfrm>
            <a:off x="1043608" y="3356992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2555776" y="3068960"/>
            <a:ext cx="792088" cy="1440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6" name="直線單箭頭接點 45"/>
          <p:cNvCxnSpPr>
            <a:stCxn id="44" idx="1"/>
          </p:cNvCxnSpPr>
          <p:nvPr/>
        </p:nvCxnSpPr>
        <p:spPr bwMode="auto">
          <a:xfrm flipH="1">
            <a:off x="2267744" y="3140968"/>
            <a:ext cx="288032" cy="2160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1" name="矩形 50"/>
          <p:cNvSpPr/>
          <p:nvPr/>
        </p:nvSpPr>
        <p:spPr>
          <a:xfrm>
            <a:off x="6948264" y="2644227"/>
            <a:ext cx="1800200" cy="830997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點選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編輯，填寫承辦人相關資料，並更新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52" name="橢圓 13"/>
          <p:cNvSpPr>
            <a:spLocks noChangeArrowheads="1"/>
          </p:cNvSpPr>
          <p:nvPr/>
        </p:nvSpPr>
        <p:spPr bwMode="auto">
          <a:xfrm>
            <a:off x="6732240" y="2636912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3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491880" y="3645024"/>
            <a:ext cx="3960440" cy="19442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55" name="直線單箭頭接點 54"/>
          <p:cNvCxnSpPr>
            <a:endCxn id="51" idx="2"/>
          </p:cNvCxnSpPr>
          <p:nvPr/>
        </p:nvCxnSpPr>
        <p:spPr bwMode="auto">
          <a:xfrm flipV="1">
            <a:off x="7452320" y="3475224"/>
            <a:ext cx="396044" cy="16980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032" y="6121440"/>
            <a:ext cx="601216" cy="1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矩形 69"/>
          <p:cNvSpPr/>
          <p:nvPr/>
        </p:nvSpPr>
        <p:spPr>
          <a:xfrm>
            <a:off x="3275856" y="5956595"/>
            <a:ext cx="2304256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點選核發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密碼寄</a:t>
            </a: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送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密碼</a:t>
            </a:r>
            <a:endParaRPr lang="en-US" altLang="zh-TW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71" name="橢圓 13"/>
          <p:cNvSpPr>
            <a:spLocks noChangeArrowheads="1"/>
          </p:cNvSpPr>
          <p:nvPr/>
        </p:nvSpPr>
        <p:spPr bwMode="auto">
          <a:xfrm>
            <a:off x="3059832" y="5949280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4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cxnSp>
        <p:nvCxnSpPr>
          <p:cNvPr id="72" name="直線單箭頭接點 71"/>
          <p:cNvCxnSpPr/>
          <p:nvPr/>
        </p:nvCxnSpPr>
        <p:spPr bwMode="auto">
          <a:xfrm flipH="1">
            <a:off x="5580112" y="6093296"/>
            <a:ext cx="504056" cy="14401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6084168" y="6093296"/>
            <a:ext cx="792088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91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0984381">
            <a:off x="7491438" y="39118"/>
            <a:ext cx="482552" cy="48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向右箭號 59"/>
          <p:cNvSpPr/>
          <p:nvPr/>
        </p:nvSpPr>
        <p:spPr>
          <a:xfrm>
            <a:off x="3563888" y="3501008"/>
            <a:ext cx="864096" cy="13681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二、登錄系統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532563" y="1196752"/>
            <a:ext cx="1872208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帳號登入與維護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80835" y="119675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帳號被鎖定了，要如何解鎖？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142475"/>
            <a:ext cx="3816424" cy="201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355976" y="2786445"/>
            <a:ext cx="43924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u="sng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當您</a:t>
            </a:r>
            <a:r>
              <a:rPr lang="zh-TW" altLang="en-US" u="sng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已錯誤輸入</a:t>
            </a:r>
            <a:r>
              <a:rPr lang="en-US" altLang="zh-TW" u="sng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3</a:t>
            </a:r>
            <a:r>
              <a:rPr lang="zh-TW" altLang="en-US" u="sng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次</a:t>
            </a:r>
            <a:r>
              <a:rPr lang="zh-TW" altLang="en-US" u="sng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，</a:t>
            </a:r>
            <a:r>
              <a:rPr lang="zh-TW" altLang="en-US" u="sng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帳號</a:t>
            </a:r>
            <a:r>
              <a:rPr lang="zh-TW" altLang="en-US" u="sng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暫時被</a:t>
            </a:r>
            <a:r>
              <a:rPr lang="zh-TW" altLang="en-US" u="sng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鎖定。</a:t>
            </a:r>
            <a:endParaRPr lang="en-US" altLang="zh-TW" u="sng" dirty="0" smtClean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 smtClean="0">
              <a:latin typeface="+mn-ea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>
                <a:latin typeface="+mn-ea"/>
                <a:cs typeface="Times New Roman" pitchFamily="18" charset="0"/>
              </a:rPr>
              <a:t>１</a:t>
            </a:r>
            <a:r>
              <a:rPr lang="en-US" altLang="zh-TW" dirty="0" smtClean="0">
                <a:latin typeface="+mn-ea"/>
                <a:cs typeface="Times New Roman" pitchFamily="18" charset="0"/>
              </a:rPr>
              <a:t>.</a:t>
            </a:r>
            <a:r>
              <a:rPr lang="zh-TW" altLang="en-US" dirty="0" smtClean="0">
                <a:latin typeface="+mn-ea"/>
                <a:cs typeface="Times New Roman" pitchFamily="18" charset="0"/>
              </a:rPr>
              <a:t>請</a:t>
            </a:r>
            <a:r>
              <a:rPr lang="zh-TW" altLang="en-US" dirty="0">
                <a:latin typeface="+mn-ea"/>
                <a:cs typeface="Times New Roman" pitchFamily="18" charset="0"/>
              </a:rPr>
              <a:t>於</a:t>
            </a:r>
            <a:r>
              <a:rPr lang="zh-TW" altLang="en-US" dirty="0" smtClean="0">
                <a:latin typeface="+mn-ea"/>
                <a:cs typeface="Times New Roman" pitchFamily="18" charset="0"/>
              </a:rPr>
              <a:t>聯繫諮詢專線</a:t>
            </a:r>
            <a:endParaRPr lang="en-US" altLang="zh-TW" dirty="0" smtClean="0"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latin typeface="+mn-ea"/>
                <a:cs typeface="Times New Roman" pitchFamily="18" charset="0"/>
              </a:rPr>
              <a:t/>
            </a:r>
            <a:br>
              <a:rPr lang="zh-TW" altLang="en-US" dirty="0">
                <a:latin typeface="+mn-ea"/>
                <a:cs typeface="Times New Roman" pitchFamily="18" charset="0"/>
              </a:rPr>
            </a:br>
            <a:endParaRPr lang="en-US" altLang="zh-TW" dirty="0" smtClean="0"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latin typeface="+mn-ea"/>
                <a:cs typeface="Times New Roman" pitchFamily="18" charset="0"/>
              </a:rPr>
              <a:t>２</a:t>
            </a:r>
            <a:r>
              <a:rPr lang="en-US" altLang="zh-TW" dirty="0">
                <a:latin typeface="+mn-ea"/>
                <a:cs typeface="Times New Roman" pitchFamily="18" charset="0"/>
              </a:rPr>
              <a:t>.</a:t>
            </a:r>
            <a:r>
              <a:rPr lang="zh-TW" altLang="en-US" dirty="0">
                <a:latin typeface="+mn-ea"/>
                <a:cs typeface="Times New Roman" pitchFamily="18" charset="0"/>
              </a:rPr>
              <a:t>若已超過上班時間，建議您使用「系統操作問題信箱」留言，客服人員將於上班時段回覆您。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11560" y="1700808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狀況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907704" y="1700808"/>
            <a:ext cx="6408712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錯誤輸入密碼超過三次，帳號被鎖定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8" name="直線接點 47"/>
          <p:cNvCxnSpPr/>
          <p:nvPr/>
        </p:nvCxnSpPr>
        <p:spPr>
          <a:xfrm>
            <a:off x="683568" y="1700808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683568" y="2204864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936104" y="2276872"/>
            <a:ext cx="899592" cy="36004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38100" algn="ctr">
            <a:noFill/>
            <a:round/>
            <a:headEnd/>
            <a:tailEnd/>
          </a:ln>
        </p:spPr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方法</a:t>
            </a:r>
          </a:p>
        </p:txBody>
      </p:sp>
      <p:sp>
        <p:nvSpPr>
          <p:cNvPr id="59" name="矩形 58"/>
          <p:cNvSpPr/>
          <p:nvPr/>
        </p:nvSpPr>
        <p:spPr>
          <a:xfrm>
            <a:off x="1835696" y="2276872"/>
            <a:ext cx="7344816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請聯繫環保署客服專線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諮詢信箱</a:t>
            </a:r>
          </a:p>
        </p:txBody>
      </p:sp>
      <p:grpSp>
        <p:nvGrpSpPr>
          <p:cNvPr id="67" name="群組 66"/>
          <p:cNvGrpSpPr/>
          <p:nvPr/>
        </p:nvGrpSpPr>
        <p:grpSpPr>
          <a:xfrm>
            <a:off x="4644008" y="3645024"/>
            <a:ext cx="3456384" cy="1220863"/>
            <a:chOff x="-1277827" y="3190910"/>
            <a:chExt cx="3456384" cy="1220863"/>
          </a:xfrm>
        </p:grpSpPr>
        <p:sp>
          <p:nvSpPr>
            <p:cNvPr id="61" name="矩形 60"/>
            <p:cNvSpPr/>
            <p:nvPr/>
          </p:nvSpPr>
          <p:spPr>
            <a:xfrm>
              <a:off x="-701763" y="3478942"/>
              <a:ext cx="2880320" cy="707886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6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     電話客服</a:t>
              </a:r>
              <a:endPara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en-US" altLang="zh-TW" sz="20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   0800-026-945</a:t>
              </a:r>
              <a:endPara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2" name="圖片 15" descr="20070609234656997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277827" y="3453896"/>
              <a:ext cx="632008" cy="7168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3" name="圖片 15" descr="20070609234656997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982890" y="3190910"/>
              <a:ext cx="632008" cy="7168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4" name="圖片 15" descr="20070609234656997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845779" y="3694966"/>
              <a:ext cx="632008" cy="7168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5" name="矩形 64"/>
          <p:cNvSpPr/>
          <p:nvPr/>
        </p:nvSpPr>
        <p:spPr>
          <a:xfrm>
            <a:off x="4860032" y="5867980"/>
            <a:ext cx="1915909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44000"/>
            </a:schemeClr>
          </a:solidFill>
        </p:spPr>
        <p:txBody>
          <a:bodyPr wrap="non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諮詢信箱處理</a:t>
            </a:r>
          </a:p>
        </p:txBody>
      </p:sp>
      <p:pic>
        <p:nvPicPr>
          <p:cNvPr id="66" name="Picture 6" descr="http://4and20poetry.files.wordpress.com/2012/02/097148-3d-glossy-blue-orb-icon-social-media-logos-ma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445224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/>
          <p:cNvGrpSpPr/>
          <p:nvPr/>
        </p:nvGrpSpPr>
        <p:grpSpPr>
          <a:xfrm>
            <a:off x="1043608" y="3356992"/>
            <a:ext cx="6585589" cy="3268247"/>
            <a:chOff x="890222" y="1484784"/>
            <a:chExt cx="6441573" cy="298021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90222" y="1484784"/>
              <a:ext cx="6441573" cy="29802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r="73212"/>
            <a:stretch>
              <a:fillRect/>
            </a:stretch>
          </p:blipFill>
          <p:spPr bwMode="auto">
            <a:xfrm>
              <a:off x="899592" y="1484784"/>
              <a:ext cx="1725557" cy="298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二、登錄系統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532563" y="1196752"/>
            <a:ext cx="1872208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帳號登入與維護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80835" y="119675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如何維護帳號資料與密碼？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41" y="1700808"/>
            <a:ext cx="4441875" cy="2057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263380" cy="3048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1763688" y="4365104"/>
            <a:ext cx="648072" cy="1440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4" name="直線單箭頭接點 33"/>
          <p:cNvCxnSpPr/>
          <p:nvPr/>
        </p:nvCxnSpPr>
        <p:spPr bwMode="auto">
          <a:xfrm flipV="1">
            <a:off x="611560" y="3429000"/>
            <a:ext cx="0" cy="223224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1115616" y="5517232"/>
            <a:ext cx="1224136" cy="1440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1115616" y="5157192"/>
            <a:ext cx="1224136" cy="1440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8" name="直線單箭頭接點 37"/>
          <p:cNvCxnSpPr/>
          <p:nvPr/>
        </p:nvCxnSpPr>
        <p:spPr bwMode="auto">
          <a:xfrm>
            <a:off x="2339752" y="5157192"/>
            <a:ext cx="2448272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42" name="直線接點 41"/>
          <p:cNvCxnSpPr/>
          <p:nvPr/>
        </p:nvCxnSpPr>
        <p:spPr>
          <a:xfrm flipH="1">
            <a:off x="611560" y="4509120"/>
            <a:ext cx="115212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>
            <a:off x="611560" y="5661248"/>
            <a:ext cx="115212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539552" y="2852936"/>
            <a:ext cx="3168352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使用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【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資料維護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】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或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【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帳號資料維護、密碼變更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】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維護帳號資訊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52" name="橢圓 13"/>
          <p:cNvSpPr>
            <a:spLocks noChangeArrowheads="1"/>
          </p:cNvSpPr>
          <p:nvPr/>
        </p:nvSpPr>
        <p:spPr bwMode="auto">
          <a:xfrm>
            <a:off x="323528" y="2701605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A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932040" y="4890646"/>
            <a:ext cx="3600400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使用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【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所屬單位管理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】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維護帳號資訊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56" name="橢圓 13"/>
          <p:cNvSpPr>
            <a:spLocks noChangeArrowheads="1"/>
          </p:cNvSpPr>
          <p:nvPr/>
        </p:nvSpPr>
        <p:spPr bwMode="auto">
          <a:xfrm>
            <a:off x="4716016" y="4739315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B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7" name="AutoShape 24"/>
          <p:cNvSpPr>
            <a:spLocks noChangeArrowheads="1"/>
          </p:cNvSpPr>
          <p:nvPr/>
        </p:nvSpPr>
        <p:spPr bwMode="auto">
          <a:xfrm>
            <a:off x="4788024" y="2060848"/>
            <a:ext cx="4283968" cy="10801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資料維護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帳號資料維護、密碼變更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中的資料，已與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所屬單位管理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的帳號資訊連動。僅需修改一處，即會套用所有資料。</a:t>
            </a:r>
          </a:p>
        </p:txBody>
      </p:sp>
      <p:pic>
        <p:nvPicPr>
          <p:cNvPr id="58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0984381">
            <a:off x="6771358" y="1739926"/>
            <a:ext cx="482552" cy="48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後台功能簡介</a:t>
            </a:r>
          </a:p>
        </p:txBody>
      </p: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1556792"/>
            <a:ext cx="5094784" cy="51277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2195736" y="2564904"/>
            <a:ext cx="1296144" cy="36004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239868" y="3861048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TW" altLang="en-US" b="1" kern="0" dirty="0" smtClean="0">
                <a:solidFill>
                  <a:srgbClr val="C00000"/>
                </a:solidFill>
                <a:latin typeface="微軟正黑體"/>
              </a:rPr>
              <a:t>功能列表</a:t>
            </a:r>
            <a:endParaRPr lang="zh-TW" altLang="en-US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3491880" y="1772816"/>
            <a:ext cx="3672408" cy="28803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28592" y="2924944"/>
            <a:ext cx="13388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TW" altLang="en-US" b="1" kern="0" dirty="0" smtClean="0">
                <a:solidFill>
                  <a:srgbClr val="C00000"/>
                </a:solidFill>
                <a:latin typeface="微軟正黑體"/>
              </a:rPr>
              <a:t>績效一覽表</a:t>
            </a:r>
            <a:endParaRPr lang="zh-TW" altLang="en-US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3491880" y="4869160"/>
            <a:ext cx="3672408" cy="144016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491880" y="5157192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TW" altLang="en-US" b="1" kern="0" dirty="0" smtClean="0">
                <a:solidFill>
                  <a:srgbClr val="C00000"/>
                </a:solidFill>
                <a:latin typeface="微軟正黑體"/>
              </a:rPr>
              <a:t>重要公告</a:t>
            </a:r>
            <a:endParaRPr lang="zh-TW" altLang="en-US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2195736" y="2348880"/>
            <a:ext cx="1224136" cy="2016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35496" y="1844824"/>
            <a:ext cx="2232248" cy="355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lvl="0">
              <a:defRPr/>
            </a:pPr>
            <a:r>
              <a:rPr lang="zh-TW" altLang="en-US" sz="1600" b="1" kern="0" dirty="0">
                <a:solidFill>
                  <a:srgbClr val="C00000"/>
                </a:solidFill>
                <a:latin typeface="微軟正黑體"/>
              </a:rPr>
              <a:t>季</a:t>
            </a: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確認／測驗快速路徑</a:t>
            </a:r>
            <a:endParaRPr lang="zh-TW" altLang="en-US" sz="1600" b="1" kern="0" dirty="0">
              <a:solidFill>
                <a:srgbClr val="C00000"/>
              </a:solidFill>
              <a:latin typeface="微軟正黑體"/>
            </a:endParaRPr>
          </a:p>
        </p:txBody>
      </p:sp>
      <p:cxnSp>
        <p:nvCxnSpPr>
          <p:cNvPr id="39" name="直線單箭頭接點 38"/>
          <p:cNvCxnSpPr/>
          <p:nvPr/>
        </p:nvCxnSpPr>
        <p:spPr bwMode="auto">
          <a:xfrm flipH="1" flipV="1">
            <a:off x="1475656" y="2204864"/>
            <a:ext cx="720080" cy="36004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8" name="矩形 47"/>
          <p:cNvSpPr/>
          <p:nvPr/>
        </p:nvSpPr>
        <p:spPr bwMode="auto">
          <a:xfrm>
            <a:off x="35496" y="3356992"/>
            <a:ext cx="1872208" cy="355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lvl="0">
              <a:defRPr/>
            </a:pPr>
            <a:r>
              <a:rPr lang="zh-TW" altLang="en-US" sz="1600" b="1" kern="0" dirty="0">
                <a:solidFill>
                  <a:srgbClr val="C00000"/>
                </a:solidFill>
                <a:latin typeface="微軟正黑體"/>
              </a:rPr>
              <a:t>按</a:t>
            </a:r>
            <a:r>
              <a:rPr lang="en-US" altLang="zh-TW" sz="1600" b="1" kern="0" dirty="0">
                <a:solidFill>
                  <a:srgbClr val="C00000"/>
                </a:solidFill>
                <a:latin typeface="微軟正黑體"/>
              </a:rPr>
              <a:t>(+)</a:t>
            </a:r>
            <a:r>
              <a:rPr lang="zh-TW" altLang="en-US" sz="1600" b="1" kern="0" dirty="0">
                <a:solidFill>
                  <a:srgbClr val="C00000"/>
                </a:solidFill>
                <a:latin typeface="微軟正黑體"/>
              </a:rPr>
              <a:t>加入常用功能</a:t>
            </a:r>
          </a:p>
        </p:txBody>
      </p:sp>
      <p:cxnSp>
        <p:nvCxnSpPr>
          <p:cNvPr id="49" name="直線單箭頭接點 48"/>
          <p:cNvCxnSpPr/>
          <p:nvPr/>
        </p:nvCxnSpPr>
        <p:spPr bwMode="auto">
          <a:xfrm flipH="1" flipV="1">
            <a:off x="1475656" y="3717032"/>
            <a:ext cx="720080" cy="36004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2267744" y="6453336"/>
            <a:ext cx="1224136" cy="2016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35496" y="5949280"/>
            <a:ext cx="1800200" cy="355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lvl="0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標章產品查詢連結</a:t>
            </a:r>
            <a:endParaRPr lang="zh-TW" altLang="en-US" sz="1600" b="1" kern="0" dirty="0">
              <a:solidFill>
                <a:srgbClr val="C00000"/>
              </a:solidFill>
              <a:latin typeface="微軟正黑體"/>
            </a:endParaRPr>
          </a:p>
        </p:txBody>
      </p:sp>
      <p:cxnSp>
        <p:nvCxnSpPr>
          <p:cNvPr id="54" name="直線單箭頭接點 53"/>
          <p:cNvCxnSpPr/>
          <p:nvPr/>
        </p:nvCxnSpPr>
        <p:spPr bwMode="auto">
          <a:xfrm flipH="1" flipV="1">
            <a:off x="1547664" y="6309320"/>
            <a:ext cx="720080" cy="36004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7" name="直線接點 56"/>
          <p:cNvCxnSpPr/>
          <p:nvPr/>
        </p:nvCxnSpPr>
        <p:spPr>
          <a:xfrm flipH="1">
            <a:off x="4572000" y="4581128"/>
            <a:ext cx="144016" cy="57606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 flipH="1" flipV="1">
            <a:off x="4572000" y="5517232"/>
            <a:ext cx="144016" cy="1008112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4716016" y="4535249"/>
            <a:ext cx="4283968" cy="2062103"/>
          </a:xfrm>
          <a:prstGeom prst="rect">
            <a:avLst/>
          </a:prstGeom>
          <a:solidFill>
            <a:srgbClr val="FFFFF3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600" dirty="0">
                <a:solidFill>
                  <a:srgbClr val="C00000"/>
                </a:solidFill>
                <a:latin typeface="+mn-ea"/>
              </a:rPr>
              <a:t>「電視</a:t>
            </a:r>
            <a:r>
              <a:rPr lang="zh-TW" altLang="en-US" sz="1600" dirty="0" smtClean="0">
                <a:solidFill>
                  <a:srgbClr val="C00000"/>
                </a:solidFill>
                <a:latin typeface="+mn-ea"/>
              </a:rPr>
              <a:t>」（液晶顯示器</a:t>
            </a:r>
            <a:r>
              <a:rPr lang="zh-TW" altLang="en-US" sz="1600" dirty="0">
                <a:solidFill>
                  <a:srgbClr val="C00000"/>
                </a:solidFill>
                <a:latin typeface="+mn-ea"/>
              </a:rPr>
              <a:t>附視訊</a:t>
            </a:r>
            <a:r>
              <a:rPr lang="zh-TW" altLang="en-US" sz="1600" dirty="0" smtClean="0">
                <a:solidFill>
                  <a:srgbClr val="C00000"/>
                </a:solidFill>
                <a:latin typeface="+mn-ea"/>
              </a:rPr>
              <a:t>盒）與</a:t>
            </a:r>
            <a:r>
              <a:rPr lang="zh-TW" altLang="en-US" sz="1600" dirty="0">
                <a:solidFill>
                  <a:srgbClr val="C00000"/>
                </a:solidFill>
                <a:latin typeface="+mn-ea"/>
              </a:rPr>
              <a:t>「顯示器」</a:t>
            </a:r>
            <a:r>
              <a:rPr lang="zh-TW" altLang="en-US" sz="1600" dirty="0" smtClean="0">
                <a:latin typeface="+mn-ea"/>
              </a:rPr>
              <a:t>的差別說明</a:t>
            </a:r>
            <a:endParaRPr lang="en-US" altLang="zh-TW" sz="1600" dirty="0" smtClean="0"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>
                <a:solidFill>
                  <a:schemeClr val="tx1"/>
                </a:solidFill>
                <a:latin typeface="+mn-ea"/>
              </a:rPr>
              <a:t>共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</a:rPr>
              <a:t>約</a:t>
            </a:r>
            <a:r>
              <a:rPr lang="zh-TW" altLang="en-US" sz="1600" dirty="0" smtClean="0">
                <a:solidFill>
                  <a:srgbClr val="C00000"/>
                </a:solidFill>
                <a:latin typeface="+mn-ea"/>
              </a:rPr>
              <a:t>租賃產品應</a:t>
            </a:r>
            <a:r>
              <a:rPr lang="zh-TW" altLang="en-US" sz="1600" dirty="0">
                <a:solidFill>
                  <a:srgbClr val="C00000"/>
                </a:solidFill>
                <a:latin typeface="+mn-ea"/>
              </a:rPr>
              <a:t>重新逐月</a:t>
            </a:r>
            <a:r>
              <a:rPr lang="zh-TW" altLang="en-US" sz="1600" dirty="0" smtClean="0">
                <a:solidFill>
                  <a:srgbClr val="C00000"/>
                </a:solidFill>
                <a:latin typeface="+mn-ea"/>
              </a:rPr>
              <a:t>申報</a:t>
            </a:r>
            <a:endParaRPr lang="en-US" altLang="zh-TW" sz="1600" dirty="0" smtClean="0">
              <a:solidFill>
                <a:srgbClr val="C0000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 smtClean="0">
                <a:latin typeface="+mn-ea"/>
              </a:rPr>
              <a:t>租賃產品的</a:t>
            </a:r>
            <a:r>
              <a:rPr lang="zh-TW" altLang="en-US" sz="1600" dirty="0" smtClean="0">
                <a:solidFill>
                  <a:srgbClr val="C00000"/>
                </a:solidFill>
                <a:latin typeface="+mn-ea"/>
              </a:rPr>
              <a:t>有效期限，係</a:t>
            </a:r>
            <a:r>
              <a:rPr lang="zh-TW" altLang="en-US" sz="1600" dirty="0">
                <a:solidFill>
                  <a:srgbClr val="C00000"/>
                </a:solidFill>
                <a:latin typeface="+mn-ea"/>
              </a:rPr>
              <a:t>以簽約日當天</a:t>
            </a:r>
            <a:r>
              <a:rPr lang="zh-TW" altLang="en-US" sz="1600" dirty="0" smtClean="0">
                <a:solidFill>
                  <a:srgbClr val="C00000"/>
                </a:solidFill>
                <a:latin typeface="+mn-ea"/>
              </a:rPr>
              <a:t>產品為準</a:t>
            </a:r>
            <a:endParaRPr lang="en-US" altLang="zh-TW" sz="1600" dirty="0" smtClean="0">
              <a:solidFill>
                <a:srgbClr val="C0000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 smtClean="0">
                <a:latin typeface="+mn-ea"/>
              </a:rPr>
              <a:t>提醒機關</a:t>
            </a:r>
            <a:r>
              <a:rPr lang="zh-TW" altLang="en-US" sz="1600" dirty="0" smtClean="0">
                <a:solidFill>
                  <a:srgbClr val="C00000"/>
                </a:solidFill>
                <a:latin typeface="+mn-ea"/>
              </a:rPr>
              <a:t>勿隨意將採購資料以「</a:t>
            </a:r>
            <a:r>
              <a:rPr lang="zh-TW" altLang="en-US" sz="1600" dirty="0">
                <a:solidFill>
                  <a:srgbClr val="C00000"/>
                </a:solidFill>
                <a:latin typeface="+mn-ea"/>
              </a:rPr>
              <a:t>非綠色採購範圍</a:t>
            </a:r>
            <a:r>
              <a:rPr lang="zh-TW" altLang="en-US" sz="1600" dirty="0" smtClean="0">
                <a:solidFill>
                  <a:srgbClr val="C00000"/>
                </a:solidFill>
                <a:latin typeface="+mn-ea"/>
              </a:rPr>
              <a:t>」列不統計</a:t>
            </a:r>
            <a:r>
              <a:rPr lang="zh-TW" altLang="en-US" sz="1600" dirty="0" smtClean="0">
                <a:latin typeface="+mn-ea"/>
              </a:rPr>
              <a:t>，</a:t>
            </a:r>
            <a:r>
              <a:rPr lang="zh-TW" altLang="en-US" sz="1600" dirty="0">
                <a:latin typeface="+mn-ea"/>
              </a:rPr>
              <a:t>以規避綠色採購評核分數計算</a:t>
            </a:r>
            <a:endParaRPr lang="zh-TW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3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84381">
            <a:off x="3819030" y="4764261"/>
            <a:ext cx="482552" cy="48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機關評核績效一覽表介紹</a:t>
            </a:r>
          </a:p>
        </p:txBody>
      </p: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161848"/>
            <a:ext cx="3672408" cy="369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4782"/>
            <a:ext cx="5334397" cy="5036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9" name="梯形 88"/>
          <p:cNvSpPr/>
          <p:nvPr/>
        </p:nvSpPr>
        <p:spPr>
          <a:xfrm rot="16200000">
            <a:off x="-756592" y="3356992"/>
            <a:ext cx="5040560" cy="1584176"/>
          </a:xfrm>
          <a:prstGeom prst="trapezoid">
            <a:avLst>
              <a:gd name="adj" fmla="val 91209"/>
            </a:avLst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/>
        </p:nvSpPr>
        <p:spPr>
          <a:xfrm>
            <a:off x="251520" y="6237312"/>
            <a:ext cx="1368152" cy="523220"/>
          </a:xfrm>
          <a:prstGeom prst="rect">
            <a:avLst/>
          </a:prstGeom>
          <a:solidFill>
            <a:srgbClr val="FFFFCC">
              <a:alpha val="84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400" kern="0" dirty="0" smtClean="0">
                <a:solidFill>
                  <a:srgbClr val="FF0000"/>
                </a:solidFill>
                <a:latin typeface="微軟正黑體"/>
              </a:rPr>
              <a:t>登入後</a:t>
            </a:r>
            <a:endParaRPr lang="en-US" altLang="zh-TW" sz="1400" kern="0" dirty="0" smtClean="0">
              <a:solidFill>
                <a:srgbClr val="FF0000"/>
              </a:solidFill>
              <a:latin typeface="微軟正黑體"/>
            </a:endParaRPr>
          </a:p>
          <a:p>
            <a:pPr algn="ctr">
              <a:defRPr/>
            </a:pPr>
            <a:r>
              <a:rPr lang="zh-TW" altLang="en-US" sz="1400" kern="0" dirty="0" smtClean="0">
                <a:solidFill>
                  <a:srgbClr val="FF0000"/>
                </a:solidFill>
                <a:latin typeface="微軟正黑體"/>
              </a:rPr>
              <a:t>可直接檢視</a:t>
            </a:r>
            <a:endParaRPr lang="zh-TW" altLang="en-US" sz="1400" kern="0" dirty="0">
              <a:solidFill>
                <a:srgbClr val="FF0000"/>
              </a:solidFill>
              <a:latin typeface="微軟正黑體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516216" y="2284187"/>
            <a:ext cx="2160240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檢視所屬單位帳號數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92" name="橢圓 13"/>
          <p:cNvSpPr>
            <a:spLocks noChangeArrowheads="1"/>
          </p:cNvSpPr>
          <p:nvPr/>
        </p:nvSpPr>
        <p:spPr bwMode="auto">
          <a:xfrm>
            <a:off x="6444208" y="2276872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2627784" y="2636912"/>
            <a:ext cx="3528392" cy="2880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94" name="直線單箭頭接點 93"/>
          <p:cNvCxnSpPr/>
          <p:nvPr/>
        </p:nvCxnSpPr>
        <p:spPr bwMode="auto">
          <a:xfrm flipV="1">
            <a:off x="6156176" y="2492896"/>
            <a:ext cx="216024" cy="14401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97" name="Rectangle 19"/>
          <p:cNvSpPr>
            <a:spLocks noChangeArrowheads="1"/>
          </p:cNvSpPr>
          <p:nvPr/>
        </p:nvSpPr>
        <p:spPr bwMode="auto">
          <a:xfrm>
            <a:off x="2627784" y="3212976"/>
            <a:ext cx="3528392" cy="18002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98" name="直線單箭頭接點 97"/>
          <p:cNvCxnSpPr/>
          <p:nvPr/>
        </p:nvCxnSpPr>
        <p:spPr bwMode="auto">
          <a:xfrm flipV="1">
            <a:off x="6156176" y="3573016"/>
            <a:ext cx="216024" cy="14401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99" name="矩形 98"/>
          <p:cNvSpPr/>
          <p:nvPr/>
        </p:nvSpPr>
        <p:spPr>
          <a:xfrm>
            <a:off x="6516216" y="3220291"/>
            <a:ext cx="2376264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　檢視本單位及所屬機關整體採購狀況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100" name="橢圓 13"/>
          <p:cNvSpPr>
            <a:spLocks noChangeArrowheads="1"/>
          </p:cNvSpPr>
          <p:nvPr/>
        </p:nvSpPr>
        <p:spPr bwMode="auto">
          <a:xfrm>
            <a:off x="6444208" y="3212976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２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2627784" y="5085184"/>
            <a:ext cx="3528392" cy="64807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103" name="直線單箭頭接點 102"/>
          <p:cNvCxnSpPr/>
          <p:nvPr/>
        </p:nvCxnSpPr>
        <p:spPr bwMode="auto">
          <a:xfrm flipV="1">
            <a:off x="6156176" y="5141166"/>
            <a:ext cx="216024" cy="14401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104" name="矩形 103"/>
          <p:cNvSpPr/>
          <p:nvPr/>
        </p:nvSpPr>
        <p:spPr>
          <a:xfrm>
            <a:off x="6516216" y="4788441"/>
            <a:ext cx="2376264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　檢視不統計＆未</a:t>
            </a: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達</a:t>
            </a:r>
            <a:r>
              <a:rPr lang="en-US" altLang="zh-TW" sz="1600" kern="0" dirty="0">
                <a:solidFill>
                  <a:srgbClr val="007033"/>
                </a:solidFill>
                <a:latin typeface="微軟正黑體"/>
              </a:rPr>
              <a:t>90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%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目標的機關清單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105" name="橢圓 13"/>
          <p:cNvSpPr>
            <a:spLocks noChangeArrowheads="1"/>
          </p:cNvSpPr>
          <p:nvPr/>
        </p:nvSpPr>
        <p:spPr bwMode="auto">
          <a:xfrm>
            <a:off x="6444208" y="4781126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３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06" name="Rectangle 19"/>
          <p:cNvSpPr>
            <a:spLocks noChangeArrowheads="1"/>
          </p:cNvSpPr>
          <p:nvPr/>
        </p:nvSpPr>
        <p:spPr bwMode="auto">
          <a:xfrm>
            <a:off x="2627784" y="5733256"/>
            <a:ext cx="3528392" cy="7920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107" name="直線單箭頭接點 106"/>
          <p:cNvCxnSpPr/>
          <p:nvPr/>
        </p:nvCxnSpPr>
        <p:spPr bwMode="auto">
          <a:xfrm flipV="1">
            <a:off x="6156176" y="6077270"/>
            <a:ext cx="216024" cy="14401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108" name="矩形 107"/>
          <p:cNvSpPr/>
          <p:nvPr/>
        </p:nvSpPr>
        <p:spPr>
          <a:xfrm>
            <a:off x="6516216" y="5724545"/>
            <a:ext cx="2376264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　加分項目一覽表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109" name="橢圓 13"/>
          <p:cNvSpPr>
            <a:spLocks noChangeArrowheads="1"/>
          </p:cNvSpPr>
          <p:nvPr/>
        </p:nvSpPr>
        <p:spPr bwMode="auto">
          <a:xfrm>
            <a:off x="6444208" y="5717230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４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29" name="等腰三角形 28"/>
          <p:cNvSpPr/>
          <p:nvPr/>
        </p:nvSpPr>
        <p:spPr>
          <a:xfrm rot="16200000">
            <a:off x="323528" y="3284984"/>
            <a:ext cx="2880320" cy="1584176"/>
          </a:xfrm>
          <a:prstGeom prst="triangle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如何申報租賃產品？</a:t>
            </a:r>
          </a:p>
        </p:txBody>
      </p:sp>
      <p:sp>
        <p:nvSpPr>
          <p:cNvPr id="14" name="矩形 13"/>
          <p:cNvSpPr/>
          <p:nvPr/>
        </p:nvSpPr>
        <p:spPr>
          <a:xfrm>
            <a:off x="395536" y="3589273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凡共同供應契約下訂之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「租賃」型影印機，匯入之金額將顯示為「</a:t>
            </a:r>
            <a:r>
              <a:rPr lang="en-US" altLang="zh-TW" sz="1800" dirty="0" smtClean="0">
                <a:solidFill>
                  <a:srgbClr val="FF0000"/>
                </a:solidFill>
                <a:latin typeface="+mn-ea"/>
                <a:ea typeface="+mn-ea"/>
              </a:rPr>
              <a:t>0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」，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請各機關單位按實際分期狀況填寫申報採購金額，逐月申報。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採購「租賃型產品」時，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係以簽約日當天產品是否具有環保標章使用證書</a:t>
            </a: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，認定是否達成綠色採購。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倘若</a:t>
            </a:r>
            <a:r>
              <a:rPr lang="zh-TW" altLang="en-US" sz="1800" dirty="0">
                <a:solidFill>
                  <a:schemeClr val="tx1"/>
                </a:solidFill>
                <a:latin typeface="+mn-ea"/>
                <a:ea typeface="+mn-ea"/>
              </a:rPr>
              <a:t>證書期限短於契約期限，則</a:t>
            </a:r>
            <a:r>
              <a:rPr lang="zh-TW" altLang="en-US" sz="1800" dirty="0">
                <a:solidFill>
                  <a:srgbClr val="FF0000"/>
                </a:solidFill>
                <a:latin typeface="+mn-ea"/>
                <a:ea typeface="+mn-ea"/>
              </a:rPr>
              <a:t>以契約期限為綠色採購認定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期間</a:t>
            </a:r>
            <a:endParaRPr lang="en-US" altLang="zh-TW" sz="18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lvl="1"/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例如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A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機關於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104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日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簽約日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租賃環保標章影印機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證書效期至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104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日止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，契約期達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年，則綠色採購認定期間為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104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日起至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106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12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31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日止，惟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104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TW" sz="1600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TW" altLang="en-US" sz="1600" dirty="0">
                <a:solidFill>
                  <a:schemeClr val="tx1"/>
                </a:solidFill>
                <a:latin typeface="+mn-ea"/>
                <a:ea typeface="+mn-ea"/>
              </a:rPr>
              <a:t>日後申報系統操作需補充「契約書」上傳作為</a:t>
            </a:r>
            <a:r>
              <a:rPr lang="zh-TW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佐證</a:t>
            </a:r>
            <a:endParaRPr lang="zh-TW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07504" y="1628800"/>
            <a:ext cx="8928992" cy="1512168"/>
            <a:chOff x="-468560" y="2564904"/>
            <a:chExt cx="8928992" cy="1512168"/>
          </a:xfrm>
        </p:grpSpPr>
        <p:sp>
          <p:nvSpPr>
            <p:cNvPr id="16" name="矩形 15"/>
            <p:cNvSpPr/>
            <p:nvPr/>
          </p:nvSpPr>
          <p:spPr>
            <a:xfrm>
              <a:off x="-468560" y="2564904"/>
              <a:ext cx="8928992" cy="1512168"/>
            </a:xfrm>
            <a:prstGeom prst="rect">
              <a:avLst/>
            </a:prstGeom>
            <a:solidFill>
              <a:sysClr val="window" lastClr="FFFFFF">
                <a:alpha val="58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92589" y="2636912"/>
              <a:ext cx="287258" cy="338554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華康細圓體" pitchFamily="49" charset="-120"/>
                  <a:ea typeface="華康細圓體" pitchFamily="49" charset="-120"/>
                </a:rPr>
                <a:t>1</a:t>
              </a:r>
              <a:endPara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華康細圓體" pitchFamily="49" charset="-120"/>
                <a:ea typeface="華康細圓體" pitchFamily="49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484542" y="2636912"/>
              <a:ext cx="287258" cy="338554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華康細圓體" pitchFamily="49" charset="-120"/>
                  <a:ea typeface="華康細圓體" pitchFamily="49" charset="-120"/>
                </a:rPr>
                <a:t>2</a:t>
              </a:r>
              <a:endPara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華康細圓體" pitchFamily="49" charset="-120"/>
                <a:ea typeface="華康細圓體" pitchFamily="49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499992" y="2636912"/>
              <a:ext cx="287258" cy="338554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華康細圓體" pitchFamily="49" charset="-120"/>
                  <a:ea typeface="華康細圓體" pitchFamily="49" charset="-120"/>
                </a:rPr>
                <a:t>3</a:t>
              </a:r>
              <a:endPara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華康細圓體" pitchFamily="49" charset="-120"/>
                <a:ea typeface="華康細圓體" pitchFamily="49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877030" y="2636912"/>
              <a:ext cx="287258" cy="338554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華康細圓體" pitchFamily="49" charset="-120"/>
                  <a:ea typeface="華康細圓體" pitchFamily="49" charset="-120"/>
                </a:rPr>
                <a:t>4</a:t>
              </a:r>
              <a:endPara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華康細圓體" pitchFamily="49" charset="-120"/>
                <a:ea typeface="華康細圓體" pitchFamily="49" charset="-120"/>
              </a:endParaRPr>
            </a:p>
          </p:txBody>
        </p:sp>
        <p:sp>
          <p:nvSpPr>
            <p:cNvPr id="22" name="向右箭號 21"/>
            <p:cNvSpPr/>
            <p:nvPr/>
          </p:nvSpPr>
          <p:spPr bwMode="auto">
            <a:xfrm>
              <a:off x="5615856" y="3140968"/>
              <a:ext cx="468312" cy="488950"/>
            </a:xfrm>
            <a:prstGeom prst="rightArrow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endParaRPr>
            </a:p>
          </p:txBody>
        </p:sp>
        <p:sp>
          <p:nvSpPr>
            <p:cNvPr id="23" name="向右箭號 22"/>
            <p:cNvSpPr/>
            <p:nvPr/>
          </p:nvSpPr>
          <p:spPr bwMode="auto">
            <a:xfrm>
              <a:off x="3383608" y="3140968"/>
              <a:ext cx="468312" cy="488950"/>
            </a:xfrm>
            <a:prstGeom prst="rightArrow">
              <a:avLst/>
            </a:prstGeom>
            <a:solidFill>
              <a:srgbClr val="1F497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 kern="0">
                <a:solidFill>
                  <a:sysClr val="window" lastClr="FFFFFF"/>
                </a:solidFill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26" name="向右箭號 25"/>
            <p:cNvSpPr/>
            <p:nvPr/>
          </p:nvSpPr>
          <p:spPr bwMode="auto">
            <a:xfrm>
              <a:off x="1475656" y="3140968"/>
              <a:ext cx="468312" cy="488950"/>
            </a:xfrm>
            <a:prstGeom prst="rightArrow">
              <a:avLst/>
            </a:prstGeom>
            <a:solidFill>
              <a:srgbClr val="00420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 kern="0">
                <a:solidFill>
                  <a:sysClr val="window" lastClr="FFFFFF"/>
                </a:solidFill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29" name="圓角矩形 28"/>
            <p:cNvSpPr/>
            <p:nvPr/>
          </p:nvSpPr>
          <p:spPr bwMode="auto">
            <a:xfrm>
              <a:off x="0" y="2924944"/>
              <a:ext cx="1476053" cy="973137"/>
            </a:xfrm>
            <a:prstGeom prst="roundRect">
              <a:avLst/>
            </a:prstGeom>
            <a:solidFill>
              <a:srgbClr val="00420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於共約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採購租賃產品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endParaRPr>
            </a:p>
          </p:txBody>
        </p:sp>
        <p:sp>
          <p:nvSpPr>
            <p:cNvPr id="36" name="圓角矩形 35"/>
            <p:cNvSpPr/>
            <p:nvPr/>
          </p:nvSpPr>
          <p:spPr bwMode="auto">
            <a:xfrm>
              <a:off x="3851920" y="2924944"/>
              <a:ext cx="1800597" cy="971550"/>
            </a:xfrm>
            <a:prstGeom prst="round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從共約匯入的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租賃資料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金額為</a:t>
              </a: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0</a:t>
              </a: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元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endParaRPr>
            </a:p>
          </p:txBody>
        </p:sp>
        <p:sp>
          <p:nvSpPr>
            <p:cNvPr id="37" name="圓角矩形 36"/>
            <p:cNvSpPr/>
            <p:nvPr/>
          </p:nvSpPr>
          <p:spPr bwMode="auto">
            <a:xfrm>
              <a:off x="1979315" y="2924944"/>
              <a:ext cx="1440557" cy="973137"/>
            </a:xfrm>
            <a:prstGeom prst="roundRect">
              <a:avLst/>
            </a:prstGeom>
            <a:solidFill>
              <a:srgbClr val="1F497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共約採購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自動資料匯入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(21</a:t>
              </a:r>
              <a:r>
                <a:rPr kumimoji="0" lang="zh-TW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天後</a:t>
              </a:r>
              <a:r>
                <a:rPr kumimoji="0" lang="en-US" altLang="zh-TW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)</a:t>
              </a:r>
            </a:p>
          </p:txBody>
        </p:sp>
        <p:sp>
          <p:nvSpPr>
            <p:cNvPr id="38" name="圓角矩形 37"/>
            <p:cNvSpPr/>
            <p:nvPr/>
          </p:nvSpPr>
          <p:spPr bwMode="auto">
            <a:xfrm>
              <a:off x="6084168" y="2887911"/>
              <a:ext cx="1844332" cy="973137"/>
            </a:xfrm>
            <a:prstGeom prst="round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華康中圓體" pitchFamily="49" charset="-120"/>
                  <a:ea typeface="華康中圓體" pitchFamily="49" charset="-120"/>
                  <a:cs typeface="+mn-cs"/>
                </a:rPr>
                <a:t>每月自行輸入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kern="0" dirty="0" smtClean="0">
                  <a:solidFill>
                    <a:sysClr val="window" lastClr="FFFFFF"/>
                  </a:solidFill>
                  <a:latin typeface="華康中圓體" pitchFamily="49" charset="-120"/>
                  <a:ea typeface="華康中圓體" pitchFamily="49" charset="-120"/>
                </a:rPr>
                <a:t>當月的租賃金額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516216" y="2780928"/>
            <a:ext cx="233910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dirty="0" smtClean="0">
                <a:solidFill>
                  <a:srgbClr val="C00000"/>
                </a:solidFill>
                <a:latin typeface="微軟正黑體" pitchFamily="34" charset="-120"/>
              </a:rPr>
              <a:t>以「</a:t>
            </a:r>
            <a:r>
              <a:rPr lang="zh-TW" altLang="en-US" sz="1400" dirty="0">
                <a:solidFill>
                  <a:srgbClr val="C00000"/>
                </a:solidFill>
                <a:latin typeface="微軟正黑體" pitchFamily="34" charset="-120"/>
              </a:rPr>
              <a:t>填寫及預覽申報資料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itchFamily="34" charset="-120"/>
              </a:rPr>
              <a:t>」</a:t>
            </a:r>
            <a:endParaRPr lang="en-US" altLang="zh-TW" sz="1400" dirty="0" smtClean="0">
              <a:solidFill>
                <a:srgbClr val="C00000"/>
              </a:solidFill>
              <a:latin typeface="微軟正黑體" pitchFamily="34" charset="-120"/>
            </a:endParaRPr>
          </a:p>
          <a:p>
            <a:pPr algn="ctr">
              <a:defRPr/>
            </a:pPr>
            <a:r>
              <a:rPr lang="zh-TW" altLang="en-US" sz="1400" dirty="0" smtClean="0">
                <a:solidFill>
                  <a:srgbClr val="C00000"/>
                </a:solidFill>
                <a:latin typeface="微軟正黑體" pitchFamily="34" charset="-120"/>
              </a:rPr>
              <a:t>功能逐筆輸入</a:t>
            </a:r>
            <a:endParaRPr lang="zh-TW" altLang="en-US" sz="1400" dirty="0">
              <a:solidFill>
                <a:srgbClr val="C00000"/>
              </a:solidFill>
              <a:latin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850" y="2077451"/>
            <a:ext cx="8518525" cy="39608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648" y="2119683"/>
            <a:ext cx="2988840" cy="168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如何申報租賃產品（產品已過期）？</a:t>
            </a:r>
          </a:p>
        </p:txBody>
      </p:sp>
      <p:pic>
        <p:nvPicPr>
          <p:cNvPr id="45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4857700" cy="217709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19"/>
          <p:cNvPicPr>
            <a:picLocks noChangeAspect="1" noChangeArrowheads="1"/>
          </p:cNvPicPr>
          <p:nvPr/>
        </p:nvPicPr>
        <p:blipFill>
          <a:blip r:embed="rId2" cstate="print"/>
          <a:srcRect t="52722" r="70414"/>
          <a:stretch>
            <a:fillRect/>
          </a:stretch>
        </p:blipFill>
        <p:spPr bwMode="auto">
          <a:xfrm>
            <a:off x="323528" y="4165559"/>
            <a:ext cx="2520280" cy="187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矩形 49"/>
          <p:cNvSpPr/>
          <p:nvPr/>
        </p:nvSpPr>
        <p:spPr>
          <a:xfrm>
            <a:off x="288032" y="4907497"/>
            <a:ext cx="269979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點選「填寫及預覽申報資料」</a:t>
            </a:r>
          </a:p>
        </p:txBody>
      </p:sp>
      <p:sp>
        <p:nvSpPr>
          <p:cNvPr id="51" name="橢圓 13"/>
          <p:cNvSpPr>
            <a:spLocks noChangeArrowheads="1"/>
          </p:cNvSpPr>
          <p:nvPr/>
        </p:nvSpPr>
        <p:spPr bwMode="auto">
          <a:xfrm>
            <a:off x="72008" y="4900182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683568" y="5462075"/>
            <a:ext cx="1944216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54" name="直線單箭頭接點 53"/>
          <p:cNvCxnSpPr/>
          <p:nvPr/>
        </p:nvCxnSpPr>
        <p:spPr bwMode="auto">
          <a:xfrm flipV="1">
            <a:off x="683568" y="5246051"/>
            <a:ext cx="0" cy="2160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6" name="向右箭號 45"/>
          <p:cNvSpPr/>
          <p:nvPr/>
        </p:nvSpPr>
        <p:spPr bwMode="auto">
          <a:xfrm rot="17849553">
            <a:off x="2229772" y="3995721"/>
            <a:ext cx="1120977" cy="672525"/>
          </a:xfrm>
          <a:prstGeom prst="rightArrow">
            <a:avLst>
              <a:gd name="adj1" fmla="val 50000"/>
              <a:gd name="adj2" fmla="val 88373"/>
            </a:avLst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625475" indent="-625475" algn="ctr">
              <a:defRPr/>
            </a:pPr>
            <a:endParaRPr kumimoji="0" lang="zh-TW" altLang="en-US" sz="1600" b="1" dirty="0">
              <a:solidFill>
                <a:srgbClr val="C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555776" y="3018438"/>
            <a:ext cx="2160240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點選「填寫申報資料」</a:t>
            </a:r>
          </a:p>
        </p:txBody>
      </p:sp>
      <p:sp>
        <p:nvSpPr>
          <p:cNvPr id="61" name="橢圓 13"/>
          <p:cNvSpPr>
            <a:spLocks noChangeArrowheads="1"/>
          </p:cNvSpPr>
          <p:nvPr/>
        </p:nvSpPr>
        <p:spPr bwMode="auto">
          <a:xfrm>
            <a:off x="2339752" y="3011123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２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3131840" y="3573016"/>
            <a:ext cx="864096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63" name="直線單箭頭接點 62"/>
          <p:cNvCxnSpPr/>
          <p:nvPr/>
        </p:nvCxnSpPr>
        <p:spPr bwMode="auto">
          <a:xfrm flipV="1">
            <a:off x="3419872" y="3356992"/>
            <a:ext cx="0" cy="2160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9" name="矩形 68"/>
          <p:cNvSpPr/>
          <p:nvPr/>
        </p:nvSpPr>
        <p:spPr>
          <a:xfrm>
            <a:off x="6948264" y="3093126"/>
            <a:ext cx="1872208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完整填寫相關資料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70" name="橢圓 13"/>
          <p:cNvSpPr>
            <a:spLocks noChangeArrowheads="1"/>
          </p:cNvSpPr>
          <p:nvPr/>
        </p:nvSpPr>
        <p:spPr bwMode="auto">
          <a:xfrm>
            <a:off x="6732240" y="3085811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３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71" name="Rectangle 19"/>
          <p:cNvSpPr>
            <a:spLocks noChangeArrowheads="1"/>
          </p:cNvSpPr>
          <p:nvPr/>
        </p:nvSpPr>
        <p:spPr bwMode="auto">
          <a:xfrm>
            <a:off x="8532440" y="3589867"/>
            <a:ext cx="432048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72" name="直線單箭頭接點 71"/>
          <p:cNvCxnSpPr/>
          <p:nvPr/>
        </p:nvCxnSpPr>
        <p:spPr bwMode="auto">
          <a:xfrm flipV="1">
            <a:off x="8532440" y="3373843"/>
            <a:ext cx="0" cy="2160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4" name="向右箭號 73"/>
          <p:cNvSpPr/>
          <p:nvPr/>
        </p:nvSpPr>
        <p:spPr bwMode="auto">
          <a:xfrm>
            <a:off x="5364088" y="2509747"/>
            <a:ext cx="685470" cy="672525"/>
          </a:xfrm>
          <a:prstGeom prst="rightArrow">
            <a:avLst>
              <a:gd name="adj1" fmla="val 50000"/>
              <a:gd name="adj2" fmla="val 56381"/>
            </a:avLst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625475" indent="-625475" algn="ctr">
              <a:defRPr/>
            </a:pPr>
            <a:endParaRPr kumimoji="0" lang="zh-TW" altLang="en-US" sz="1600" b="1" dirty="0">
              <a:solidFill>
                <a:srgbClr val="C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851920" y="4498676"/>
            <a:ext cx="514806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000" b="1" u="sng" dirty="0" smtClean="0">
                <a:solidFill>
                  <a:srgbClr val="C00000"/>
                </a:solidFill>
              </a:rPr>
              <a:t>提醒：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提供</a:t>
            </a:r>
            <a:r>
              <a:rPr lang="zh-TW" altLang="en-US" sz="2000" dirty="0" smtClean="0">
                <a:solidFill>
                  <a:srgbClr val="C00000"/>
                </a:solidFill>
              </a:rPr>
              <a:t>佐證資料</a:t>
            </a:r>
            <a:r>
              <a:rPr lang="zh-TW" altLang="en-US" sz="2000" dirty="0" smtClean="0"/>
              <a:t>（無需上傳整份合約，僅需證明簽約日當天產品為有效即可）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請輸入標章產品有效期間</a:t>
            </a:r>
            <a:r>
              <a:rPr lang="zh-TW" altLang="en-US" sz="2000" dirty="0" smtClean="0">
                <a:solidFill>
                  <a:srgbClr val="C00000"/>
                </a:solidFill>
              </a:rPr>
              <a:t>第一次簽約日期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pic>
        <p:nvPicPr>
          <p:cNvPr id="76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0984381">
            <a:off x="8622330" y="4349065"/>
            <a:ext cx="482552" cy="48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如何查詢下屬機關的採購明細？</a:t>
            </a:r>
          </a:p>
        </p:txBody>
      </p:sp>
      <p:sp>
        <p:nvSpPr>
          <p:cNvPr id="37" name="AutoShape 24"/>
          <p:cNvSpPr>
            <a:spLocks noChangeArrowheads="1"/>
          </p:cNvSpPr>
          <p:nvPr/>
        </p:nvSpPr>
        <p:spPr bwMode="auto">
          <a:xfrm>
            <a:off x="936104" y="2195572"/>
            <a:ext cx="899592" cy="36004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方法</a:t>
            </a:r>
          </a:p>
        </p:txBody>
      </p:sp>
      <p:sp>
        <p:nvSpPr>
          <p:cNvPr id="38" name="矩形 37"/>
          <p:cNvSpPr/>
          <p:nvPr/>
        </p:nvSpPr>
        <p:spPr>
          <a:xfrm>
            <a:off x="1835696" y="2195572"/>
            <a:ext cx="7344816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使用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填寫及預覽申報資料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，逐一查詢與下載</a:t>
            </a:r>
            <a:endParaRPr lang="zh-TW" altLang="en-US" sz="14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11560" y="162880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狀況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07704" y="1628800"/>
            <a:ext cx="6408712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僅要檢視單一帳號的採購記錄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87" y="2638003"/>
            <a:ext cx="7869237" cy="37433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2" name="矩形 51"/>
          <p:cNvSpPr/>
          <p:nvPr/>
        </p:nvSpPr>
        <p:spPr>
          <a:xfrm>
            <a:off x="483592" y="5524398"/>
            <a:ext cx="269979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點選「填寫及預覽申報資料」</a:t>
            </a:r>
          </a:p>
        </p:txBody>
      </p:sp>
      <p:sp>
        <p:nvSpPr>
          <p:cNvPr id="53" name="橢圓 13"/>
          <p:cNvSpPr>
            <a:spLocks noChangeArrowheads="1"/>
          </p:cNvSpPr>
          <p:nvPr/>
        </p:nvSpPr>
        <p:spPr bwMode="auto">
          <a:xfrm>
            <a:off x="267568" y="5517083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519088" y="5085035"/>
            <a:ext cx="1944216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55" name="直線單箭頭接點 54"/>
          <p:cNvCxnSpPr/>
          <p:nvPr/>
        </p:nvCxnSpPr>
        <p:spPr bwMode="auto">
          <a:xfrm>
            <a:off x="519088" y="5229051"/>
            <a:ext cx="0" cy="2160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6" name="矩形 55"/>
          <p:cNvSpPr/>
          <p:nvPr/>
        </p:nvSpPr>
        <p:spPr>
          <a:xfrm>
            <a:off x="3327400" y="3708172"/>
            <a:ext cx="3528392" cy="830997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　可於表格內直接填入想要查詢的帳號，或者</a:t>
            </a:r>
            <a:endParaRPr lang="en-US" altLang="zh-TW" sz="1600" kern="0" dirty="0" smtClean="0">
              <a:solidFill>
                <a:srgbClr val="007033"/>
              </a:solidFill>
              <a:latin typeface="微軟正黑體"/>
            </a:endParaRPr>
          </a:p>
          <a:p>
            <a:pPr lvl="0" algn="ctr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使用下拉功能查詢相關帳號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57" name="橢圓 13"/>
          <p:cNvSpPr>
            <a:spLocks noChangeArrowheads="1"/>
          </p:cNvSpPr>
          <p:nvPr/>
        </p:nvSpPr>
        <p:spPr bwMode="auto">
          <a:xfrm>
            <a:off x="3111376" y="3700857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２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3039368" y="4652987"/>
            <a:ext cx="3096344" cy="50405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60" name="直線單箭頭接點 59"/>
          <p:cNvCxnSpPr/>
          <p:nvPr/>
        </p:nvCxnSpPr>
        <p:spPr bwMode="auto">
          <a:xfrm flipV="1">
            <a:off x="6135712" y="4220939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6925444" cy="435014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1691680" y="746144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如何維護帳號資料與密碼？</a:t>
            </a:r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>
            <a:off x="251520" y="5661248"/>
            <a:ext cx="7992888" cy="12241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　　</a:t>
            </a:r>
            <a:r>
              <a:rPr lang="zh-TW" altLang="en-US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注意：</a:t>
            </a:r>
            <a:endParaRPr lang="en-US" altLang="zh-TW" sz="1600" b="1" u="sng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如為指定項目為</a:t>
            </a:r>
            <a:r>
              <a:rPr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，在類別為</a:t>
            </a:r>
            <a:r>
              <a:rPr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代表為</a:t>
            </a:r>
            <a:r>
              <a:rPr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環保標章產品</a:t>
            </a:r>
            <a:endParaRPr lang="en-US" altLang="zh-TW" sz="16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類別為</a:t>
            </a:r>
            <a:r>
              <a:rPr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代表為省水、節能、綠建材產品，會</a:t>
            </a:r>
            <a:r>
              <a:rPr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影響指定項目為「</a:t>
            </a:r>
            <a:r>
              <a:rPr lang="en-US" altLang="zh-TW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」的成績</a:t>
            </a:r>
            <a:endParaRPr lang="en-US" altLang="zh-TW" sz="16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另外，類別為</a:t>
            </a:r>
            <a:r>
              <a:rPr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「綠色產品」</a:t>
            </a:r>
            <a:r>
              <a:rPr lang="zh-TW" altLang="en-US" sz="160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對總綠色採購有加分效益</a:t>
            </a:r>
            <a:endParaRPr lang="zh-TW" altLang="en-US" sz="1600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5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84381">
            <a:off x="425335" y="5452553"/>
            <a:ext cx="538500" cy="58216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5652120" y="4797152"/>
            <a:ext cx="1224136" cy="43204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5" name="直線單箭頭接點 44"/>
          <p:cNvCxnSpPr/>
          <p:nvPr/>
        </p:nvCxnSpPr>
        <p:spPr bwMode="auto">
          <a:xfrm flipH="1">
            <a:off x="4427984" y="5229200"/>
            <a:ext cx="1224136" cy="43204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7" name="矩形 46"/>
          <p:cNvSpPr/>
          <p:nvPr/>
        </p:nvSpPr>
        <p:spPr>
          <a:xfrm>
            <a:off x="1691680" y="3356992"/>
            <a:ext cx="3744416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若品項規格為「未分類」則不列入統計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1547664" y="3933056"/>
            <a:ext cx="1008112" cy="122413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50" name="直線單箭頭接點 49"/>
          <p:cNvCxnSpPr/>
          <p:nvPr/>
        </p:nvCxnSpPr>
        <p:spPr bwMode="auto">
          <a:xfrm flipV="1">
            <a:off x="2555776" y="3717032"/>
            <a:ext cx="216024" cy="2160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1" name="五邊形 60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＞形箭號 61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" name="圓角矩形 62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923928" y="119675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如何查詢下屬機關的採購明細？</a:t>
            </a:r>
          </a:p>
        </p:txBody>
      </p:sp>
      <p:sp>
        <p:nvSpPr>
          <p:cNvPr id="65" name="AutoShape 24"/>
          <p:cNvSpPr>
            <a:spLocks noChangeArrowheads="1"/>
          </p:cNvSpPr>
          <p:nvPr/>
        </p:nvSpPr>
        <p:spPr bwMode="auto">
          <a:xfrm>
            <a:off x="936104" y="2195572"/>
            <a:ext cx="899592" cy="36004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方法</a:t>
            </a:r>
          </a:p>
        </p:txBody>
      </p:sp>
      <p:sp>
        <p:nvSpPr>
          <p:cNvPr id="66" name="矩形 65"/>
          <p:cNvSpPr/>
          <p:nvPr/>
        </p:nvSpPr>
        <p:spPr>
          <a:xfrm>
            <a:off x="1835696" y="2195572"/>
            <a:ext cx="7344816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使用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填寫及預覽申報資料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，逐一查詢與下載</a:t>
            </a:r>
            <a:endParaRPr lang="zh-TW" altLang="en-US" sz="14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611560" y="162880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狀況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907704" y="1628800"/>
            <a:ext cx="6408712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僅要檢視單一帳號的採購記錄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69" name="直線接點 68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30" y="2852936"/>
            <a:ext cx="8760958" cy="307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如何查詢下屬機關的採購明細？</a:t>
            </a:r>
          </a:p>
        </p:txBody>
      </p:sp>
      <p:sp>
        <p:nvSpPr>
          <p:cNvPr id="37" name="AutoShape 24"/>
          <p:cNvSpPr>
            <a:spLocks noChangeArrowheads="1"/>
          </p:cNvSpPr>
          <p:nvPr/>
        </p:nvSpPr>
        <p:spPr bwMode="auto">
          <a:xfrm>
            <a:off x="936104" y="2195572"/>
            <a:ext cx="899592" cy="36004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方法</a:t>
            </a:r>
          </a:p>
        </p:txBody>
      </p:sp>
      <p:sp>
        <p:nvSpPr>
          <p:cNvPr id="38" name="矩形 37"/>
          <p:cNvSpPr/>
          <p:nvPr/>
        </p:nvSpPr>
        <p:spPr>
          <a:xfrm>
            <a:off x="1835696" y="2195572"/>
            <a:ext cx="7344816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使用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存查表格列印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，下載相關的採購項目之所屬機關採購明細</a:t>
            </a:r>
            <a:endParaRPr lang="zh-TW" altLang="en-US" sz="14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11560" y="162880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狀況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07704" y="1628800"/>
            <a:ext cx="6984776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按照綠色採購項目，找出不符合綠色採購的明細</a:t>
            </a:r>
            <a:r>
              <a:rPr lang="en-US" altLang="zh-TW" b="1" dirty="0" smtClean="0">
                <a:solidFill>
                  <a:srgbClr val="C00000"/>
                </a:solidFill>
              </a:rPr>
              <a:t>(1/2)</a:t>
            </a:r>
            <a:endParaRPr lang="zh-TW" altLang="en-US" b="1" dirty="0" smtClean="0">
              <a:solidFill>
                <a:srgbClr val="C00000"/>
              </a:solidFill>
            </a:endParaRPr>
          </a:p>
          <a:p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16024" y="5466710"/>
            <a:ext cx="2123728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點選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「存查表格列印」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29" name="橢圓 13"/>
          <p:cNvSpPr>
            <a:spLocks noChangeArrowheads="1"/>
          </p:cNvSpPr>
          <p:nvPr/>
        </p:nvSpPr>
        <p:spPr bwMode="auto">
          <a:xfrm>
            <a:off x="0" y="5459395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251520" y="5027347"/>
            <a:ext cx="1224136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1" name="直線單箭頭接點 30"/>
          <p:cNvCxnSpPr/>
          <p:nvPr/>
        </p:nvCxnSpPr>
        <p:spPr bwMode="auto">
          <a:xfrm>
            <a:off x="251520" y="5171363"/>
            <a:ext cx="0" cy="2160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2" name="矩形 31"/>
          <p:cNvSpPr/>
          <p:nvPr/>
        </p:nvSpPr>
        <p:spPr>
          <a:xfrm>
            <a:off x="5364088" y="3292299"/>
            <a:ext cx="2123728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選擇想要查詢的年份、月份、資料範圍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33" name="橢圓 13"/>
          <p:cNvSpPr>
            <a:spLocks noChangeArrowheads="1"/>
          </p:cNvSpPr>
          <p:nvPr/>
        </p:nvSpPr>
        <p:spPr bwMode="auto">
          <a:xfrm>
            <a:off x="5148064" y="3284984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２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3635896" y="3501008"/>
            <a:ext cx="1224136" cy="43936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5" name="直線單箭頭接點 34"/>
          <p:cNvCxnSpPr/>
          <p:nvPr/>
        </p:nvCxnSpPr>
        <p:spPr bwMode="auto">
          <a:xfrm>
            <a:off x="4788024" y="3501008"/>
            <a:ext cx="360040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6732240" y="4797152"/>
            <a:ext cx="1224136" cy="86409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131840" y="5517232"/>
            <a:ext cx="5328592" cy="830997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在指定項目中，應優先採購第一類產品。因此在此欄位的金額，皆是不符合綠色採購，可點選並下載明細，追踪相關採購人員做進一步的修正。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47" name="橢圓 13"/>
          <p:cNvSpPr>
            <a:spLocks noChangeArrowheads="1"/>
          </p:cNvSpPr>
          <p:nvPr/>
        </p:nvSpPr>
        <p:spPr bwMode="auto">
          <a:xfrm>
            <a:off x="2988072" y="5373216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３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cxnSp>
        <p:nvCxnSpPr>
          <p:cNvPr id="48" name="直線單箭頭接點 47"/>
          <p:cNvCxnSpPr/>
          <p:nvPr/>
        </p:nvCxnSpPr>
        <p:spPr bwMode="auto">
          <a:xfrm flipH="1">
            <a:off x="5796136" y="5229200"/>
            <a:ext cx="936104" cy="28803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pic>
        <p:nvPicPr>
          <p:cNvPr id="51" name="Picture 4" descr="http://electionssk1.blob.core.windows.net/enumeration/icon-touch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77323">
            <a:off x="7645201" y="4918026"/>
            <a:ext cx="392193" cy="392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簡報大綱</a:t>
            </a:r>
            <a:endParaRPr kumimoji="0" lang="en-US" altLang="zh-TW" sz="4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187624" y="1543392"/>
          <a:ext cx="6792416" cy="4693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71936"/>
                <a:gridCol w="4320480"/>
              </a:tblGrid>
              <a:tr h="17677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+mn-ea"/>
                          <a:ea typeface="+mn-ea"/>
                        </a:rPr>
                        <a:t>一、前台功能介紹</a:t>
                      </a:r>
                      <a:endParaRPr lang="zh-TW" sz="20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1.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基本功能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2.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重點</a:t>
                      </a:r>
                      <a:r>
                        <a:rPr lang="zh-TW" sz="1800" kern="100" dirty="0" smtClean="0">
                          <a:latin typeface="+mn-ea"/>
                          <a:ea typeface="+mn-ea"/>
                        </a:rPr>
                        <a:t>功能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771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+mn-ea"/>
                          <a:ea typeface="+mn-ea"/>
                        </a:rPr>
                        <a:t>二、登錄系統</a:t>
                      </a:r>
                      <a:endParaRPr lang="zh-TW" sz="20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1.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如何協助下屬申請綠色採購系統密碼？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bg1"/>
                    </a:solidFill>
                  </a:tcPr>
                </a:tc>
              </a:tr>
              <a:tr h="176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2.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帳號被鎖定了，要如何解鎖？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bg1"/>
                    </a:solidFill>
                  </a:tcPr>
                </a:tc>
              </a:tr>
              <a:tr h="176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3.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如何維護帳號資料與密碼？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bg1"/>
                    </a:solidFill>
                  </a:tcPr>
                </a:tc>
              </a:tr>
              <a:tr h="176771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+mn-ea"/>
                          <a:ea typeface="+mn-ea"/>
                        </a:rPr>
                        <a:t>三、綠色採購申報</a:t>
                      </a:r>
                      <a:endParaRPr lang="zh-TW" sz="20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1.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採購資料申報</a:t>
                      </a:r>
                      <a:r>
                        <a:rPr lang="en-US" sz="1800" kern="100" dirty="0">
                          <a:latin typeface="+mn-ea"/>
                          <a:ea typeface="+mn-ea"/>
                        </a:rPr>
                        <a:t>&amp;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管理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2.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採購申報狀況追踪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3.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資再法採購項目檢視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771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+mn-ea"/>
                          <a:ea typeface="+mn-ea"/>
                        </a:rPr>
                        <a:t>四、加分項目管理</a:t>
                      </a:r>
                      <a:endParaRPr lang="zh-TW" sz="20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1.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季確認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bg1"/>
                    </a:solidFill>
                  </a:tcPr>
                </a:tc>
              </a:tr>
              <a:tr h="176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2.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產品滿意度調查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bg1"/>
                    </a:solidFill>
                  </a:tcPr>
                </a:tc>
              </a:tr>
              <a:tr h="176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3.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熟悉度測驗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bg1"/>
                    </a:solidFill>
                  </a:tcPr>
                </a:tc>
              </a:tr>
              <a:tr h="176771"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+mn-ea"/>
                          <a:ea typeface="+mn-ea"/>
                        </a:rPr>
                        <a:t>五、所屬單位管理</a:t>
                      </a:r>
                      <a:endParaRPr lang="zh-TW" sz="20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1.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功能總覽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2.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所屬機關帳號資料變更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3.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協助機關核發帳密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4.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設定管理者的代理人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ea"/>
                          <a:ea typeface="+mn-ea"/>
                        </a:rPr>
                        <a:t>5.</a:t>
                      </a:r>
                      <a:r>
                        <a:rPr lang="zh-TW" sz="1800" kern="100" dirty="0">
                          <a:latin typeface="+mn-ea"/>
                          <a:ea typeface="+mn-ea"/>
                        </a:rPr>
                        <a:t>帳號異動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7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latin typeface="+mn-ea"/>
                          <a:ea typeface="+mn-ea"/>
                        </a:rPr>
                        <a:t>六、常見問題</a:t>
                      </a:r>
                      <a:endParaRPr lang="zh-TW" sz="20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0910" marR="5091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latin typeface="+mn-ea"/>
                        <a:ea typeface="+mn-ea"/>
                      </a:endParaRPr>
                    </a:p>
                  </a:txBody>
                  <a:tcPr marL="50910" marR="5091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如何查詢下屬機關的採購明細？</a:t>
            </a:r>
          </a:p>
        </p:txBody>
      </p:sp>
      <p:sp>
        <p:nvSpPr>
          <p:cNvPr id="37" name="AutoShape 24"/>
          <p:cNvSpPr>
            <a:spLocks noChangeArrowheads="1"/>
          </p:cNvSpPr>
          <p:nvPr/>
        </p:nvSpPr>
        <p:spPr bwMode="auto">
          <a:xfrm>
            <a:off x="936104" y="2195572"/>
            <a:ext cx="899592" cy="36004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方法</a:t>
            </a:r>
          </a:p>
        </p:txBody>
      </p:sp>
      <p:sp>
        <p:nvSpPr>
          <p:cNvPr id="38" name="矩形 37"/>
          <p:cNvSpPr/>
          <p:nvPr/>
        </p:nvSpPr>
        <p:spPr>
          <a:xfrm>
            <a:off x="1835696" y="2195572"/>
            <a:ext cx="7344816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使用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存查表格列印</a:t>
            </a:r>
            <a:r>
              <a:rPr lang="en-US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，下載相關的採購項目之所屬機關採購明細</a:t>
            </a:r>
            <a:endParaRPr lang="zh-TW" altLang="en-US" sz="14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11560" y="162880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狀況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07704" y="1628800"/>
            <a:ext cx="698477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按照綠色採購項目，找出不符合綠色採購的明細</a:t>
            </a:r>
            <a:r>
              <a:rPr lang="en-US" altLang="zh-TW" b="1" dirty="0" smtClean="0">
                <a:solidFill>
                  <a:srgbClr val="C00000"/>
                </a:solidFill>
              </a:rPr>
              <a:t>(2/2)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12168" y="2849212"/>
            <a:ext cx="6696744" cy="361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 t="11829" r="23781"/>
          <a:stretch>
            <a:fillRect/>
          </a:stretch>
        </p:blipFill>
        <p:spPr bwMode="auto">
          <a:xfrm>
            <a:off x="432048" y="2708920"/>
            <a:ext cx="6027206" cy="376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6624736" y="3789040"/>
            <a:ext cx="864096" cy="86409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5" name="直線單箭頭接點 44"/>
          <p:cNvCxnSpPr/>
          <p:nvPr/>
        </p:nvCxnSpPr>
        <p:spPr bwMode="auto">
          <a:xfrm flipH="1">
            <a:off x="6408712" y="4509120"/>
            <a:ext cx="216024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2" name="矩形 51"/>
          <p:cNvSpPr/>
          <p:nvPr/>
        </p:nvSpPr>
        <p:spPr>
          <a:xfrm>
            <a:off x="6840760" y="4797152"/>
            <a:ext cx="2123728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點選金額直接檢視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53" name="橢圓 13"/>
          <p:cNvSpPr>
            <a:spLocks noChangeArrowheads="1"/>
          </p:cNvSpPr>
          <p:nvPr/>
        </p:nvSpPr>
        <p:spPr bwMode="auto">
          <a:xfrm>
            <a:off x="6624736" y="4789837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４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5688632" y="3140968"/>
            <a:ext cx="576064" cy="1440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56" name="Picture 4" descr="http://electionssk1.blob.core.windows.net/enumeration/icon-touch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77323">
            <a:off x="7249666" y="4413970"/>
            <a:ext cx="392193" cy="392193"/>
          </a:xfrm>
          <a:prstGeom prst="rect">
            <a:avLst/>
          </a:prstGeom>
          <a:noFill/>
        </p:spPr>
      </p:pic>
      <p:cxnSp>
        <p:nvCxnSpPr>
          <p:cNvPr id="58" name="直線單箭頭接點 57"/>
          <p:cNvCxnSpPr/>
          <p:nvPr/>
        </p:nvCxnSpPr>
        <p:spPr bwMode="auto">
          <a:xfrm flipH="1" flipV="1">
            <a:off x="5112568" y="3212976"/>
            <a:ext cx="576064" cy="7200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0" name="矩形 59"/>
          <p:cNvSpPr/>
          <p:nvPr/>
        </p:nvSpPr>
        <p:spPr>
          <a:xfrm>
            <a:off x="1512168" y="2780928"/>
            <a:ext cx="3456384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將資料匯出成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excel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，可直接檢視填報人的資訊（如姓名、單位、電話等）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61" name="橢圓 13"/>
          <p:cNvSpPr>
            <a:spLocks noChangeArrowheads="1"/>
          </p:cNvSpPr>
          <p:nvPr/>
        </p:nvSpPr>
        <p:spPr bwMode="auto">
          <a:xfrm>
            <a:off x="1296144" y="2780928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５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存查表格列印要怎麼查？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11560" y="162880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07704" y="1628800"/>
            <a:ext cx="698477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/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認識存查表格的設計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(46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項指定項目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200800" cy="439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827584" y="2852936"/>
            <a:ext cx="1728192" cy="3456384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27584" y="4581128"/>
            <a:ext cx="172819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TW" sz="1600" b="1" kern="0" dirty="0" smtClean="0">
                <a:solidFill>
                  <a:srgbClr val="C00000"/>
                </a:solidFill>
                <a:latin typeface="微軟正黑體"/>
              </a:rPr>
              <a:t>46</a:t>
            </a: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項指定項目</a:t>
            </a:r>
            <a:endParaRPr lang="zh-TW" altLang="en-US" sz="1600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82" name="Rectangle 19"/>
          <p:cNvSpPr>
            <a:spLocks noChangeArrowheads="1"/>
          </p:cNvSpPr>
          <p:nvPr/>
        </p:nvSpPr>
        <p:spPr bwMode="auto">
          <a:xfrm>
            <a:off x="2555776" y="2852936"/>
            <a:ext cx="1656184" cy="3456384"/>
          </a:xfrm>
          <a:prstGeom prst="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 w="190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4211960" y="2852936"/>
            <a:ext cx="2592288" cy="3456384"/>
          </a:xfrm>
          <a:prstGeom prst="rect">
            <a:avLst/>
          </a:prstGeom>
          <a:solidFill>
            <a:schemeClr val="accent4">
              <a:lumMod val="20000"/>
              <a:lumOff val="80000"/>
              <a:alpha val="49000"/>
            </a:schemeClr>
          </a:solidFill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627784" y="4509120"/>
            <a:ext cx="151216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應優先採購</a:t>
            </a:r>
            <a:endParaRPr lang="en-US" altLang="zh-TW" sz="1600" b="1" kern="0" dirty="0" smtClean="0">
              <a:solidFill>
                <a:schemeClr val="tx1"/>
              </a:solidFill>
              <a:latin typeface="微軟正黑體"/>
            </a:endParaRPr>
          </a:p>
          <a:p>
            <a:pPr lvl="0" algn="ctr">
              <a:defRPr/>
            </a:pP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第一類產品</a:t>
            </a:r>
            <a:endParaRPr lang="zh-TW" altLang="en-US" sz="1600" b="1" kern="0" dirty="0">
              <a:solidFill>
                <a:schemeClr val="tx1"/>
              </a:solidFill>
              <a:latin typeface="微軟正黑體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427984" y="4602614"/>
            <a:ext cx="216024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TW" sz="1600" b="1" kern="0" dirty="0" smtClean="0">
                <a:solidFill>
                  <a:schemeClr val="tx1"/>
                </a:solidFill>
                <a:latin typeface="微軟正黑體"/>
              </a:rPr>
              <a:t>X</a:t>
            </a:r>
            <a:endParaRPr lang="zh-TW" altLang="en-US" sz="1600" b="1" kern="0" dirty="0">
              <a:solidFill>
                <a:schemeClr val="tx1"/>
              </a:solidFill>
              <a:latin typeface="微軟正黑體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516216" y="5733256"/>
            <a:ext cx="2448272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95000"/>
                  </a:schemeClr>
                </a:solidFill>
              </a:rPr>
              <a:t>第一類</a:t>
            </a:r>
            <a:r>
              <a:rPr lang="en-US" altLang="zh-TW" sz="1400" dirty="0" smtClean="0">
                <a:solidFill>
                  <a:schemeClr val="bg1">
                    <a:lumMod val="95000"/>
                  </a:schemeClr>
                </a:solidFill>
              </a:rPr>
              <a:t>=</a:t>
            </a:r>
            <a:r>
              <a:rPr lang="zh-TW" altLang="en-US" sz="1400" dirty="0" smtClean="0">
                <a:solidFill>
                  <a:schemeClr val="bg1">
                    <a:lumMod val="95000"/>
                  </a:schemeClr>
                </a:solidFill>
              </a:rPr>
              <a:t>環保標章產品</a:t>
            </a:r>
            <a:br>
              <a:rPr lang="zh-TW" altLang="en-US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zh-TW" altLang="en-US" sz="1400" dirty="0" smtClean="0">
                <a:solidFill>
                  <a:schemeClr val="bg1">
                    <a:lumMod val="95000"/>
                  </a:schemeClr>
                </a:solidFill>
              </a:rPr>
              <a:t>第二類</a:t>
            </a:r>
            <a:r>
              <a:rPr lang="en-US" altLang="zh-TW" sz="1400" dirty="0" smtClean="0">
                <a:solidFill>
                  <a:schemeClr val="bg1">
                    <a:lumMod val="95000"/>
                  </a:schemeClr>
                </a:solidFill>
              </a:rPr>
              <a:t>=</a:t>
            </a:r>
            <a:r>
              <a:rPr lang="zh-TW" altLang="en-US" sz="1400" dirty="0" smtClean="0">
                <a:solidFill>
                  <a:schemeClr val="bg1">
                    <a:lumMod val="95000"/>
                  </a:schemeClr>
                </a:solidFill>
              </a:rPr>
              <a:t>第二類環境保護產品</a:t>
            </a:r>
            <a:br>
              <a:rPr lang="zh-TW" altLang="en-US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zh-TW" altLang="en-US" sz="1400" dirty="0" smtClean="0">
                <a:solidFill>
                  <a:schemeClr val="bg1">
                    <a:lumMod val="95000"/>
                  </a:schemeClr>
                </a:solidFill>
              </a:rPr>
              <a:t>第三類</a:t>
            </a:r>
            <a:r>
              <a:rPr lang="en-US" altLang="zh-TW" sz="1400" dirty="0" smtClean="0">
                <a:solidFill>
                  <a:schemeClr val="bg1">
                    <a:lumMod val="95000"/>
                  </a:schemeClr>
                </a:solidFill>
              </a:rPr>
              <a:t>=</a:t>
            </a:r>
            <a:r>
              <a:rPr lang="zh-TW" altLang="en-US" sz="1400" dirty="0" smtClean="0">
                <a:solidFill>
                  <a:schemeClr val="bg1">
                    <a:lumMod val="95000"/>
                  </a:schemeClr>
                </a:solidFill>
              </a:rPr>
              <a:t>省水節能綠建材產品</a:t>
            </a:r>
            <a:endParaRPr lang="zh-TW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9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84381">
            <a:off x="6391374" y="5479320"/>
            <a:ext cx="363990" cy="36399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＞形箭號 89"/>
          <p:cNvSpPr/>
          <p:nvPr/>
        </p:nvSpPr>
        <p:spPr>
          <a:xfrm>
            <a:off x="2267744" y="4581128"/>
            <a:ext cx="360040" cy="360040"/>
          </a:xfrm>
          <a:prstGeom prst="chevro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2" name="＞形箭號 91"/>
          <p:cNvSpPr/>
          <p:nvPr/>
        </p:nvSpPr>
        <p:spPr>
          <a:xfrm>
            <a:off x="4067944" y="4581128"/>
            <a:ext cx="360040" cy="360040"/>
          </a:xfrm>
          <a:prstGeom prst="chevr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2"/>
          <p:cNvGrpSpPr>
            <a:grpSpLocks noChangeAspect="1"/>
          </p:cNvGrpSpPr>
          <p:nvPr/>
        </p:nvGrpSpPr>
        <p:grpSpPr>
          <a:xfrm>
            <a:off x="107504" y="2780928"/>
            <a:ext cx="8879179" cy="1008114"/>
            <a:chOff x="755576" y="2204863"/>
            <a:chExt cx="7200800" cy="81755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82710"/>
            <a:stretch>
              <a:fillRect/>
            </a:stretch>
          </p:blipFill>
          <p:spPr bwMode="auto">
            <a:xfrm>
              <a:off x="755576" y="2204863"/>
              <a:ext cx="7200800" cy="759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93480" b="2660"/>
            <a:stretch>
              <a:fillRect/>
            </a:stretch>
          </p:blipFill>
          <p:spPr bwMode="auto">
            <a:xfrm>
              <a:off x="755576" y="2852936"/>
              <a:ext cx="7200800" cy="169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存查表格列印要怎麼查？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11560" y="162880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07704" y="1628800"/>
            <a:ext cx="698477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認識存查表格的設計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(47-77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項之環保產品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179512" y="3573016"/>
            <a:ext cx="2088232" cy="144016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95536" y="4077072"/>
            <a:ext cx="17281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600" b="1" kern="0" dirty="0" smtClean="0">
                <a:solidFill>
                  <a:srgbClr val="C00000"/>
                </a:solidFill>
                <a:latin typeface="微軟正黑體"/>
              </a:rPr>
              <a:t>47-77</a:t>
            </a: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項之環保產品指定項目</a:t>
            </a:r>
            <a:endParaRPr lang="zh-TW" altLang="en-US" sz="1600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82" name="Rectangle 19"/>
          <p:cNvSpPr>
            <a:spLocks noChangeArrowheads="1"/>
          </p:cNvSpPr>
          <p:nvPr/>
        </p:nvSpPr>
        <p:spPr bwMode="auto">
          <a:xfrm>
            <a:off x="2267744" y="3573016"/>
            <a:ext cx="4176464" cy="1440160"/>
          </a:xfrm>
          <a:prstGeom prst="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 w="190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6444208" y="3573016"/>
            <a:ext cx="1296144" cy="1440160"/>
          </a:xfrm>
          <a:prstGeom prst="rect">
            <a:avLst/>
          </a:prstGeom>
          <a:solidFill>
            <a:schemeClr val="accent4">
              <a:lumMod val="20000"/>
              <a:lumOff val="80000"/>
              <a:alpha val="49000"/>
            </a:schemeClr>
          </a:solidFill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555776" y="4140369"/>
            <a:ext cx="360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應優先採購</a:t>
            </a:r>
            <a:endParaRPr lang="en-US" altLang="zh-TW" sz="1600" b="1" kern="0" dirty="0" smtClean="0">
              <a:solidFill>
                <a:schemeClr val="tx1"/>
              </a:solidFill>
              <a:latin typeface="微軟正黑體"/>
            </a:endParaRPr>
          </a:p>
          <a:p>
            <a:pPr lvl="0" algn="ctr">
              <a:defRPr/>
            </a:pP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第一類</a:t>
            </a:r>
            <a:r>
              <a:rPr lang="en-US" altLang="zh-TW" sz="1600" b="1" kern="0" dirty="0" smtClean="0">
                <a:solidFill>
                  <a:schemeClr val="tx1"/>
                </a:solidFill>
                <a:latin typeface="微軟正黑體"/>
              </a:rPr>
              <a:t>/</a:t>
            </a: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第二類</a:t>
            </a:r>
            <a:r>
              <a:rPr lang="en-US" altLang="zh-TW" sz="1600" b="1" kern="0" dirty="0" smtClean="0">
                <a:solidFill>
                  <a:schemeClr val="tx1"/>
                </a:solidFill>
                <a:latin typeface="微軟正黑體"/>
              </a:rPr>
              <a:t>/</a:t>
            </a: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第三類產品</a:t>
            </a:r>
            <a:endParaRPr lang="zh-TW" altLang="en-US" sz="1600" b="1" kern="0" dirty="0">
              <a:solidFill>
                <a:schemeClr val="tx1"/>
              </a:solidFill>
              <a:latin typeface="微軟正黑體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516216" y="4221088"/>
            <a:ext cx="108012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TW" sz="1600" b="1" kern="0" dirty="0" smtClean="0">
                <a:solidFill>
                  <a:schemeClr val="tx1"/>
                </a:solidFill>
                <a:latin typeface="微軟正黑體"/>
              </a:rPr>
              <a:t>X</a:t>
            </a:r>
            <a:endParaRPr lang="zh-TW" altLang="en-US" sz="1600" b="1" kern="0" dirty="0">
              <a:solidFill>
                <a:schemeClr val="tx1"/>
              </a:solidFill>
              <a:latin typeface="微軟正黑體"/>
            </a:endParaRPr>
          </a:p>
        </p:txBody>
      </p:sp>
      <p:sp>
        <p:nvSpPr>
          <p:cNvPr id="90" name="＞形箭號 89"/>
          <p:cNvSpPr/>
          <p:nvPr/>
        </p:nvSpPr>
        <p:spPr>
          <a:xfrm>
            <a:off x="2195736" y="4212377"/>
            <a:ext cx="360040" cy="360040"/>
          </a:xfrm>
          <a:prstGeom prst="chevro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2" name="＞形箭號 91"/>
          <p:cNvSpPr/>
          <p:nvPr/>
        </p:nvSpPr>
        <p:spPr>
          <a:xfrm>
            <a:off x="6156176" y="4221088"/>
            <a:ext cx="360040" cy="360040"/>
          </a:xfrm>
          <a:prstGeom prst="chevr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/>
          <p:cNvGrpSpPr/>
          <p:nvPr/>
        </p:nvGrpSpPr>
        <p:grpSpPr>
          <a:xfrm>
            <a:off x="107504" y="2780928"/>
            <a:ext cx="8879179" cy="1001074"/>
            <a:chOff x="107504" y="2780928"/>
            <a:chExt cx="8879179" cy="100107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82710"/>
            <a:stretch>
              <a:fillRect/>
            </a:stretch>
          </p:blipFill>
          <p:spPr bwMode="auto">
            <a:xfrm>
              <a:off x="107504" y="2780928"/>
              <a:ext cx="8879179" cy="93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96140"/>
            <a:stretch>
              <a:fillRect/>
            </a:stretch>
          </p:blipFill>
          <p:spPr bwMode="auto">
            <a:xfrm>
              <a:off x="107504" y="3573016"/>
              <a:ext cx="8879179" cy="20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存查表格列印要怎麼查？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11560" y="162880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07704" y="1628800"/>
            <a:ext cx="698477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認識存查表格的設計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(78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～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155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項之綠色產品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179512" y="3573016"/>
            <a:ext cx="2088232" cy="144016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95536" y="4077072"/>
            <a:ext cx="17281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600" b="1" kern="0" dirty="0" smtClean="0">
                <a:solidFill>
                  <a:srgbClr val="C00000"/>
                </a:solidFill>
                <a:latin typeface="微軟正黑體"/>
              </a:rPr>
              <a:t>78</a:t>
            </a: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～</a:t>
            </a:r>
            <a:r>
              <a:rPr lang="en-US" altLang="zh-TW" sz="1600" b="1" kern="0" dirty="0" smtClean="0">
                <a:solidFill>
                  <a:srgbClr val="C00000"/>
                </a:solidFill>
                <a:latin typeface="微軟正黑體"/>
              </a:rPr>
              <a:t>155</a:t>
            </a: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項之綠色產品</a:t>
            </a:r>
            <a:endParaRPr lang="zh-TW" altLang="en-US" sz="1600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82" name="Rectangle 19"/>
          <p:cNvSpPr>
            <a:spLocks noChangeArrowheads="1"/>
          </p:cNvSpPr>
          <p:nvPr/>
        </p:nvSpPr>
        <p:spPr bwMode="auto">
          <a:xfrm>
            <a:off x="2267744" y="3573016"/>
            <a:ext cx="4104456" cy="1440160"/>
          </a:xfrm>
          <a:prstGeom prst="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 w="190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555776" y="4038163"/>
            <a:ext cx="367240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凡第一類</a:t>
            </a:r>
            <a:r>
              <a:rPr lang="en-US" altLang="zh-TW" sz="1600" b="1" kern="0" dirty="0" smtClean="0">
                <a:solidFill>
                  <a:schemeClr val="tx1"/>
                </a:solidFill>
                <a:latin typeface="微軟正黑體"/>
              </a:rPr>
              <a:t>/</a:t>
            </a: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第二類</a:t>
            </a:r>
            <a:r>
              <a:rPr lang="en-US" altLang="zh-TW" sz="1600" b="1" kern="0" dirty="0" smtClean="0">
                <a:solidFill>
                  <a:schemeClr val="tx1"/>
                </a:solidFill>
                <a:latin typeface="微軟正黑體"/>
              </a:rPr>
              <a:t>/</a:t>
            </a: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第三類</a:t>
            </a:r>
            <a:r>
              <a:rPr lang="en-US" altLang="zh-TW" sz="1600" b="1" kern="0" dirty="0" smtClean="0">
                <a:solidFill>
                  <a:schemeClr val="tx1"/>
                </a:solidFill>
                <a:latin typeface="微軟正黑體"/>
              </a:rPr>
              <a:t>/</a:t>
            </a: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其他產品，</a:t>
            </a:r>
            <a:endParaRPr lang="en-US" altLang="zh-TW" sz="1600" b="1" kern="0" dirty="0" smtClean="0">
              <a:solidFill>
                <a:schemeClr val="tx1"/>
              </a:solidFill>
              <a:latin typeface="微軟正黑體"/>
            </a:endParaRPr>
          </a:p>
          <a:p>
            <a:pPr lvl="0" algn="ctr">
              <a:defRPr/>
            </a:pP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可納為「綠色產品採購金額」</a:t>
            </a:r>
            <a:endParaRPr lang="en-US" altLang="zh-TW" sz="1600" b="1" kern="0" dirty="0" smtClean="0">
              <a:solidFill>
                <a:schemeClr val="tx1"/>
              </a:solidFill>
              <a:latin typeface="微軟正黑體"/>
            </a:endParaRPr>
          </a:p>
          <a:p>
            <a:pPr lvl="0" algn="ctr">
              <a:defRPr/>
            </a:pP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認可項目計分</a:t>
            </a:r>
            <a:endParaRPr lang="zh-TW" altLang="en-US" sz="1600" b="1" kern="0" dirty="0">
              <a:solidFill>
                <a:schemeClr val="tx1"/>
              </a:solidFill>
              <a:latin typeface="微軟正黑體"/>
            </a:endParaRPr>
          </a:p>
        </p:txBody>
      </p:sp>
      <p:sp>
        <p:nvSpPr>
          <p:cNvPr id="90" name="＞形箭號 89"/>
          <p:cNvSpPr/>
          <p:nvPr/>
        </p:nvSpPr>
        <p:spPr>
          <a:xfrm>
            <a:off x="2195736" y="4212377"/>
            <a:ext cx="360040" cy="360040"/>
          </a:xfrm>
          <a:prstGeom prst="chevro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1" y="5229200"/>
            <a:ext cx="41352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存查表格列印要怎麼查？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11560" y="162880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07704" y="1628800"/>
            <a:ext cx="698477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本單位及所屬機關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的角度，直接查整體比率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83307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936104" y="2195572"/>
            <a:ext cx="2483768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指定項目綠色採購比率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5076056" y="4437112"/>
            <a:ext cx="576064" cy="1440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0" name="直線單箭頭接點 29"/>
          <p:cNvCxnSpPr>
            <a:stCxn id="29" idx="3"/>
            <a:endCxn id="32" idx="2"/>
          </p:cNvCxnSpPr>
          <p:nvPr/>
        </p:nvCxnSpPr>
        <p:spPr bwMode="auto">
          <a:xfrm>
            <a:off x="5652120" y="4509120"/>
            <a:ext cx="1296144" cy="28437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1" name="矩形 30"/>
          <p:cNvSpPr/>
          <p:nvPr/>
        </p:nvSpPr>
        <p:spPr>
          <a:xfrm>
            <a:off x="7164288" y="4509120"/>
            <a:ext cx="1872208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檢視指定項目比率</a:t>
            </a:r>
            <a:endParaRPr lang="en-US" altLang="zh-TW" sz="1600" kern="0" dirty="0" smtClean="0">
              <a:solidFill>
                <a:srgbClr val="007033"/>
              </a:solidFill>
              <a:latin typeface="微軟正黑體"/>
            </a:endParaRPr>
          </a:p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注意：目標為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90%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32" name="橢圓 13"/>
          <p:cNvSpPr>
            <a:spLocks noChangeArrowheads="1"/>
          </p:cNvSpPr>
          <p:nvPr/>
        </p:nvSpPr>
        <p:spPr bwMode="auto">
          <a:xfrm>
            <a:off x="6948264" y="4645820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467544" y="3573016"/>
            <a:ext cx="3456384" cy="1440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6" name="直線單箭頭接點 45"/>
          <p:cNvCxnSpPr/>
          <p:nvPr/>
        </p:nvCxnSpPr>
        <p:spPr bwMode="auto">
          <a:xfrm flipV="1">
            <a:off x="3923928" y="3068960"/>
            <a:ext cx="72008" cy="50405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0" name="矩形 49"/>
          <p:cNvSpPr/>
          <p:nvPr/>
        </p:nvSpPr>
        <p:spPr>
          <a:xfrm>
            <a:off x="4067944" y="2564904"/>
            <a:ext cx="4248472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指定項目應優先採購第一類產品    ，所以此項目金額佔最大比率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51" name="橢圓 13"/>
          <p:cNvSpPr>
            <a:spLocks noChangeArrowheads="1"/>
          </p:cNvSpPr>
          <p:nvPr/>
        </p:nvSpPr>
        <p:spPr bwMode="auto">
          <a:xfrm>
            <a:off x="3851920" y="2701604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55" name="Picture 2" descr="C:\Users\ong\AppData\Local\Temp\Rar$DIa0.553\【1】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557380"/>
            <a:ext cx="225348" cy="367564"/>
          </a:xfrm>
          <a:prstGeom prst="rect">
            <a:avLst/>
          </a:prstGeom>
          <a:noFill/>
        </p:spPr>
      </p:pic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467544" y="3789040"/>
            <a:ext cx="3456384" cy="7920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59" name="直線單箭頭接點 58"/>
          <p:cNvCxnSpPr>
            <a:endCxn id="63" idx="1"/>
          </p:cNvCxnSpPr>
          <p:nvPr/>
        </p:nvCxnSpPr>
        <p:spPr bwMode="auto">
          <a:xfrm>
            <a:off x="3923928" y="4581128"/>
            <a:ext cx="258417" cy="40329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2" name="矩形 61"/>
          <p:cNvSpPr/>
          <p:nvPr/>
        </p:nvSpPr>
        <p:spPr>
          <a:xfrm>
            <a:off x="4211960" y="5148481"/>
            <a:ext cx="4824536" cy="830997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指定項目中，不應採購第一類以外的產品，若這三個欄位有金額，則應下載採購明細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，逐一檢視，看是否有修正的必要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63" name="橢圓 13"/>
          <p:cNvSpPr>
            <a:spLocks noChangeArrowheads="1"/>
          </p:cNvSpPr>
          <p:nvPr/>
        </p:nvSpPr>
        <p:spPr bwMode="auto">
          <a:xfrm>
            <a:off x="4140200" y="4941168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3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475656" y="5034662"/>
            <a:ext cx="2123728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點擊以下載明細資料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pic>
        <p:nvPicPr>
          <p:cNvPr id="68" name="Picture 4" descr="http://electionssk1.blob.core.windows.net/enumeration/icon-touch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718658">
            <a:off x="2829135" y="4410546"/>
            <a:ext cx="617303" cy="617303"/>
          </a:xfrm>
          <a:prstGeom prst="rect">
            <a:avLst/>
          </a:prstGeom>
          <a:noFill/>
        </p:spPr>
      </p:pic>
      <p:sp>
        <p:nvSpPr>
          <p:cNvPr id="69" name="橢圓 13"/>
          <p:cNvSpPr>
            <a:spLocks noChangeArrowheads="1"/>
          </p:cNvSpPr>
          <p:nvPr/>
        </p:nvSpPr>
        <p:spPr bwMode="auto">
          <a:xfrm>
            <a:off x="1259632" y="5034662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4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29" y="3717032"/>
            <a:ext cx="7898955" cy="285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2"/>
            <a:ext cx="6444603" cy="224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存查表格列印要怎麼查？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11560" y="162880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07704" y="1628800"/>
            <a:ext cx="698477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本單位及所屬機關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的角度，直接查整體比率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936104" y="2195572"/>
            <a:ext cx="2483768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指定項目綠色採購比率</a:t>
            </a:r>
          </a:p>
        </p:txBody>
      </p:sp>
      <p:sp>
        <p:nvSpPr>
          <p:cNvPr id="67" name="矩形 66"/>
          <p:cNvSpPr/>
          <p:nvPr/>
        </p:nvSpPr>
        <p:spPr>
          <a:xfrm>
            <a:off x="251520" y="4581128"/>
            <a:ext cx="3312368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報表中將顯示採購人的聯絡資訊，方便管理者聯繫下屬機關人員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69" name="橢圓 13"/>
          <p:cNvSpPr>
            <a:spLocks noChangeArrowheads="1"/>
          </p:cNvSpPr>
          <p:nvPr/>
        </p:nvSpPr>
        <p:spPr bwMode="auto">
          <a:xfrm>
            <a:off x="35496" y="4689232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6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8316811" y="2708920"/>
            <a:ext cx="648072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08699" y="3284984"/>
            <a:ext cx="1656184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點擊輸出成報表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pic>
        <p:nvPicPr>
          <p:cNvPr id="35" name="Picture 4" descr="http://electionssk1.blob.core.windows.net/enumeration/icon-touch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718658">
            <a:off x="8361994" y="2826111"/>
            <a:ext cx="486471" cy="486471"/>
          </a:xfrm>
          <a:prstGeom prst="rect">
            <a:avLst/>
          </a:prstGeom>
          <a:noFill/>
        </p:spPr>
      </p:pic>
      <p:sp>
        <p:nvSpPr>
          <p:cNvPr id="36" name="橢圓 13"/>
          <p:cNvSpPr>
            <a:spLocks noChangeArrowheads="1"/>
          </p:cNvSpPr>
          <p:nvPr/>
        </p:nvSpPr>
        <p:spPr bwMode="auto">
          <a:xfrm>
            <a:off x="7092675" y="3284984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5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7" name="弧形箭號 (左彎) 36"/>
          <p:cNvSpPr/>
          <p:nvPr/>
        </p:nvSpPr>
        <p:spPr>
          <a:xfrm rot="475869">
            <a:off x="7966068" y="3750922"/>
            <a:ext cx="576064" cy="1224136"/>
          </a:xfrm>
          <a:prstGeom prst="curvedLef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6156176" y="5229200"/>
            <a:ext cx="1872208" cy="43204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6156176" y="5661248"/>
            <a:ext cx="1872208" cy="936104"/>
          </a:xfrm>
          <a:prstGeom prst="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28184" y="5805264"/>
            <a:ext cx="165618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採購人聯繫方式</a:t>
            </a:r>
            <a:endParaRPr lang="zh-TW" altLang="en-US" sz="1600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395536" y="5229200"/>
            <a:ext cx="5688632" cy="43204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395536" y="5661248"/>
            <a:ext cx="5688632" cy="936104"/>
          </a:xfrm>
          <a:prstGeom prst="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051720" y="5805264"/>
            <a:ext cx="165618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採購明細</a:t>
            </a:r>
            <a:endParaRPr lang="zh-TW" altLang="en-US" sz="1600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52" name="AutoShape 24"/>
          <p:cNvSpPr>
            <a:spLocks noChangeArrowheads="1"/>
          </p:cNvSpPr>
          <p:nvPr/>
        </p:nvSpPr>
        <p:spPr bwMode="auto">
          <a:xfrm>
            <a:off x="6300192" y="6237312"/>
            <a:ext cx="1656184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11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請督促下屬機關如實填寫帳戶資訊，以利聯繫</a:t>
            </a:r>
          </a:p>
        </p:txBody>
      </p:sp>
      <p:pic>
        <p:nvPicPr>
          <p:cNvPr id="53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0984381">
            <a:off x="6108971" y="6334124"/>
            <a:ext cx="305977" cy="305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存查表格列印要怎麼查？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11560" y="162880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07704" y="1628800"/>
            <a:ext cx="698477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本單位及所屬機關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的角度，直接查整體比率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936104" y="2195572"/>
            <a:ext cx="2483768" cy="360040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總綠色採購比率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671" y="3169275"/>
            <a:ext cx="81248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5376167" y="4969475"/>
            <a:ext cx="576064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4" name="直線單箭頭接點 33"/>
          <p:cNvCxnSpPr>
            <a:stCxn id="33" idx="3"/>
            <a:endCxn id="36" idx="2"/>
          </p:cNvCxnSpPr>
          <p:nvPr/>
        </p:nvCxnSpPr>
        <p:spPr bwMode="auto">
          <a:xfrm>
            <a:off x="5952231" y="5077487"/>
            <a:ext cx="936104" cy="32037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5" name="矩形 34"/>
          <p:cNvSpPr/>
          <p:nvPr/>
        </p:nvSpPr>
        <p:spPr>
          <a:xfrm>
            <a:off x="7104359" y="5113491"/>
            <a:ext cx="1872208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檢視總綠色比率</a:t>
            </a:r>
            <a:endParaRPr lang="en-US" altLang="zh-TW" sz="1600" kern="0" dirty="0" smtClean="0">
              <a:solidFill>
                <a:srgbClr val="007033"/>
              </a:solidFill>
              <a:latin typeface="微軟正黑體"/>
            </a:endParaRPr>
          </a:p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注意：目標為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90%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36" name="橢圓 13"/>
          <p:cNvSpPr>
            <a:spLocks noChangeArrowheads="1"/>
          </p:cNvSpPr>
          <p:nvPr/>
        </p:nvSpPr>
        <p:spPr bwMode="auto">
          <a:xfrm>
            <a:off x="6888335" y="5250191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911671" y="4825459"/>
            <a:ext cx="4320480" cy="360040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27584" y="5898758"/>
            <a:ext cx="424847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※ 47-77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項不應採購第一</a:t>
            </a: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/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二</a:t>
            </a: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/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三類以外的產品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47" name="橢圓 13"/>
          <p:cNvSpPr>
            <a:spLocks noChangeArrowheads="1"/>
          </p:cNvSpPr>
          <p:nvPr/>
        </p:nvSpPr>
        <p:spPr bwMode="auto">
          <a:xfrm>
            <a:off x="611808" y="5907469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3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911671" y="4249395"/>
            <a:ext cx="4320480" cy="288032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34820" name="Picture 4" descr="http://www.clker.com/cliparts/0/f/2/e/12565635601173193823ey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49395"/>
            <a:ext cx="710952" cy="347181"/>
          </a:xfrm>
          <a:prstGeom prst="rect">
            <a:avLst/>
          </a:prstGeom>
          <a:noFill/>
        </p:spPr>
      </p:pic>
      <p:pic>
        <p:nvPicPr>
          <p:cNvPr id="49" name="Picture 4" descr="http://www.clker.com/cliparts/0/f/2/e/12565635601173193823ey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38318"/>
            <a:ext cx="710952" cy="347181"/>
          </a:xfrm>
          <a:prstGeom prst="rect">
            <a:avLst/>
          </a:prstGeom>
          <a:noFill/>
        </p:spPr>
      </p:pic>
      <p:sp>
        <p:nvSpPr>
          <p:cNvPr id="52" name="矩形 51"/>
          <p:cNvSpPr/>
          <p:nvPr/>
        </p:nvSpPr>
        <p:spPr>
          <a:xfrm>
            <a:off x="827584" y="2751892"/>
            <a:ext cx="4680520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※ 46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項指定項目中不應採購非第一</a:t>
            </a: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/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二</a:t>
            </a: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/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三類的產品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53" name="橢圓 13"/>
          <p:cNvSpPr>
            <a:spLocks noChangeArrowheads="1"/>
          </p:cNvSpPr>
          <p:nvPr/>
        </p:nvSpPr>
        <p:spPr bwMode="auto">
          <a:xfrm>
            <a:off x="611560" y="2751892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cxnSp>
        <p:nvCxnSpPr>
          <p:cNvPr id="56" name="直線單箭頭接點 55"/>
          <p:cNvCxnSpPr/>
          <p:nvPr/>
        </p:nvCxnSpPr>
        <p:spPr bwMode="auto">
          <a:xfrm flipV="1">
            <a:off x="3347864" y="3025259"/>
            <a:ext cx="0" cy="122413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61" name="直線單箭頭接點 60"/>
          <p:cNvCxnSpPr/>
          <p:nvPr/>
        </p:nvCxnSpPr>
        <p:spPr bwMode="auto">
          <a:xfrm flipH="1">
            <a:off x="3347864" y="5193883"/>
            <a:ext cx="8384" cy="70487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6" name="矩形 65"/>
          <p:cNvSpPr/>
          <p:nvPr/>
        </p:nvSpPr>
        <p:spPr>
          <a:xfrm>
            <a:off x="827584" y="6381328"/>
            <a:ext cx="6840760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若需要檢視採購明細，請點選金額下載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，逐一檢視，看是否有修正的必要</a:t>
            </a:r>
            <a:endParaRPr lang="zh-TW" altLang="en-US" sz="1600" dirty="0"/>
          </a:p>
        </p:txBody>
      </p:sp>
      <p:sp>
        <p:nvSpPr>
          <p:cNvPr id="70" name="橢圓 13"/>
          <p:cNvSpPr>
            <a:spLocks noChangeArrowheads="1"/>
          </p:cNvSpPr>
          <p:nvPr/>
        </p:nvSpPr>
        <p:spPr bwMode="auto">
          <a:xfrm>
            <a:off x="611560" y="6381328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4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71" name="Picture 4" descr="http://electionssk1.blob.core.windows.net/enumeration/icon-touch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850100">
            <a:off x="4031571" y="5408852"/>
            <a:ext cx="383675" cy="383675"/>
          </a:xfrm>
          <a:prstGeom prst="rect">
            <a:avLst/>
          </a:prstGeom>
          <a:noFill/>
        </p:spPr>
      </p:pic>
      <p:cxnSp>
        <p:nvCxnSpPr>
          <p:cNvPr id="72" name="直線單箭頭接點 71"/>
          <p:cNvCxnSpPr/>
          <p:nvPr/>
        </p:nvCxnSpPr>
        <p:spPr bwMode="auto">
          <a:xfrm flipH="1">
            <a:off x="5499720" y="5733256"/>
            <a:ext cx="8384" cy="70487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73" name="直線接點 72"/>
          <p:cNvCxnSpPr/>
          <p:nvPr/>
        </p:nvCxnSpPr>
        <p:spPr>
          <a:xfrm flipH="1">
            <a:off x="4355976" y="5733256"/>
            <a:ext cx="115212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存查表格列印要怎麼查？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11560" y="162880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zh-TW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07704" y="1628800"/>
            <a:ext cx="698477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本單位及所屬機關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的角度，直接查整體比率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936104" y="2195572"/>
            <a:ext cx="2483768" cy="360040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總綠色採購比率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671" y="3169275"/>
            <a:ext cx="81248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5376167" y="4969475"/>
            <a:ext cx="576064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4" name="直線單箭頭接點 33"/>
          <p:cNvCxnSpPr>
            <a:stCxn id="33" idx="3"/>
            <a:endCxn id="36" idx="2"/>
          </p:cNvCxnSpPr>
          <p:nvPr/>
        </p:nvCxnSpPr>
        <p:spPr bwMode="auto">
          <a:xfrm>
            <a:off x="5952231" y="5077487"/>
            <a:ext cx="936104" cy="32037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5" name="矩形 34"/>
          <p:cNvSpPr/>
          <p:nvPr/>
        </p:nvSpPr>
        <p:spPr>
          <a:xfrm>
            <a:off x="7104359" y="5113491"/>
            <a:ext cx="1872208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檢視總綠色比率</a:t>
            </a:r>
            <a:endParaRPr lang="en-US" altLang="zh-TW" sz="1600" kern="0" dirty="0" smtClean="0">
              <a:solidFill>
                <a:srgbClr val="007033"/>
              </a:solidFill>
              <a:latin typeface="微軟正黑體"/>
            </a:endParaRPr>
          </a:p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注意：目標為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90%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36" name="橢圓 13"/>
          <p:cNvSpPr>
            <a:spLocks noChangeArrowheads="1"/>
          </p:cNvSpPr>
          <p:nvPr/>
        </p:nvSpPr>
        <p:spPr bwMode="auto">
          <a:xfrm>
            <a:off x="6888335" y="5250191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911671" y="4825459"/>
            <a:ext cx="4320480" cy="360040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27584" y="5898758"/>
            <a:ext cx="424847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※ 47-77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項不應採購第一</a:t>
            </a: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/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二</a:t>
            </a: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/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三類以外的產品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47" name="橢圓 13"/>
          <p:cNvSpPr>
            <a:spLocks noChangeArrowheads="1"/>
          </p:cNvSpPr>
          <p:nvPr/>
        </p:nvSpPr>
        <p:spPr bwMode="auto">
          <a:xfrm>
            <a:off x="611808" y="5907469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3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911671" y="4249395"/>
            <a:ext cx="4320480" cy="288032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34820" name="Picture 4" descr="http://www.clker.com/cliparts/0/f/2/e/12565635601173193823ey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49395"/>
            <a:ext cx="710952" cy="347181"/>
          </a:xfrm>
          <a:prstGeom prst="rect">
            <a:avLst/>
          </a:prstGeom>
          <a:noFill/>
        </p:spPr>
      </p:pic>
      <p:pic>
        <p:nvPicPr>
          <p:cNvPr id="49" name="Picture 4" descr="http://www.clker.com/cliparts/0/f/2/e/12565635601173193823ey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38318"/>
            <a:ext cx="710952" cy="347181"/>
          </a:xfrm>
          <a:prstGeom prst="rect">
            <a:avLst/>
          </a:prstGeom>
          <a:noFill/>
        </p:spPr>
      </p:pic>
      <p:sp>
        <p:nvSpPr>
          <p:cNvPr id="52" name="矩形 51"/>
          <p:cNvSpPr/>
          <p:nvPr/>
        </p:nvSpPr>
        <p:spPr>
          <a:xfrm>
            <a:off x="827584" y="2751892"/>
            <a:ext cx="4680520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※ 46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項指定項目中不應採購非第一</a:t>
            </a: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/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二</a:t>
            </a: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/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三類的產品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53" name="橢圓 13"/>
          <p:cNvSpPr>
            <a:spLocks noChangeArrowheads="1"/>
          </p:cNvSpPr>
          <p:nvPr/>
        </p:nvSpPr>
        <p:spPr bwMode="auto">
          <a:xfrm>
            <a:off x="611560" y="2751892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cxnSp>
        <p:nvCxnSpPr>
          <p:cNvPr id="56" name="直線單箭頭接點 55"/>
          <p:cNvCxnSpPr/>
          <p:nvPr/>
        </p:nvCxnSpPr>
        <p:spPr bwMode="auto">
          <a:xfrm flipV="1">
            <a:off x="3347864" y="3025259"/>
            <a:ext cx="0" cy="122413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61" name="直線單箭頭接點 60"/>
          <p:cNvCxnSpPr/>
          <p:nvPr/>
        </p:nvCxnSpPr>
        <p:spPr bwMode="auto">
          <a:xfrm flipH="1">
            <a:off x="3347864" y="5193883"/>
            <a:ext cx="8384" cy="70487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6" name="矩形 65"/>
          <p:cNvSpPr/>
          <p:nvPr/>
        </p:nvSpPr>
        <p:spPr>
          <a:xfrm>
            <a:off x="827584" y="6381328"/>
            <a:ext cx="6840760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若需要檢視採購明細，請點選金額下載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，逐一檢視，看是否有修正的必要</a:t>
            </a:r>
            <a:endParaRPr lang="zh-TW" altLang="en-US" sz="1600" dirty="0"/>
          </a:p>
        </p:txBody>
      </p:sp>
      <p:sp>
        <p:nvSpPr>
          <p:cNvPr id="70" name="橢圓 13"/>
          <p:cNvSpPr>
            <a:spLocks noChangeArrowheads="1"/>
          </p:cNvSpPr>
          <p:nvPr/>
        </p:nvSpPr>
        <p:spPr bwMode="auto">
          <a:xfrm>
            <a:off x="611560" y="6381328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4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71" name="Picture 4" descr="http://electionssk1.blob.core.windows.net/enumeration/icon-touch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850100">
            <a:off x="4031571" y="5408852"/>
            <a:ext cx="383675" cy="383675"/>
          </a:xfrm>
          <a:prstGeom prst="rect">
            <a:avLst/>
          </a:prstGeom>
          <a:noFill/>
        </p:spPr>
      </p:pic>
      <p:cxnSp>
        <p:nvCxnSpPr>
          <p:cNvPr id="72" name="直線單箭頭接點 71"/>
          <p:cNvCxnSpPr/>
          <p:nvPr/>
        </p:nvCxnSpPr>
        <p:spPr bwMode="auto">
          <a:xfrm flipH="1">
            <a:off x="5499720" y="5733256"/>
            <a:ext cx="8384" cy="70487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73" name="直線接點 72"/>
          <p:cNvCxnSpPr/>
          <p:nvPr/>
        </p:nvCxnSpPr>
        <p:spPr>
          <a:xfrm flipH="1">
            <a:off x="4355976" y="5733256"/>
            <a:ext cx="115212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採購資料申報</a:t>
            </a:r>
            <a:r>
              <a:rPr lang="en-US" altLang="zh-TW" b="1" dirty="0" smtClean="0">
                <a:solidFill>
                  <a:schemeClr val="bg1"/>
                </a:solidFill>
              </a:rPr>
              <a:t>&amp;</a:t>
            </a:r>
            <a:r>
              <a:rPr lang="zh-TW" altLang="en-US" b="1" dirty="0" smtClean="0">
                <a:solidFill>
                  <a:schemeClr val="bg1"/>
                </a:solidFill>
              </a:rPr>
              <a:t>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存查表格列印注意事項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90" y="1628800"/>
            <a:ext cx="6267450" cy="21082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203" y="2925788"/>
            <a:ext cx="5219700" cy="309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19" descr="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241905" flipH="1" flipV="1">
            <a:off x="6149007" y="2824115"/>
            <a:ext cx="7350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矩形 18"/>
          <p:cNvSpPr>
            <a:spLocks noChangeArrowheads="1"/>
          </p:cNvSpPr>
          <p:nvPr/>
        </p:nvSpPr>
        <p:spPr bwMode="auto">
          <a:xfrm>
            <a:off x="1452512" y="5084489"/>
            <a:ext cx="360363" cy="71438"/>
          </a:xfrm>
          <a:prstGeom prst="rect">
            <a:avLst/>
          </a:prstGeom>
          <a:solidFill>
            <a:schemeClr val="bg1">
              <a:alpha val="94116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5475" indent="-625475" algn="ctr"/>
            <a:endParaRPr kumimoji="0" lang="zh-TW" altLang="en-US" sz="1600" b="1">
              <a:solidFill>
                <a:srgbClr val="C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0" name="矩形 19"/>
          <p:cNvSpPr>
            <a:spLocks noChangeArrowheads="1"/>
          </p:cNvSpPr>
          <p:nvPr/>
        </p:nvSpPr>
        <p:spPr bwMode="auto">
          <a:xfrm>
            <a:off x="1884312" y="5300389"/>
            <a:ext cx="360363" cy="71438"/>
          </a:xfrm>
          <a:prstGeom prst="rect">
            <a:avLst/>
          </a:prstGeom>
          <a:solidFill>
            <a:schemeClr val="bg1">
              <a:alpha val="94116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5475" indent="-625475" algn="ctr"/>
            <a:endParaRPr kumimoji="0" lang="zh-TW" altLang="en-US" sz="1600" b="1">
              <a:solidFill>
                <a:srgbClr val="C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51" name="Picture 19" descr="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75115" flipV="1">
            <a:off x="3354442" y="4351022"/>
            <a:ext cx="736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3525" y="5000352"/>
            <a:ext cx="6238875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539552" y="5879013"/>
            <a:ext cx="8159676" cy="646331"/>
          </a:xfrm>
          <a:prstGeom prst="rect">
            <a:avLst/>
          </a:prstGeom>
          <a:solidFill>
            <a:srgbClr val="FFFFCC">
              <a:alpha val="90195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提醒</a:t>
            </a:r>
            <a:r>
              <a:rPr kumimoji="0"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若要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修改「填報人」</a:t>
            </a:r>
            <a:r>
              <a:rPr kumimoji="0"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的相關資訊，請使用</a:t>
            </a:r>
            <a:r>
              <a:rPr kumimoji="0"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「所屬單位管理」</a:t>
            </a:r>
            <a:r>
              <a:rPr kumimoji="0"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功能</a:t>
            </a:r>
            <a:r>
              <a:rPr kumimoji="0"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修改</a:t>
            </a:r>
            <a:r>
              <a:rPr kumimoji="0"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相關資訊。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6228184" y="2493045"/>
            <a:ext cx="360040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331640" y="3213125"/>
            <a:ext cx="111663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預覽列印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2100634" y="5300612"/>
            <a:ext cx="1823294" cy="43204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69" name="直線單箭頭接點 68"/>
          <p:cNvCxnSpPr/>
          <p:nvPr/>
        </p:nvCxnSpPr>
        <p:spPr bwMode="auto">
          <a:xfrm>
            <a:off x="948506" y="5444628"/>
            <a:ext cx="0" cy="41684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74" name="直線接點 73"/>
          <p:cNvCxnSpPr/>
          <p:nvPr/>
        </p:nvCxnSpPr>
        <p:spPr>
          <a:xfrm flipH="1">
            <a:off x="948506" y="5444628"/>
            <a:ext cx="115212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採購申報狀況追踪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檢視那些帳號申報資料有問題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80" y="2198549"/>
            <a:ext cx="8336578" cy="432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31032" y="5654933"/>
            <a:ext cx="1331640" cy="2880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23" name="直線單箭頭接點 22"/>
          <p:cNvCxnSpPr/>
          <p:nvPr/>
        </p:nvCxnSpPr>
        <p:spPr bwMode="auto">
          <a:xfrm>
            <a:off x="1655168" y="5654933"/>
            <a:ext cx="1152128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26" name="矩形 25"/>
          <p:cNvSpPr/>
          <p:nvPr/>
        </p:nvSpPr>
        <p:spPr>
          <a:xfrm>
            <a:off x="3095328" y="5510917"/>
            <a:ext cx="244827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選擇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【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所屬單位申報狀況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】</a:t>
            </a:r>
          </a:p>
        </p:txBody>
      </p:sp>
      <p:sp>
        <p:nvSpPr>
          <p:cNvPr id="29" name="橢圓 13"/>
          <p:cNvSpPr>
            <a:spLocks noChangeArrowheads="1"/>
          </p:cNvSpPr>
          <p:nvPr/>
        </p:nvSpPr>
        <p:spPr bwMode="auto">
          <a:xfrm>
            <a:off x="2879304" y="5503601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3527376" y="2342565"/>
            <a:ext cx="1728192" cy="151216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3" name="直線單箭頭接點 32"/>
          <p:cNvCxnSpPr/>
          <p:nvPr/>
        </p:nvCxnSpPr>
        <p:spPr bwMode="auto">
          <a:xfrm>
            <a:off x="4607496" y="3854733"/>
            <a:ext cx="1152128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4" name="矩形 33"/>
          <p:cNvSpPr/>
          <p:nvPr/>
        </p:nvSpPr>
        <p:spPr>
          <a:xfrm>
            <a:off x="6047656" y="3710717"/>
            <a:ext cx="3096344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選擇查詢年度、時間區間、類別</a:t>
            </a:r>
            <a:endParaRPr lang="en-US" altLang="zh-TW" sz="1600" kern="0" dirty="0" smtClean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35" name="橢圓 13"/>
          <p:cNvSpPr>
            <a:spLocks noChangeArrowheads="1"/>
          </p:cNvSpPr>
          <p:nvPr/>
        </p:nvSpPr>
        <p:spPr bwMode="auto">
          <a:xfrm>
            <a:off x="5831632" y="3703401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15616" y="1628800"/>
            <a:ext cx="698477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所屬單位申報狀況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直接查整體申報狀況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41" name="直線接點 40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527" y="1628800"/>
            <a:ext cx="7029881" cy="50405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一</a:t>
            </a: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、前台功能介紹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084169" y="1700808"/>
            <a:ext cx="720080" cy="20161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7308304" y="1916832"/>
            <a:ext cx="1285875" cy="355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lvl="0">
              <a:defRPr/>
            </a:pPr>
            <a:r>
              <a:rPr lang="zh-TW" altLang="en-US" b="1" kern="0" dirty="0" smtClean="0">
                <a:solidFill>
                  <a:srgbClr val="C00000"/>
                </a:solidFill>
                <a:latin typeface="微軟正黑體"/>
              </a:rPr>
              <a:t>登入後台</a:t>
            </a:r>
            <a:endParaRPr lang="zh-TW" altLang="en-US" b="1" kern="0" dirty="0">
              <a:solidFill>
                <a:srgbClr val="C00000"/>
              </a:solidFill>
              <a:latin typeface="微軟正黑體"/>
            </a:endParaRPr>
          </a:p>
        </p:txBody>
      </p:sp>
      <p:cxnSp>
        <p:nvCxnSpPr>
          <p:cNvPr id="20" name="直線單箭頭接點 19"/>
          <p:cNvCxnSpPr/>
          <p:nvPr/>
        </p:nvCxnSpPr>
        <p:spPr bwMode="auto">
          <a:xfrm>
            <a:off x="6804050" y="1899865"/>
            <a:ext cx="504254" cy="16098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2627784" y="3429000"/>
            <a:ext cx="4320480" cy="12961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317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187624" y="3356992"/>
            <a:ext cx="1296144" cy="324036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317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1187624" y="2060848"/>
            <a:ext cx="1296144" cy="122413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317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2627784" y="5013176"/>
            <a:ext cx="4248472" cy="158417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317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7019764" y="3429000"/>
            <a:ext cx="1224644" cy="31683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317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83968" y="3933056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b="1" kern="0" dirty="0" smtClean="0">
                <a:solidFill>
                  <a:srgbClr val="C00000"/>
                </a:solidFill>
                <a:latin typeface="微軟正黑體"/>
              </a:rPr>
              <a:t>活動專區</a:t>
            </a:r>
            <a:endParaRPr lang="zh-TW" altLang="en-US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051875" y="5517232"/>
            <a:ext cx="167225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b="1" kern="0" dirty="0" smtClean="0">
                <a:solidFill>
                  <a:srgbClr val="C00000"/>
                </a:solidFill>
                <a:latin typeface="微軟正黑體"/>
              </a:rPr>
              <a:t>最新消息</a:t>
            </a:r>
            <a:r>
              <a:rPr lang="en-US" altLang="zh-TW" b="1" kern="0" dirty="0" smtClean="0">
                <a:solidFill>
                  <a:srgbClr val="C00000"/>
                </a:solidFill>
                <a:latin typeface="微軟正黑體"/>
              </a:rPr>
              <a:t>/</a:t>
            </a:r>
            <a:r>
              <a:rPr lang="zh-TW" altLang="en-US" b="1" kern="0" dirty="0">
                <a:solidFill>
                  <a:srgbClr val="C00000"/>
                </a:solidFill>
                <a:latin typeface="微軟正黑體"/>
              </a:rPr>
              <a:t>公告</a:t>
            </a:r>
          </a:p>
        </p:txBody>
      </p:sp>
      <p:sp>
        <p:nvSpPr>
          <p:cNvPr id="33" name="矩形 32"/>
          <p:cNvSpPr/>
          <p:nvPr/>
        </p:nvSpPr>
        <p:spPr>
          <a:xfrm>
            <a:off x="1259632" y="4582869"/>
            <a:ext cx="1107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TW" altLang="en-US" b="1" kern="0" dirty="0" smtClean="0">
                <a:solidFill>
                  <a:srgbClr val="C00000"/>
                </a:solidFill>
                <a:latin typeface="微軟正黑體"/>
              </a:rPr>
              <a:t>網站</a:t>
            </a:r>
            <a:endParaRPr lang="en-US" altLang="zh-TW" b="1" kern="0" dirty="0" smtClean="0">
              <a:solidFill>
                <a:srgbClr val="C00000"/>
              </a:solidFill>
              <a:latin typeface="微軟正黑體"/>
            </a:endParaRPr>
          </a:p>
          <a:p>
            <a:pPr lvl="0" algn="ctr">
              <a:defRPr/>
            </a:pPr>
            <a:r>
              <a:rPr lang="zh-TW" altLang="en-US" b="1" kern="0" dirty="0" smtClean="0">
                <a:solidFill>
                  <a:srgbClr val="C00000"/>
                </a:solidFill>
                <a:latin typeface="微軟正黑體"/>
              </a:rPr>
              <a:t>內容索引</a:t>
            </a:r>
            <a:endParaRPr lang="zh-TW" altLang="en-US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59632" y="2564904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TW" altLang="en-US" b="1" kern="0" dirty="0" smtClean="0">
                <a:solidFill>
                  <a:srgbClr val="C00000"/>
                </a:solidFill>
                <a:latin typeface="微軟正黑體"/>
              </a:rPr>
              <a:t>社群網絡</a:t>
            </a:r>
            <a:endParaRPr lang="zh-TW" altLang="en-US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92280" y="4654877"/>
            <a:ext cx="11079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TW" altLang="en-US" b="1" kern="0" dirty="0" smtClean="0">
                <a:solidFill>
                  <a:srgbClr val="C00000"/>
                </a:solidFill>
                <a:latin typeface="微軟正黑體"/>
              </a:rPr>
              <a:t>其他</a:t>
            </a:r>
            <a:endParaRPr lang="en-US" altLang="zh-TW" b="1" kern="0" dirty="0" smtClean="0">
              <a:solidFill>
                <a:srgbClr val="C00000"/>
              </a:solidFill>
              <a:latin typeface="微軟正黑體"/>
            </a:endParaRPr>
          </a:p>
          <a:p>
            <a:pPr lvl="0" algn="ctr">
              <a:defRPr/>
            </a:pPr>
            <a:r>
              <a:rPr lang="zh-TW" altLang="en-US" b="1" kern="0" dirty="0" smtClean="0">
                <a:solidFill>
                  <a:srgbClr val="C00000"/>
                </a:solidFill>
                <a:latin typeface="微軟正黑體"/>
              </a:rPr>
              <a:t>網站資源</a:t>
            </a:r>
            <a:endParaRPr lang="zh-TW" altLang="en-US" b="1" kern="0" dirty="0">
              <a:solidFill>
                <a:srgbClr val="C00000"/>
              </a:solidFill>
              <a:latin typeface="微軟正黑體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0" y="3501008"/>
            <a:ext cx="1107996" cy="1223332"/>
            <a:chOff x="57708" y="1839858"/>
            <a:chExt cx="1107996" cy="1223332"/>
          </a:xfrm>
        </p:grpSpPr>
        <p:pic>
          <p:nvPicPr>
            <p:cNvPr id="39" name="Picture 4" descr="http://www.stikkymedia.com/sites/default/files/images/shared/google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000" y="2348880"/>
              <a:ext cx="828600" cy="7143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0" name="矩形 39"/>
            <p:cNvSpPr/>
            <p:nvPr/>
          </p:nvSpPr>
          <p:spPr>
            <a:xfrm>
              <a:off x="57708" y="1839858"/>
              <a:ext cx="11079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關鍵字：</a:t>
              </a:r>
              <a:endParaRPr lang="en-US" altLang="zh-TW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6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綠色</a:t>
              </a:r>
              <a:r>
                <a:rPr lang="zh-TW" altLang="en-US" sz="16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生活  </a:t>
              </a:r>
              <a:endParaRPr lang="en-US" altLang="zh-TW" sz="16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3" name="圓角矩形 42"/>
          <p:cNvSpPr/>
          <p:nvPr/>
        </p:nvSpPr>
        <p:spPr>
          <a:xfrm>
            <a:off x="1619672" y="1196752"/>
            <a:ext cx="1224136" cy="360040"/>
          </a:xfrm>
          <a:prstGeom prst="round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基本功能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2915816" y="1196752"/>
            <a:ext cx="1224136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</a:rPr>
              <a:t>重點功能</a:t>
            </a:r>
            <a:endParaRPr lang="zh-TW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採購申報狀況追踪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檢視那些帳號申報資料有問題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14468"/>
          <a:stretch>
            <a:fillRect/>
          </a:stretch>
        </p:blipFill>
        <p:spPr bwMode="auto">
          <a:xfrm>
            <a:off x="1648147" y="2060848"/>
            <a:ext cx="652425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771800" y="3356992"/>
            <a:ext cx="4176464" cy="50405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 bwMode="auto">
          <a:xfrm flipV="1">
            <a:off x="2771800" y="2780928"/>
            <a:ext cx="0" cy="57606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20" name="矩形 19"/>
          <p:cNvSpPr/>
          <p:nvPr/>
        </p:nvSpPr>
        <p:spPr>
          <a:xfrm>
            <a:off x="1403648" y="2442374"/>
            <a:ext cx="2232248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整體指定項目採購總覽</a:t>
            </a:r>
            <a:endParaRPr lang="en-US" altLang="zh-TW" sz="1600" kern="0" dirty="0" smtClean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21" name="橢圓 13"/>
          <p:cNvSpPr>
            <a:spLocks noChangeArrowheads="1"/>
          </p:cNvSpPr>
          <p:nvPr/>
        </p:nvSpPr>
        <p:spPr bwMode="auto">
          <a:xfrm>
            <a:off x="1187624" y="2435058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3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3563888" y="4077072"/>
            <a:ext cx="2232248" cy="2304256"/>
          </a:xfrm>
          <a:prstGeom prst="rect">
            <a:avLst/>
          </a:prstGeom>
          <a:solidFill>
            <a:schemeClr val="accent2">
              <a:lumMod val="20000"/>
              <a:lumOff val="80000"/>
              <a:alpha val="33000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9" name="向左箭號 38"/>
          <p:cNvSpPr/>
          <p:nvPr/>
        </p:nvSpPr>
        <p:spPr>
          <a:xfrm rot="5400000">
            <a:off x="4932040" y="4941168"/>
            <a:ext cx="792088" cy="21602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3707904" y="5478323"/>
            <a:ext cx="1944216" cy="830997"/>
          </a:xfrm>
          <a:prstGeom prst="rect">
            <a:avLst/>
          </a:prstGeom>
          <a:solidFill>
            <a:srgbClr val="FFFFCC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注意：</a:t>
            </a:r>
            <a:endParaRPr lang="en-US" altLang="zh-TW" sz="1600" b="1" kern="0" dirty="0" smtClean="0">
              <a:solidFill>
                <a:srgbClr val="C00000"/>
              </a:solidFill>
              <a:latin typeface="微軟正黑體"/>
            </a:endParaRPr>
          </a:p>
          <a:p>
            <a:pPr algn="ctr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第一類產品比例</a:t>
            </a:r>
            <a:endParaRPr lang="en-US" altLang="zh-TW" sz="1600" kern="0" dirty="0" smtClean="0">
              <a:solidFill>
                <a:srgbClr val="007033"/>
              </a:solidFill>
              <a:latin typeface="微軟正黑體"/>
            </a:endParaRPr>
          </a:p>
          <a:p>
            <a:pPr algn="ctr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應超過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90%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5868144" y="4077072"/>
            <a:ext cx="2160240" cy="2304256"/>
          </a:xfrm>
          <a:prstGeom prst="rect">
            <a:avLst/>
          </a:prstGeom>
          <a:solidFill>
            <a:schemeClr val="lt1">
              <a:alpha val="46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940152" y="4470210"/>
            <a:ext cx="1944216" cy="830997"/>
          </a:xfrm>
          <a:prstGeom prst="rect">
            <a:avLst/>
          </a:prstGeom>
          <a:solidFill>
            <a:schemeClr val="accent3">
              <a:alpha val="21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注意：</a:t>
            </a:r>
            <a:endParaRPr lang="en-US" altLang="zh-TW" sz="1600" b="1" kern="0" dirty="0" smtClean="0">
              <a:solidFill>
                <a:srgbClr val="C00000"/>
              </a:solidFill>
              <a:latin typeface="微軟正黑體"/>
            </a:endParaRPr>
          </a:p>
          <a:p>
            <a:pPr algn="ctr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此欄位比例</a:t>
            </a:r>
            <a:endParaRPr lang="en-US" altLang="zh-TW" sz="1600" kern="0" dirty="0" smtClean="0">
              <a:solidFill>
                <a:srgbClr val="007033"/>
              </a:solidFill>
              <a:latin typeface="微軟正黑體"/>
            </a:endParaRPr>
          </a:p>
          <a:p>
            <a:pPr algn="ctr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應越低越好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43" name="向左箭號 42"/>
          <p:cNvSpPr/>
          <p:nvPr/>
        </p:nvSpPr>
        <p:spPr>
          <a:xfrm rot="16200000">
            <a:off x="7236296" y="5589240"/>
            <a:ext cx="792088" cy="216024"/>
          </a:xfrm>
          <a:prstGeom prst="lef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148064" y="4077072"/>
            <a:ext cx="576064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7380312" y="4077072"/>
            <a:ext cx="576064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1691680" y="4293096"/>
            <a:ext cx="1800200" cy="43204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65200" y="4365104"/>
            <a:ext cx="1626480" cy="338554"/>
            <a:chOff x="-1296144" y="3356992"/>
            <a:chExt cx="1626480" cy="338554"/>
          </a:xfrm>
        </p:grpSpPr>
        <p:sp>
          <p:nvSpPr>
            <p:cNvPr id="50" name="五邊形 49"/>
            <p:cNvSpPr/>
            <p:nvPr/>
          </p:nvSpPr>
          <p:spPr>
            <a:xfrm>
              <a:off x="-1188640" y="3429000"/>
              <a:ext cx="1518976" cy="216024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-1296144" y="3356992"/>
              <a:ext cx="1410456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TW" altLang="en-US" sz="1600" kern="0" dirty="0" smtClean="0">
                  <a:latin typeface="微軟正黑體"/>
                </a:rPr>
                <a:t>整體成果預覽</a:t>
              </a:r>
              <a:endParaRPr lang="en-US" altLang="zh-TW" sz="1600" kern="0" dirty="0" smtClean="0">
                <a:latin typeface="微軟正黑體"/>
              </a:endParaRPr>
            </a:p>
          </p:txBody>
        </p:sp>
      </p:grp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1691680" y="4797152"/>
            <a:ext cx="1800200" cy="158417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grpSp>
        <p:nvGrpSpPr>
          <p:cNvPr id="53" name="群組 52"/>
          <p:cNvGrpSpPr/>
          <p:nvPr/>
        </p:nvGrpSpPr>
        <p:grpSpPr>
          <a:xfrm>
            <a:off x="179512" y="5229200"/>
            <a:ext cx="1512168" cy="584775"/>
            <a:chOff x="-1181832" y="3263498"/>
            <a:chExt cx="1512168" cy="584775"/>
          </a:xfrm>
        </p:grpSpPr>
        <p:sp>
          <p:nvSpPr>
            <p:cNvPr id="54" name="五邊形 53"/>
            <p:cNvSpPr/>
            <p:nvPr/>
          </p:nvSpPr>
          <p:spPr>
            <a:xfrm>
              <a:off x="-1037816" y="3429000"/>
              <a:ext cx="1368152" cy="216024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-1181832" y="3263498"/>
              <a:ext cx="1181832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2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zh-TW" altLang="en-US" sz="1600" kern="0" dirty="0" smtClean="0">
                  <a:latin typeface="微軟正黑體"/>
                </a:rPr>
                <a:t>逐一機關</a:t>
              </a:r>
              <a:endParaRPr lang="en-US" altLang="zh-TW" sz="1600" kern="0" dirty="0" smtClean="0">
                <a:latin typeface="微軟正黑體"/>
              </a:endParaRPr>
            </a:p>
            <a:p>
              <a:pPr lvl="0" algn="ctr">
                <a:defRPr/>
              </a:pPr>
              <a:r>
                <a:rPr lang="zh-TW" altLang="en-US" sz="1600" kern="0" dirty="0" smtClean="0">
                  <a:latin typeface="微軟正黑體"/>
                </a:rPr>
                <a:t>成果預覽</a:t>
              </a:r>
              <a:endParaRPr lang="en-US" altLang="zh-TW" sz="1600" kern="0" dirty="0" smtClean="0">
                <a:latin typeface="微軟正黑體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4644008" y="6474822"/>
            <a:ext cx="2664296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針對下屬機關檢視採購比例</a:t>
            </a:r>
            <a:endParaRPr lang="en-US" altLang="zh-TW" sz="1600" kern="0" dirty="0" smtClean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57" name="橢圓 13"/>
          <p:cNvSpPr>
            <a:spLocks noChangeArrowheads="1"/>
          </p:cNvSpPr>
          <p:nvPr/>
        </p:nvSpPr>
        <p:spPr bwMode="auto">
          <a:xfrm>
            <a:off x="4427984" y="6467506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4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cxnSp>
        <p:nvCxnSpPr>
          <p:cNvPr id="58" name="直線單箭頭接點 57"/>
          <p:cNvCxnSpPr/>
          <p:nvPr/>
        </p:nvCxnSpPr>
        <p:spPr bwMode="auto">
          <a:xfrm>
            <a:off x="4572000" y="6381328"/>
            <a:ext cx="936104" cy="7200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60" name="直線單箭頭接點 59"/>
          <p:cNvCxnSpPr/>
          <p:nvPr/>
        </p:nvCxnSpPr>
        <p:spPr bwMode="auto">
          <a:xfrm flipH="1">
            <a:off x="6228184" y="6381328"/>
            <a:ext cx="936104" cy="7200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1" name="矩形 60"/>
          <p:cNvSpPr/>
          <p:nvPr/>
        </p:nvSpPr>
        <p:spPr>
          <a:xfrm>
            <a:off x="1115616" y="1628800"/>
            <a:ext cx="6984776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所屬單位申報狀況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】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直接查整體申報狀況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62" name="直線接點 61"/>
          <p:cNvCxnSpPr/>
          <p:nvPr/>
        </p:nvCxnSpPr>
        <p:spPr>
          <a:xfrm>
            <a:off x="683568" y="1628800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683568" y="2132856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資再法採購項目檢視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+mj-ea"/>
              </a:rPr>
              <a:t>查詢本單位及所屬機關的資再法項目</a:t>
            </a:r>
            <a:endParaRPr lang="zh-TW" altLang="en-US" b="1" dirty="0" smtClean="0">
              <a:solidFill>
                <a:srgbClr val="C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8892480" cy="4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107504" y="4725144"/>
            <a:ext cx="1512168" cy="2880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8" name="直線單箭頭接點 37"/>
          <p:cNvCxnSpPr/>
          <p:nvPr/>
        </p:nvCxnSpPr>
        <p:spPr bwMode="auto">
          <a:xfrm>
            <a:off x="1547664" y="5013176"/>
            <a:ext cx="576064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0" name="矩形 39"/>
          <p:cNvSpPr/>
          <p:nvPr/>
        </p:nvSpPr>
        <p:spPr>
          <a:xfrm>
            <a:off x="2339752" y="4797152"/>
            <a:ext cx="2736304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選擇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【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資再法採購項目檢視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】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41" name="橢圓 13"/>
          <p:cNvSpPr>
            <a:spLocks noChangeArrowheads="1"/>
          </p:cNvSpPr>
          <p:nvPr/>
        </p:nvSpPr>
        <p:spPr bwMode="auto">
          <a:xfrm>
            <a:off x="2123728" y="4789836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2267744" y="2348880"/>
            <a:ext cx="4464496" cy="115212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5" name="直線單箭頭接點 44"/>
          <p:cNvCxnSpPr/>
          <p:nvPr/>
        </p:nvCxnSpPr>
        <p:spPr bwMode="auto">
          <a:xfrm>
            <a:off x="4355976" y="3501008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47" name="直線單箭頭接點 46"/>
          <p:cNvCxnSpPr/>
          <p:nvPr/>
        </p:nvCxnSpPr>
        <p:spPr bwMode="auto">
          <a:xfrm>
            <a:off x="8388424" y="3501008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8" name="矩形 47"/>
          <p:cNvSpPr/>
          <p:nvPr/>
        </p:nvSpPr>
        <p:spPr>
          <a:xfrm>
            <a:off x="3419872" y="3933056"/>
            <a:ext cx="3240360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選擇單位、年度、月份、資料範圍</a:t>
            </a:r>
          </a:p>
        </p:txBody>
      </p:sp>
      <p:sp>
        <p:nvSpPr>
          <p:cNvPr id="49" name="橢圓 13"/>
          <p:cNvSpPr>
            <a:spLocks noChangeArrowheads="1"/>
          </p:cNvSpPr>
          <p:nvPr/>
        </p:nvSpPr>
        <p:spPr bwMode="auto">
          <a:xfrm>
            <a:off x="3203848" y="3925740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388424" y="3212976"/>
            <a:ext cx="611560" cy="36004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775848" y="3933056"/>
            <a:ext cx="136815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點選「查詢」</a:t>
            </a:r>
          </a:p>
        </p:txBody>
      </p:sp>
      <p:sp>
        <p:nvSpPr>
          <p:cNvPr id="56" name="橢圓 13"/>
          <p:cNvSpPr>
            <a:spLocks noChangeArrowheads="1"/>
          </p:cNvSpPr>
          <p:nvPr/>
        </p:nvSpPr>
        <p:spPr bwMode="auto">
          <a:xfrm>
            <a:off x="7559824" y="3925740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3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三、綠色採購申報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8130"/>
            <a:ext cx="4619278" cy="489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http://electionssk1.blob.core.windows.net/enumeration/icon-touch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77323">
            <a:off x="3415090" y="2487191"/>
            <a:ext cx="539552" cy="539552"/>
          </a:xfrm>
          <a:prstGeom prst="rect">
            <a:avLst/>
          </a:prstGeom>
          <a:noFill/>
        </p:spPr>
      </p:pic>
      <p:sp>
        <p:nvSpPr>
          <p:cNvPr id="43" name="矩形 42"/>
          <p:cNvSpPr/>
          <p:nvPr/>
        </p:nvSpPr>
        <p:spPr>
          <a:xfrm>
            <a:off x="2627784" y="3295646"/>
            <a:ext cx="2736304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點選金額可下載明細</a:t>
            </a:r>
          </a:p>
        </p:txBody>
      </p:sp>
      <p:sp>
        <p:nvSpPr>
          <p:cNvPr id="46" name="橢圓 13"/>
          <p:cNvSpPr>
            <a:spLocks noChangeArrowheads="1"/>
          </p:cNvSpPr>
          <p:nvPr/>
        </p:nvSpPr>
        <p:spPr bwMode="auto">
          <a:xfrm>
            <a:off x="2411760" y="3288330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5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059832" y="2064194"/>
            <a:ext cx="1224136" cy="122413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6156176" y="2064194"/>
            <a:ext cx="504056" cy="187220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580112" y="4303758"/>
            <a:ext cx="2736304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若有未達成項目，可檢視相關的達成率或下載採購明細</a:t>
            </a:r>
          </a:p>
        </p:txBody>
      </p:sp>
      <p:sp>
        <p:nvSpPr>
          <p:cNvPr id="57" name="橢圓 13"/>
          <p:cNvSpPr>
            <a:spLocks noChangeArrowheads="1"/>
          </p:cNvSpPr>
          <p:nvPr/>
        </p:nvSpPr>
        <p:spPr bwMode="auto">
          <a:xfrm>
            <a:off x="5364088" y="4289127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4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cxnSp>
        <p:nvCxnSpPr>
          <p:cNvPr id="60" name="直線單箭頭接點 59"/>
          <p:cNvCxnSpPr/>
          <p:nvPr/>
        </p:nvCxnSpPr>
        <p:spPr bwMode="auto">
          <a:xfrm flipV="1">
            <a:off x="3563888" y="4584474"/>
            <a:ext cx="2016224" cy="129614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2051720" y="5775056"/>
            <a:ext cx="1512168" cy="1440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64" name="直線單箭頭接點 63"/>
          <p:cNvCxnSpPr/>
          <p:nvPr/>
        </p:nvCxnSpPr>
        <p:spPr bwMode="auto">
          <a:xfrm flipH="1">
            <a:off x="6084168" y="3936402"/>
            <a:ext cx="504056" cy="36004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115616" y="1196752"/>
            <a:ext cx="2289155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資再法採購項目檢視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928" y="1196752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+mj-ea"/>
              </a:rPr>
              <a:t>查詢本單位及所屬機關的資再法項目</a:t>
            </a:r>
            <a:endParaRPr lang="zh-TW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68" name="AutoShape 24"/>
          <p:cNvSpPr>
            <a:spLocks noChangeArrowheads="1"/>
          </p:cNvSpPr>
          <p:nvPr/>
        </p:nvSpPr>
        <p:spPr bwMode="auto">
          <a:xfrm>
            <a:off x="807024" y="6093296"/>
            <a:ext cx="7365376" cy="648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72000" lvl="0" eaLnBrk="1" hangingPunct="1">
              <a:defRPr/>
            </a:pPr>
            <a:r>
              <a:rPr kumimoji="0" lang="zh-TW" altLang="en-US" sz="16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kumimoji="0"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0" lang="zh-TW" altLang="en-US" sz="1600" dirty="0" smtClean="0">
                <a:solidFill>
                  <a:prstClr val="white">
                    <a:lumMod val="9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電腦設備</a:t>
            </a:r>
            <a:r>
              <a:rPr kumimoji="0" lang="en-US" altLang="zh-TW" sz="1600" dirty="0" smtClean="0">
                <a:solidFill>
                  <a:prstClr val="white">
                    <a:lumMod val="9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dirty="0" smtClean="0">
                <a:solidFill>
                  <a:prstClr val="white">
                    <a:lumMod val="9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電腦滑鼠、電腦鍵盤</a:t>
            </a:r>
            <a:r>
              <a:rPr kumimoji="0" lang="en-US" altLang="zh-TW" sz="1600" dirty="0" smtClean="0">
                <a:solidFill>
                  <a:prstClr val="white">
                    <a:lumMod val="9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1600" dirty="0" smtClean="0">
                <a:solidFill>
                  <a:prstClr val="white">
                    <a:lumMod val="9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、洗衣機、冰箱、微波爐、照明設備</a:t>
            </a:r>
            <a:r>
              <a:rPr kumimoji="0" lang="en-US" altLang="zh-TW" sz="1600" dirty="0" smtClean="0">
                <a:solidFill>
                  <a:prstClr val="white">
                    <a:lumMod val="9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dirty="0" smtClean="0">
                <a:solidFill>
                  <a:prstClr val="white">
                    <a:lumMod val="9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省能源精緻型螢光燈、螢光燈啟動器</a:t>
            </a:r>
            <a:r>
              <a:rPr kumimoji="0" lang="en-US" altLang="zh-TW" sz="1600" dirty="0" smtClean="0">
                <a:solidFill>
                  <a:prstClr val="white">
                    <a:lumMod val="9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1600" dirty="0" smtClean="0">
                <a:solidFill>
                  <a:prstClr val="white">
                    <a:lumMod val="9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將不列入本年度考核，</a:t>
            </a:r>
            <a:r>
              <a:rPr kumimoji="0" lang="zh-TW" altLang="en-US" sz="16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請勿修正為「不統計」</a:t>
            </a:r>
            <a:endParaRPr lang="en-US" altLang="zh-TW" sz="1600" b="1" u="sng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9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0984381">
            <a:off x="440042" y="6149727"/>
            <a:ext cx="538500" cy="548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81915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4213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四、</a:t>
            </a:r>
            <a:r>
              <a:rPr kumimoji="0" lang="zh-TW" altLang="en-US" sz="44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加分</a:t>
            </a: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項目管理</a:t>
            </a:r>
            <a:endParaRPr kumimoji="0" lang="en-US" altLang="zh-TW" dirty="0">
              <a:ea typeface="標楷體" pitchFamily="65" charset="-120"/>
            </a:endParaRPr>
          </a:p>
        </p:txBody>
      </p:sp>
      <p:sp>
        <p:nvSpPr>
          <p:cNvPr id="21" name="五邊形 20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＞形箭號 21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835696" y="1196752"/>
            <a:ext cx="1569075" cy="3600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季確認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23928" y="1196752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如何管理本單位及所屬機關季確認狀況？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67544" y="4725144"/>
            <a:ext cx="1296144" cy="2880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 bwMode="auto">
          <a:xfrm flipV="1">
            <a:off x="467544" y="3356992"/>
            <a:ext cx="0" cy="136815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27" name="直線接點 26"/>
          <p:cNvCxnSpPr/>
          <p:nvPr/>
        </p:nvCxnSpPr>
        <p:spPr>
          <a:xfrm flipH="1">
            <a:off x="3059832" y="2636912"/>
            <a:ext cx="115212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51520" y="3004268"/>
            <a:ext cx="2520280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選擇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【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所屬單位確認狀況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】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29" name="橢圓 13"/>
          <p:cNvSpPr>
            <a:spLocks noChangeArrowheads="1"/>
          </p:cNvSpPr>
          <p:nvPr/>
        </p:nvSpPr>
        <p:spPr bwMode="auto">
          <a:xfrm>
            <a:off x="35496" y="2996952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3419872" y="2636912"/>
            <a:ext cx="3312368" cy="57606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87624" y="1988840"/>
            <a:ext cx="2016224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選擇查詢年度與區間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cxnSp>
        <p:nvCxnSpPr>
          <p:cNvPr id="32" name="直線單箭頭接點 31"/>
          <p:cNvCxnSpPr/>
          <p:nvPr/>
        </p:nvCxnSpPr>
        <p:spPr bwMode="auto">
          <a:xfrm flipV="1">
            <a:off x="3059832" y="2276872"/>
            <a:ext cx="0" cy="36004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4" name="橢圓 13"/>
          <p:cNvSpPr>
            <a:spLocks noChangeArrowheads="1"/>
          </p:cNvSpPr>
          <p:nvPr/>
        </p:nvSpPr>
        <p:spPr bwMode="auto">
          <a:xfrm>
            <a:off x="971600" y="1988840"/>
            <a:ext cx="277860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２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5292080" y="4293096"/>
            <a:ext cx="648072" cy="108012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6012160" y="4293096"/>
            <a:ext cx="2592288" cy="1800200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00192" y="5445224"/>
            <a:ext cx="1944216" cy="584775"/>
          </a:xfrm>
          <a:prstGeom prst="rect">
            <a:avLst/>
          </a:prstGeom>
          <a:solidFill>
            <a:srgbClr val="FFFFF3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注意：</a:t>
            </a:r>
            <a:endParaRPr lang="en-US" altLang="zh-TW" sz="1600" b="1" kern="0" dirty="0" smtClean="0">
              <a:solidFill>
                <a:srgbClr val="C00000"/>
              </a:solidFill>
              <a:latin typeface="微軟正黑體"/>
            </a:endParaRPr>
          </a:p>
          <a:p>
            <a:pPr algn="ctr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針對本單位及所屬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2483768" y="4293096"/>
            <a:ext cx="1008112" cy="108012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491880" y="4797152"/>
            <a:ext cx="1800200" cy="584775"/>
          </a:xfrm>
          <a:prstGeom prst="rect">
            <a:avLst/>
          </a:prstGeom>
          <a:solidFill>
            <a:srgbClr val="FFFFCC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注意：</a:t>
            </a:r>
            <a:endParaRPr lang="en-US" altLang="zh-TW" sz="1600" b="1" kern="0" dirty="0" smtClean="0">
              <a:solidFill>
                <a:srgbClr val="C00000"/>
              </a:solidFill>
              <a:latin typeface="微軟正黑體"/>
            </a:endParaRPr>
          </a:p>
          <a:p>
            <a:pPr algn="ctr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僅針對該帳號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36" name="向左箭號 35"/>
          <p:cNvSpPr/>
          <p:nvPr/>
        </p:nvSpPr>
        <p:spPr>
          <a:xfrm>
            <a:off x="3491880" y="4581128"/>
            <a:ext cx="1800200" cy="360040"/>
          </a:xfrm>
          <a:prstGeom prst="lef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7288" y="1628800"/>
            <a:ext cx="7757120" cy="41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203848" y="4019210"/>
            <a:ext cx="4176464" cy="87265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kumimoji="0"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pic>
        <p:nvPicPr>
          <p:cNvPr id="3076" name="Picture 4" descr="http://www.sahara.co.za/images/tic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91333">
            <a:off x="6822667" y="4445421"/>
            <a:ext cx="433611" cy="402744"/>
          </a:xfrm>
          <a:prstGeom prst="rect">
            <a:avLst/>
          </a:prstGeom>
          <a:noFill/>
        </p:spPr>
      </p:pic>
      <p:sp>
        <p:nvSpPr>
          <p:cNvPr id="17" name="圓角矩形 16"/>
          <p:cNvSpPr/>
          <p:nvPr/>
        </p:nvSpPr>
        <p:spPr bwMode="auto">
          <a:xfrm>
            <a:off x="107504" y="2155559"/>
            <a:ext cx="8784976" cy="3168352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zh-TW" altLang="en-US" sz="24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提醒：</a:t>
            </a:r>
            <a:endParaRPr kumimoji="0" lang="en-US" altLang="zh-TW" sz="2400" b="1" u="sng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44000" indent="180000"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當季無採購資料的帳號，請勿於季確認結束後才自行輸入該季採購資料</a:t>
            </a:r>
            <a:endParaRPr kumimoji="0" lang="en-US" altLang="zh-TW" sz="20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44000" indent="180000">
              <a:spcAft>
                <a:spcPts val="0"/>
              </a:spcAft>
              <a:buFont typeface="+mj-lt"/>
              <a:buAutoNum type="arabicPeriod"/>
              <a:defRPr/>
            </a:pPr>
            <a:endParaRPr kumimoji="0" lang="en-US" altLang="zh-TW" sz="20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44000" indent="180000"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共約採購資料需要</a:t>
            </a:r>
            <a:r>
              <a:rPr kumimoji="0" lang="en-US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kumimoji="0"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天時間匯入</a:t>
            </a:r>
            <a:endParaRPr kumimoji="0" lang="en-US" altLang="zh-TW" sz="20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44000" indent="180000">
              <a:spcAft>
                <a:spcPts val="0"/>
              </a:spcAft>
              <a:buFont typeface="+mj-lt"/>
              <a:buAutoNum type="arabicPeriod"/>
              <a:defRPr/>
            </a:pPr>
            <a:endParaRPr kumimoji="0" lang="en-US" altLang="zh-TW" sz="20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44000" indent="180000"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1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只要有採購記錄</a:t>
            </a:r>
            <a:r>
              <a:rPr kumimoji="0" lang="en-US" altLang="zh-TW" sz="1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即便自行申報的採購資料已刪除</a:t>
            </a:r>
            <a:r>
              <a:rPr kumimoji="0" lang="en-US" altLang="zh-TW" sz="1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1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，都要做季確認</a:t>
            </a:r>
            <a:endParaRPr kumimoji="0" lang="en-US" altLang="zh-TW" sz="1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44000" indent="180000">
              <a:spcAft>
                <a:spcPts val="0"/>
              </a:spcAft>
              <a:buFont typeface="+mj-lt"/>
              <a:buAutoNum type="arabicPeriod"/>
              <a:defRPr/>
            </a:pPr>
            <a:endParaRPr kumimoji="0" lang="en-US" altLang="zh-TW" sz="1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44000" indent="180000">
              <a:spcAft>
                <a:spcPts val="0"/>
              </a:spcAft>
              <a:buFont typeface="+mj-lt"/>
              <a:buAutoNum type="arabicPeriod"/>
              <a:defRPr/>
            </a:pPr>
            <a:endParaRPr kumimoji="0" lang="en-US" altLang="zh-TW" sz="1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季確認只是機制，確認後的採購資料仍可以做調整</a:t>
            </a:r>
            <a:endParaRPr kumimoji="0"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 bwMode="auto">
          <a:xfrm>
            <a:off x="611560" y="2947647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kumimoji="0" lang="zh-TW" altLang="en-US" sz="1600" b="1" dirty="0" smtClean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kumimoji="0" lang="en-US" altLang="zh-TW" sz="1600" b="1" dirty="0" smtClean="0">
                <a:solidFill>
                  <a:srgbClr val="C00000"/>
                </a:solidFill>
                <a:latin typeface="+mn-ea"/>
                <a:ea typeface="+mn-ea"/>
              </a:rPr>
              <a:t>※</a:t>
            </a:r>
            <a:r>
              <a:rPr kumimoji="0" lang="zh-TW" altLang="en-US" sz="1600" b="1" dirty="0" smtClean="0">
                <a:solidFill>
                  <a:srgbClr val="C00000"/>
                </a:solidFill>
                <a:latin typeface="+mn-ea"/>
                <a:ea typeface="+mn-ea"/>
              </a:rPr>
              <a:t>影響：</a:t>
            </a:r>
            <a:r>
              <a:rPr kumimoji="0" lang="zh-TW" altLang="en-US" sz="1600" dirty="0" smtClean="0">
                <a:solidFill>
                  <a:srgbClr val="C00000"/>
                </a:solidFill>
                <a:latin typeface="+mn-ea"/>
                <a:ea typeface="+mn-ea"/>
              </a:rPr>
              <a:t>原無需確認的帳號，因有採購記錄而需要進行季確認。</a:t>
            </a:r>
          </a:p>
        </p:txBody>
      </p:sp>
      <p:sp>
        <p:nvSpPr>
          <p:cNvPr id="19" name="文字方塊 18"/>
          <p:cNvSpPr txBox="1"/>
          <p:nvPr/>
        </p:nvSpPr>
        <p:spPr bwMode="auto">
          <a:xfrm>
            <a:off x="611560" y="352371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kumimoji="0" lang="zh-TW" altLang="en-US" sz="1600" b="1" dirty="0" smtClean="0">
                <a:solidFill>
                  <a:srgbClr val="7030A0"/>
                </a:solidFill>
                <a:latin typeface="+mn-ea"/>
                <a:ea typeface="+mn-ea"/>
              </a:rPr>
              <a:t> </a:t>
            </a:r>
            <a:r>
              <a:rPr kumimoji="0" lang="en-US" altLang="zh-TW" sz="1600" b="1" dirty="0" smtClean="0">
                <a:solidFill>
                  <a:srgbClr val="7030A0"/>
                </a:solidFill>
                <a:latin typeface="+mn-ea"/>
                <a:ea typeface="+mn-ea"/>
              </a:rPr>
              <a:t>※</a:t>
            </a:r>
            <a:r>
              <a:rPr kumimoji="0" lang="zh-TW" altLang="en-US" sz="1600" b="1" dirty="0" smtClean="0">
                <a:solidFill>
                  <a:srgbClr val="7030A0"/>
                </a:solidFill>
                <a:latin typeface="+mn-ea"/>
                <a:ea typeface="+mn-ea"/>
              </a:rPr>
              <a:t>注意：</a:t>
            </a:r>
            <a:r>
              <a:rPr kumimoji="0" lang="zh-TW" altLang="en-US" sz="1600" dirty="0" smtClean="0">
                <a:solidFill>
                  <a:srgbClr val="C00000"/>
                </a:solidFill>
                <a:latin typeface="+mn-ea"/>
                <a:ea typeface="+mn-ea"/>
              </a:rPr>
              <a:t>季確認期間的第</a:t>
            </a:r>
            <a:r>
              <a:rPr kumimoji="0" lang="en-US" altLang="zh-TW" sz="1600" dirty="0" smtClean="0">
                <a:solidFill>
                  <a:srgbClr val="C00000"/>
                </a:solidFill>
                <a:latin typeface="+mn-ea"/>
                <a:ea typeface="+mn-ea"/>
              </a:rPr>
              <a:t>21</a:t>
            </a:r>
            <a:r>
              <a:rPr kumimoji="0" lang="zh-TW" altLang="en-US" sz="1600" dirty="0" smtClean="0">
                <a:solidFill>
                  <a:srgbClr val="C00000"/>
                </a:solidFill>
                <a:latin typeface="+mn-ea"/>
                <a:ea typeface="+mn-ea"/>
              </a:rPr>
              <a:t>天仍可能會有新採購資料從共約匯入！</a:t>
            </a:r>
          </a:p>
        </p:txBody>
      </p:sp>
      <p:sp>
        <p:nvSpPr>
          <p:cNvPr id="20" name="文字方塊 19"/>
          <p:cNvSpPr txBox="1"/>
          <p:nvPr/>
        </p:nvSpPr>
        <p:spPr bwMode="auto">
          <a:xfrm>
            <a:off x="611560" y="412126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kumimoji="0" lang="zh-TW" altLang="en-US" sz="1600" b="1" dirty="0" smtClean="0">
                <a:solidFill>
                  <a:srgbClr val="7030A0"/>
                </a:solidFill>
                <a:latin typeface="+mn-ea"/>
                <a:ea typeface="+mn-ea"/>
              </a:rPr>
              <a:t> </a:t>
            </a:r>
            <a:r>
              <a:rPr kumimoji="0" lang="en-US" altLang="zh-TW" sz="1600" b="1" dirty="0" smtClean="0">
                <a:solidFill>
                  <a:srgbClr val="7030A0"/>
                </a:solidFill>
                <a:latin typeface="+mn-ea"/>
                <a:ea typeface="+mn-ea"/>
              </a:rPr>
              <a:t>※</a:t>
            </a:r>
            <a:r>
              <a:rPr kumimoji="0" lang="zh-TW" altLang="en-US" sz="1600" b="1" dirty="0" smtClean="0">
                <a:solidFill>
                  <a:srgbClr val="7030A0"/>
                </a:solidFill>
                <a:latin typeface="+mn-ea"/>
                <a:ea typeface="+mn-ea"/>
              </a:rPr>
              <a:t>注意：</a:t>
            </a:r>
            <a:r>
              <a:rPr kumimoji="0" lang="zh-TW" altLang="en-US" sz="1600" dirty="0" smtClean="0">
                <a:solidFill>
                  <a:srgbClr val="C00000"/>
                </a:solidFill>
                <a:latin typeface="+mn-ea"/>
                <a:ea typeface="+mn-ea"/>
              </a:rPr>
              <a:t>已刪除的採購資料仍被定義為「有採購記錄」，請機關確實查明</a:t>
            </a:r>
          </a:p>
        </p:txBody>
      </p:sp>
      <p:sp>
        <p:nvSpPr>
          <p:cNvPr id="21" name="五邊形 20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＞形箭號 21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835696" y="1196752"/>
            <a:ext cx="1569075" cy="3600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季確認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23928" y="119675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季確認注意事項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84213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四、</a:t>
            </a:r>
            <a:r>
              <a:rPr kumimoji="0" lang="zh-TW" altLang="en-US" sz="44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加分</a:t>
            </a: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項目管理</a:t>
            </a:r>
            <a:endParaRPr kumimoji="0" lang="en-US" altLang="zh-TW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485" y="2132856"/>
            <a:ext cx="851998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五邊形 20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＞形箭號 21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475656" y="1196752"/>
            <a:ext cx="1929115" cy="3600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產品滿意度調查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23928" y="1196752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如何管理本單位及所屬機關滿意度填寫狀況？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67544" y="5531402"/>
            <a:ext cx="1584176" cy="2880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 bwMode="auto">
          <a:xfrm>
            <a:off x="2051720" y="5603410"/>
            <a:ext cx="0" cy="36004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27" name="直線接點 26"/>
          <p:cNvCxnSpPr/>
          <p:nvPr/>
        </p:nvCxnSpPr>
        <p:spPr>
          <a:xfrm flipH="1">
            <a:off x="3059832" y="2492896"/>
            <a:ext cx="115212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23528" y="5970766"/>
            <a:ext cx="316835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選擇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【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所屬單位滿意度填寫狀況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】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29" name="橢圓 13"/>
          <p:cNvSpPr>
            <a:spLocks noChangeArrowheads="1"/>
          </p:cNvSpPr>
          <p:nvPr/>
        </p:nvSpPr>
        <p:spPr bwMode="auto">
          <a:xfrm>
            <a:off x="107504" y="5963450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3419872" y="2492896"/>
            <a:ext cx="3312368" cy="57606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87624" y="1844824"/>
            <a:ext cx="2016224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選擇查詢年度與區間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cxnSp>
        <p:nvCxnSpPr>
          <p:cNvPr id="32" name="直線單箭頭接點 31"/>
          <p:cNvCxnSpPr/>
          <p:nvPr/>
        </p:nvCxnSpPr>
        <p:spPr bwMode="auto">
          <a:xfrm flipV="1">
            <a:off x="3059832" y="2132856"/>
            <a:ext cx="0" cy="36004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4" name="橢圓 13"/>
          <p:cNvSpPr>
            <a:spLocks noChangeArrowheads="1"/>
          </p:cNvSpPr>
          <p:nvPr/>
        </p:nvSpPr>
        <p:spPr bwMode="auto">
          <a:xfrm>
            <a:off x="971600" y="1844824"/>
            <a:ext cx="277860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２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2411760" y="3645024"/>
            <a:ext cx="6336704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84213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四、</a:t>
            </a:r>
            <a:r>
              <a:rPr kumimoji="0" lang="zh-TW" altLang="en-US" sz="44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加分</a:t>
            </a: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項目管理</a:t>
            </a:r>
            <a:endParaRPr kumimoji="0" lang="en-US" altLang="zh-TW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824"/>
            <a:ext cx="7981950" cy="43926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84213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四、</a:t>
            </a:r>
            <a:r>
              <a:rPr kumimoji="0" lang="zh-TW" altLang="en-US" sz="44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加分</a:t>
            </a: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項目管理</a:t>
            </a:r>
            <a:endParaRPr kumimoji="0" lang="en-US" altLang="zh-TW" dirty="0">
              <a:ea typeface="標楷體" pitchFamily="65" charset="-120"/>
            </a:endParaRPr>
          </a:p>
        </p:txBody>
      </p:sp>
      <p:sp>
        <p:nvSpPr>
          <p:cNvPr id="30" name="五邊形 29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＞形箭號 30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1835696" y="1196752"/>
            <a:ext cx="1569075" cy="3600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熟悉度測驗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923928" y="119675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機關綠色採購熟悉度狀況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539552" y="2348706"/>
            <a:ext cx="1872208" cy="2880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6" name="直線單箭頭接點 35"/>
          <p:cNvCxnSpPr/>
          <p:nvPr/>
        </p:nvCxnSpPr>
        <p:spPr bwMode="auto">
          <a:xfrm>
            <a:off x="539552" y="2636738"/>
            <a:ext cx="0" cy="100811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539552" y="4796978"/>
            <a:ext cx="1872208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9" name="直線單箭頭接點 38"/>
          <p:cNvCxnSpPr/>
          <p:nvPr/>
        </p:nvCxnSpPr>
        <p:spPr bwMode="auto">
          <a:xfrm flipV="1">
            <a:off x="539552" y="4004890"/>
            <a:ext cx="0" cy="86409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0" name="矩形 39"/>
          <p:cNvSpPr/>
          <p:nvPr/>
        </p:nvSpPr>
        <p:spPr>
          <a:xfrm>
            <a:off x="395536" y="3644850"/>
            <a:ext cx="172819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熟悉度測驗路徑</a:t>
            </a:r>
          </a:p>
        </p:txBody>
      </p:sp>
      <p:sp>
        <p:nvSpPr>
          <p:cNvPr id="45" name="矩形 44"/>
          <p:cNvSpPr/>
          <p:nvPr/>
        </p:nvSpPr>
        <p:spPr>
          <a:xfrm>
            <a:off x="6012160" y="3572842"/>
            <a:ext cx="16561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1600" b="1" u="sng" kern="0" dirty="0" smtClean="0">
                <a:solidFill>
                  <a:srgbClr val="C00000"/>
                </a:solidFill>
                <a:latin typeface="微軟正黑體"/>
              </a:rPr>
              <a:t>熟悉度測驗分為</a:t>
            </a:r>
            <a:r>
              <a:rPr lang="en-US" altLang="zh-TW" sz="1600" b="1" u="sng" kern="0" dirty="0" smtClean="0">
                <a:solidFill>
                  <a:srgbClr val="C00000"/>
                </a:solidFill>
                <a:latin typeface="微軟正黑體"/>
              </a:rPr>
              <a:t>:</a:t>
            </a:r>
          </a:p>
          <a:p>
            <a:pPr lvl="0">
              <a:defRPr/>
            </a:pP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1.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測驗紀錄 </a:t>
            </a:r>
          </a:p>
          <a:p>
            <a:pPr lvl="0">
              <a:defRPr/>
            </a:pP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2.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熟悉度練習區</a:t>
            </a:r>
          </a:p>
          <a:p>
            <a:pPr lvl="0">
              <a:defRPr/>
            </a:pP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3.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熟悉度測驗區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2483768" y="3500834"/>
            <a:ext cx="3024336" cy="36004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7" name="直線單箭頭接點 46"/>
          <p:cNvCxnSpPr/>
          <p:nvPr/>
        </p:nvCxnSpPr>
        <p:spPr bwMode="auto">
          <a:xfrm>
            <a:off x="5508104" y="3860874"/>
            <a:ext cx="504056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848144" y="3326610"/>
            <a:ext cx="1512168" cy="1440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597207" y="5301034"/>
            <a:ext cx="7509392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72000" lvl="0" eaLnBrk="1" hangingPunct="1">
              <a:defRPr/>
            </a:pPr>
            <a:r>
              <a:rPr kumimoji="0" lang="zh-TW" altLang="en-US" sz="16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kumimoji="0"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16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14900" lvl="0" indent="-342900" eaLnBrk="1" hangingPunct="1">
              <a:buFont typeface="+mj-lt"/>
              <a:buAutoNum type="arabicPeriod"/>
              <a:defRPr/>
            </a:pPr>
            <a:r>
              <a:rPr kumimoji="0" lang="zh-TW" altLang="en-US" sz="1600" dirty="0" smtClean="0">
                <a:solidFill>
                  <a:prstClr val="white">
                    <a:lumMod val="9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練習區：可重覆進行練習，練習成績不列入計算。</a:t>
            </a:r>
          </a:p>
          <a:p>
            <a:pPr marL="414900" lvl="0" indent="-342900" eaLnBrk="1" hangingPunct="1">
              <a:buFont typeface="+mj-lt"/>
              <a:buAutoNum type="arabicPeriod"/>
              <a:defRPr/>
            </a:pPr>
            <a:r>
              <a:rPr kumimoji="0" lang="zh-TW" altLang="en-US" sz="1600" dirty="0" smtClean="0">
                <a:solidFill>
                  <a:prstClr val="white">
                    <a:lumMod val="9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熟悉度測驗區：只能測驗一次，</a:t>
            </a:r>
            <a:r>
              <a:rPr kumimoji="0"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一但將成績送出即完成測驗，無法再重測驗。</a:t>
            </a:r>
          </a:p>
        </p:txBody>
      </p:sp>
      <p:pic>
        <p:nvPicPr>
          <p:cNvPr id="51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84381">
            <a:off x="285722" y="5564351"/>
            <a:ext cx="425586" cy="422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5066" y="1686159"/>
            <a:ext cx="6431310" cy="505520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五邊形 29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＞形箭號 30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1835696" y="1196752"/>
            <a:ext cx="1569075" cy="3600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熟悉度測驗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923928" y="119675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機關綠色採購熟悉度狀況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1547664" y="4797152"/>
            <a:ext cx="1440160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3528" y="5229200"/>
            <a:ext cx="316835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選擇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【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機關綠色採購熟悉度狀況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】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28" name="橢圓 13"/>
          <p:cNvSpPr>
            <a:spLocks noChangeArrowheads="1"/>
          </p:cNvSpPr>
          <p:nvPr/>
        </p:nvSpPr>
        <p:spPr bwMode="auto">
          <a:xfrm>
            <a:off x="107504" y="5221884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cxnSp>
        <p:nvCxnSpPr>
          <p:cNvPr id="40" name="直線單箭頭接點 39"/>
          <p:cNvCxnSpPr/>
          <p:nvPr/>
        </p:nvCxnSpPr>
        <p:spPr bwMode="auto">
          <a:xfrm flipH="1">
            <a:off x="1547664" y="4941168"/>
            <a:ext cx="124" cy="35289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4427984" y="1844824"/>
            <a:ext cx="1440160" cy="36004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3" name="直線單箭頭接點 42"/>
          <p:cNvCxnSpPr/>
          <p:nvPr/>
        </p:nvCxnSpPr>
        <p:spPr bwMode="auto">
          <a:xfrm>
            <a:off x="5580112" y="1844824"/>
            <a:ext cx="648072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7" name="矩形 56"/>
          <p:cNvSpPr/>
          <p:nvPr/>
        </p:nvSpPr>
        <p:spPr>
          <a:xfrm>
            <a:off x="6444208" y="1650286"/>
            <a:ext cx="2016224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選擇年度、上下半年</a:t>
            </a:r>
          </a:p>
        </p:txBody>
      </p:sp>
      <p:sp>
        <p:nvSpPr>
          <p:cNvPr id="58" name="橢圓 13"/>
          <p:cNvSpPr>
            <a:spLocks noChangeArrowheads="1"/>
          </p:cNvSpPr>
          <p:nvPr/>
        </p:nvSpPr>
        <p:spPr bwMode="auto">
          <a:xfrm>
            <a:off x="6228184" y="1664896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3203848" y="2492896"/>
            <a:ext cx="1584176" cy="50405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60" name="直線單箭頭接點 59"/>
          <p:cNvCxnSpPr/>
          <p:nvPr/>
        </p:nvCxnSpPr>
        <p:spPr bwMode="auto">
          <a:xfrm>
            <a:off x="4788024" y="2996952"/>
            <a:ext cx="1440160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2" name="矩形 61"/>
          <p:cNvSpPr/>
          <p:nvPr/>
        </p:nvSpPr>
        <p:spPr>
          <a:xfrm>
            <a:off x="6444208" y="2730406"/>
            <a:ext cx="1872208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快速檢視整體成果</a:t>
            </a:r>
          </a:p>
        </p:txBody>
      </p:sp>
      <p:sp>
        <p:nvSpPr>
          <p:cNvPr id="63" name="橢圓 13"/>
          <p:cNvSpPr>
            <a:spLocks noChangeArrowheads="1"/>
          </p:cNvSpPr>
          <p:nvPr/>
        </p:nvSpPr>
        <p:spPr bwMode="auto">
          <a:xfrm>
            <a:off x="6228184" y="2745016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3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5868144" y="3429000"/>
            <a:ext cx="1944216" cy="50405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66" name="直線單箭頭接點 65"/>
          <p:cNvCxnSpPr/>
          <p:nvPr/>
        </p:nvCxnSpPr>
        <p:spPr bwMode="auto">
          <a:xfrm>
            <a:off x="6660232" y="3954542"/>
            <a:ext cx="0" cy="14401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8" name="矩形 67"/>
          <p:cNvSpPr/>
          <p:nvPr/>
        </p:nvSpPr>
        <p:spPr>
          <a:xfrm>
            <a:off x="6444208" y="4170566"/>
            <a:ext cx="269979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檢視已完成測驗之機關成績</a:t>
            </a:r>
          </a:p>
        </p:txBody>
      </p:sp>
      <p:sp>
        <p:nvSpPr>
          <p:cNvPr id="70" name="橢圓 13"/>
          <p:cNvSpPr>
            <a:spLocks noChangeArrowheads="1"/>
          </p:cNvSpPr>
          <p:nvPr/>
        </p:nvSpPr>
        <p:spPr bwMode="auto">
          <a:xfrm>
            <a:off x="6228184" y="4185176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4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5868144" y="5157192"/>
            <a:ext cx="1944216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74" name="直線單箭頭接點 73"/>
          <p:cNvCxnSpPr/>
          <p:nvPr/>
        </p:nvCxnSpPr>
        <p:spPr bwMode="auto">
          <a:xfrm>
            <a:off x="6660232" y="5373216"/>
            <a:ext cx="0" cy="14401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5" name="矩形 74"/>
          <p:cNvSpPr/>
          <p:nvPr/>
        </p:nvSpPr>
        <p:spPr>
          <a:xfrm>
            <a:off x="6444208" y="5589240"/>
            <a:ext cx="2232248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追踪未完成測驗之帳號</a:t>
            </a:r>
          </a:p>
        </p:txBody>
      </p:sp>
      <p:sp>
        <p:nvSpPr>
          <p:cNvPr id="76" name="橢圓 13"/>
          <p:cNvSpPr>
            <a:spLocks noChangeArrowheads="1"/>
          </p:cNvSpPr>
          <p:nvPr/>
        </p:nvSpPr>
        <p:spPr bwMode="auto">
          <a:xfrm>
            <a:off x="6228184" y="5603850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5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684213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四、</a:t>
            </a:r>
            <a:r>
              <a:rPr kumimoji="0" lang="zh-TW" altLang="en-US" sz="44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加分</a:t>
            </a: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項目管理</a:t>
            </a:r>
            <a:endParaRPr kumimoji="0" lang="en-US" altLang="zh-TW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3648" y="1916832"/>
            <a:ext cx="6194615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五邊形 29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＞形箭號 30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1835696" y="1196752"/>
            <a:ext cx="1569075" cy="3600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熟悉度測驗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923928" y="119675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機關綠色採購熟悉度狀況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 b="77817"/>
          <a:stretch>
            <a:fillRect/>
          </a:stretch>
        </p:blipFill>
        <p:spPr bwMode="auto">
          <a:xfrm>
            <a:off x="1473729" y="1700808"/>
            <a:ext cx="619461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6876257" y="1988840"/>
            <a:ext cx="648072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84168" y="2586390"/>
            <a:ext cx="1656184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點擊輸出成報表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pic>
        <p:nvPicPr>
          <p:cNvPr id="35" name="Picture 4" descr="http://electionssk1.blob.core.windows.net/enumeration/icon-touch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18658">
            <a:off x="6921440" y="2106031"/>
            <a:ext cx="486471" cy="486471"/>
          </a:xfrm>
          <a:prstGeom prst="rect">
            <a:avLst/>
          </a:prstGeom>
          <a:noFill/>
        </p:spPr>
      </p:pic>
      <p:sp>
        <p:nvSpPr>
          <p:cNvPr id="36" name="橢圓 13"/>
          <p:cNvSpPr>
            <a:spLocks noChangeArrowheads="1"/>
          </p:cNvSpPr>
          <p:nvPr/>
        </p:nvSpPr>
        <p:spPr bwMode="auto">
          <a:xfrm>
            <a:off x="5868144" y="2564904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6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733525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矩形 66"/>
          <p:cNvSpPr/>
          <p:nvPr/>
        </p:nvSpPr>
        <p:spPr>
          <a:xfrm>
            <a:off x="179512" y="4509120"/>
            <a:ext cx="3312368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報表中將顯示採購人的聯絡資訊，方便管理者聯繫下屬機關人員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69" name="橢圓 13"/>
          <p:cNvSpPr>
            <a:spLocks noChangeArrowheads="1"/>
          </p:cNvSpPr>
          <p:nvPr/>
        </p:nvSpPr>
        <p:spPr bwMode="auto">
          <a:xfrm>
            <a:off x="-36512" y="4617224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7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37" name="弧形箭號 (左彎) 36"/>
          <p:cNvSpPr/>
          <p:nvPr/>
        </p:nvSpPr>
        <p:spPr>
          <a:xfrm rot="475869">
            <a:off x="7678035" y="2742808"/>
            <a:ext cx="576064" cy="1224136"/>
          </a:xfrm>
          <a:prstGeom prst="curvedLef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6084168" y="5157192"/>
            <a:ext cx="1872208" cy="2880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6084168" y="5445224"/>
            <a:ext cx="1872208" cy="1340768"/>
          </a:xfrm>
          <a:prstGeom prst="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156176" y="5733256"/>
            <a:ext cx="165618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採購人聯繫方式</a:t>
            </a:r>
            <a:endParaRPr lang="zh-TW" altLang="en-US" sz="1600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323528" y="5157192"/>
            <a:ext cx="5688632" cy="2880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323528" y="5445224"/>
            <a:ext cx="5688632" cy="1340768"/>
          </a:xfrm>
          <a:prstGeom prst="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979712" y="5589240"/>
            <a:ext cx="165618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熟悉度測驗名單</a:t>
            </a:r>
            <a:endParaRPr lang="zh-TW" altLang="en-US" sz="1600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52" name="AutoShape 24"/>
          <p:cNvSpPr>
            <a:spLocks noChangeArrowheads="1"/>
          </p:cNvSpPr>
          <p:nvPr/>
        </p:nvSpPr>
        <p:spPr bwMode="auto">
          <a:xfrm>
            <a:off x="6228184" y="6165304"/>
            <a:ext cx="1656184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11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請督促下屬機關如實填寫帳戶資訊，以利聯繫</a:t>
            </a:r>
          </a:p>
        </p:txBody>
      </p:sp>
      <p:pic>
        <p:nvPicPr>
          <p:cNvPr id="53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0984381">
            <a:off x="6036963" y="6262116"/>
            <a:ext cx="305977" cy="30597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84213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四、</a:t>
            </a:r>
            <a:r>
              <a:rPr kumimoji="0" lang="zh-TW" altLang="en-US" sz="44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加分</a:t>
            </a: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項目管理</a:t>
            </a:r>
            <a:endParaRPr kumimoji="0" lang="en-US" altLang="zh-TW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0" y="1628800"/>
            <a:ext cx="9034214" cy="38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矩形 1"/>
          <p:cNvSpPr>
            <a:spLocks noChangeArrowheads="1"/>
          </p:cNvSpPr>
          <p:nvPr/>
        </p:nvSpPr>
        <p:spPr bwMode="auto">
          <a:xfrm>
            <a:off x="2340114" y="333375"/>
            <a:ext cx="4698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五、所屬單位管理</a:t>
            </a:r>
            <a:endParaRPr kumimoji="0" lang="en-US" altLang="zh-TW" sz="4400" dirty="0">
              <a:solidFill>
                <a:schemeClr val="accent2"/>
              </a:solidFill>
              <a:latin typeface="Arial" pitchFamily="34" charset="0"/>
              <a:ea typeface="華康粗黑體" pitchFamily="49" charset="-120"/>
            </a:endParaRPr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8355013" y="6524625"/>
            <a:ext cx="549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3A22692B-FEE5-4D19-8F7B-BF3B6C2DADB0}" type="slidenum">
              <a:rPr kumimoji="0" lang="en-US" altLang="zh-TW" sz="1400">
                <a:solidFill>
                  <a:schemeClr val="tx1"/>
                </a:solidFill>
                <a:latin typeface="全真顏體" pitchFamily="49" charset="-120"/>
                <a:ea typeface="全真顏體" pitchFamily="49" charset="-120"/>
              </a:rPr>
              <a:pPr/>
              <a:t>39</a:t>
            </a:fld>
            <a:endParaRPr kumimoji="0" lang="en-US" altLang="zh-TW" sz="1400">
              <a:solidFill>
                <a:schemeClr val="tx1"/>
              </a:solidFill>
              <a:latin typeface="全真顏體" pitchFamily="49" charset="-120"/>
              <a:ea typeface="全真顏體" pitchFamily="49" charset="-120"/>
            </a:endParaRPr>
          </a:p>
        </p:txBody>
      </p:sp>
      <p:sp>
        <p:nvSpPr>
          <p:cNvPr id="4" name="五邊形 3"/>
          <p:cNvSpPr/>
          <p:nvPr/>
        </p:nvSpPr>
        <p:spPr>
          <a:xfrm>
            <a:off x="3520911" y="1196752"/>
            <a:ext cx="978408" cy="360040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＞形箭號 4"/>
          <p:cNvSpPr/>
          <p:nvPr/>
        </p:nvSpPr>
        <p:spPr>
          <a:xfrm>
            <a:off x="3952959" y="1196752"/>
            <a:ext cx="360040" cy="36004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051720" y="1196752"/>
            <a:ext cx="1829231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所屬單位管理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00108" y="119675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功能總覽</a:t>
            </a:r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8355013" y="6524625"/>
            <a:ext cx="549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E6A6B678-68B9-4100-BD3B-2C58CFEBC9EF}" type="slidenum">
              <a:rPr kumimoji="0" lang="en-US" altLang="zh-TW" sz="1400">
                <a:solidFill>
                  <a:schemeClr val="tx1"/>
                </a:solidFill>
                <a:latin typeface="全真顏體" pitchFamily="49" charset="-120"/>
                <a:ea typeface="全真顏體" pitchFamily="49" charset="-120"/>
              </a:rPr>
              <a:pPr/>
              <a:t>39</a:t>
            </a:fld>
            <a:endParaRPr kumimoji="0" lang="en-US" altLang="zh-TW" sz="1400">
              <a:solidFill>
                <a:schemeClr val="tx1"/>
              </a:solidFill>
              <a:latin typeface="全真顏體" pitchFamily="49" charset="-120"/>
              <a:ea typeface="全真顏體" pitchFamily="49" charset="-12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10802" y="3481966"/>
            <a:ext cx="1440160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15" name="直線單箭頭接點 14"/>
          <p:cNvCxnSpPr>
            <a:stCxn id="14" idx="3"/>
          </p:cNvCxnSpPr>
          <p:nvPr/>
        </p:nvCxnSpPr>
        <p:spPr bwMode="auto">
          <a:xfrm>
            <a:off x="1550962" y="3589978"/>
            <a:ext cx="683568" cy="31689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2234530" y="3618840"/>
            <a:ext cx="489654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2400" b="1" u="sng" kern="0" dirty="0" smtClean="0">
                <a:solidFill>
                  <a:srgbClr val="C00000"/>
                </a:solidFill>
                <a:latin typeface="微軟正黑體"/>
              </a:rPr>
              <a:t>所屬單位管理功能</a:t>
            </a:r>
            <a:r>
              <a:rPr lang="en-US" altLang="zh-TW" sz="2400" b="1" u="sng" kern="0" dirty="0" smtClean="0">
                <a:solidFill>
                  <a:srgbClr val="C00000"/>
                </a:solidFill>
                <a:latin typeface="微軟正黑體"/>
              </a:rPr>
              <a:t>: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zh-TW" altLang="en-US" sz="2400" kern="0" dirty="0" smtClean="0">
                <a:solidFill>
                  <a:srgbClr val="C00000"/>
                </a:solidFill>
                <a:latin typeface="微軟正黑體"/>
              </a:rPr>
              <a:t>檢視</a:t>
            </a:r>
            <a:r>
              <a:rPr lang="en-US" altLang="zh-TW" sz="2400" kern="0" dirty="0" smtClean="0">
                <a:solidFill>
                  <a:srgbClr val="C00000"/>
                </a:solidFill>
                <a:latin typeface="微軟正黑體"/>
              </a:rPr>
              <a:t>/</a:t>
            </a:r>
            <a:r>
              <a:rPr lang="zh-TW" altLang="en-US" sz="2400" kern="0" dirty="0" smtClean="0">
                <a:solidFill>
                  <a:srgbClr val="C00000"/>
                </a:solidFill>
                <a:latin typeface="微軟正黑體"/>
              </a:rPr>
              <a:t>變更所屬單位帳號資料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zh-TW" altLang="en-US" sz="2400" kern="0" dirty="0" smtClean="0">
                <a:solidFill>
                  <a:srgbClr val="C00000"/>
                </a:solidFill>
                <a:latin typeface="微軟正黑體"/>
              </a:rPr>
              <a:t>協助所屬單位密碼遺失核發</a:t>
            </a:r>
            <a:endParaRPr lang="en-US" altLang="zh-TW" sz="2400" kern="0" dirty="0" smtClean="0">
              <a:solidFill>
                <a:srgbClr val="C00000"/>
              </a:solidFill>
              <a:latin typeface="微軟正黑體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zh-TW" altLang="en-US" sz="2400" kern="0" dirty="0" smtClean="0">
                <a:solidFill>
                  <a:srgbClr val="C00000"/>
                </a:solidFill>
                <a:latin typeface="微軟正黑體"/>
              </a:rPr>
              <a:t>執行單位及其所屬單位帳號異動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一</a:t>
            </a: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、前台功能介紹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619672" y="1196752"/>
            <a:ext cx="1224136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基本功能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900949" y="1631583"/>
            <a:ext cx="7631491" cy="510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 l="91526"/>
          <a:stretch>
            <a:fillRect/>
          </a:stretch>
        </p:blipFill>
        <p:spPr bwMode="auto">
          <a:xfrm>
            <a:off x="7884368" y="1121142"/>
            <a:ext cx="720080" cy="568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7956376" y="1772816"/>
            <a:ext cx="576064" cy="79208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63" name="直線單箭頭接點 62"/>
          <p:cNvCxnSpPr/>
          <p:nvPr/>
        </p:nvCxnSpPr>
        <p:spPr bwMode="auto">
          <a:xfrm flipH="1">
            <a:off x="6588224" y="2564904"/>
            <a:ext cx="1368152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4" name="Rectangle 19"/>
          <p:cNvSpPr>
            <a:spLocks noChangeArrowheads="1"/>
          </p:cNvSpPr>
          <p:nvPr/>
        </p:nvSpPr>
        <p:spPr bwMode="auto">
          <a:xfrm>
            <a:off x="7956376" y="5229200"/>
            <a:ext cx="576064" cy="79208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76" name="直線單箭頭接點 75"/>
          <p:cNvCxnSpPr/>
          <p:nvPr/>
        </p:nvCxnSpPr>
        <p:spPr bwMode="auto">
          <a:xfrm flipH="1" flipV="1">
            <a:off x="6588224" y="4941168"/>
            <a:ext cx="1368152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4" name="Rectangle 19"/>
          <p:cNvSpPr>
            <a:spLocks noChangeArrowheads="1"/>
          </p:cNvSpPr>
          <p:nvPr/>
        </p:nvSpPr>
        <p:spPr bwMode="auto">
          <a:xfrm>
            <a:off x="7956376" y="6093296"/>
            <a:ext cx="576064" cy="72008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85" name="直線單箭頭接點 84"/>
          <p:cNvCxnSpPr/>
          <p:nvPr/>
        </p:nvCxnSpPr>
        <p:spPr bwMode="auto">
          <a:xfrm flipH="1" flipV="1">
            <a:off x="6588224" y="5805264"/>
            <a:ext cx="1368152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90" name="矩形 89"/>
          <p:cNvSpPr/>
          <p:nvPr/>
        </p:nvSpPr>
        <p:spPr>
          <a:xfrm>
            <a:off x="1979712" y="2564904"/>
            <a:ext cx="432048" cy="37444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/>
          <a:lstStyle/>
          <a:p>
            <a:pPr algn="ctr">
              <a:defRPr/>
            </a:pPr>
            <a:endParaRPr lang="zh-TW" altLang="en-US" sz="2400" b="1" u="sng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2051720" y="3068960"/>
            <a:ext cx="4536504" cy="648072"/>
          </a:xfrm>
          <a:prstGeom prst="rect">
            <a:avLst/>
          </a:prstGeom>
          <a:solidFill>
            <a:srgbClr val="F6E7E6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/>
          <a:lstStyle/>
          <a:p>
            <a:pPr lvl="0">
              <a:defRPr/>
            </a:pPr>
            <a:r>
              <a:rPr lang="zh-TW" altLang="en-US" sz="1600" b="1" u="sng" kern="0" dirty="0">
                <a:solidFill>
                  <a:srgbClr val="C00000"/>
                </a:solidFill>
                <a:latin typeface="微軟正黑體"/>
              </a:rPr>
              <a:t>有效的環保標章產品查詢</a:t>
            </a:r>
          </a:p>
          <a:p>
            <a:pPr lvl="0">
              <a:defRPr/>
            </a:pPr>
            <a:r>
              <a:rPr lang="zh-TW" altLang="en-US" sz="1600" b="1" kern="0" dirty="0">
                <a:solidFill>
                  <a:schemeClr val="tx1"/>
                </a:solidFill>
                <a:latin typeface="微軟正黑體"/>
              </a:rPr>
              <a:t>採購第一</a:t>
            </a:r>
            <a:r>
              <a:rPr lang="en-US" altLang="zh-TW" sz="1600" b="1" kern="0" dirty="0">
                <a:solidFill>
                  <a:schemeClr val="tx1"/>
                </a:solidFill>
                <a:latin typeface="微軟正黑體"/>
              </a:rPr>
              <a:t>/</a:t>
            </a:r>
            <a:r>
              <a:rPr lang="zh-TW" altLang="en-US" sz="1600" b="1" kern="0" dirty="0">
                <a:solidFill>
                  <a:schemeClr val="tx1"/>
                </a:solidFill>
                <a:latin typeface="微軟正黑體"/>
              </a:rPr>
              <a:t>二類前，請先查詢產品是否有效</a:t>
            </a:r>
          </a:p>
        </p:txBody>
      </p:sp>
      <p:sp>
        <p:nvSpPr>
          <p:cNvPr id="49" name="橢圓 13"/>
          <p:cNvSpPr>
            <a:spLocks noChangeArrowheads="1"/>
          </p:cNvSpPr>
          <p:nvPr/>
        </p:nvSpPr>
        <p:spPr bwMode="auto">
          <a:xfrm>
            <a:off x="1835696" y="2989637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2051720" y="3933056"/>
            <a:ext cx="4536504" cy="1008112"/>
          </a:xfrm>
          <a:prstGeom prst="rect">
            <a:avLst/>
          </a:prstGeom>
          <a:solidFill>
            <a:srgbClr val="F6E7E6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/>
          <a:lstStyle/>
          <a:p>
            <a:pPr lvl="0">
              <a:defRPr/>
            </a:pPr>
            <a:r>
              <a:rPr lang="zh-TW" altLang="en-US" sz="1600" b="1" u="sng" kern="0" dirty="0" smtClean="0">
                <a:solidFill>
                  <a:srgbClr val="C00000"/>
                </a:solidFill>
                <a:latin typeface="微軟正黑體"/>
              </a:rPr>
              <a:t>碳粉</a:t>
            </a:r>
            <a:r>
              <a:rPr lang="zh-TW" altLang="en-US" sz="1600" b="1" u="sng" kern="0" dirty="0">
                <a:solidFill>
                  <a:srgbClr val="C00000"/>
                </a:solidFill>
                <a:latin typeface="微軟正黑體"/>
              </a:rPr>
              <a:t>匣對應型號查詢</a:t>
            </a:r>
          </a:p>
          <a:p>
            <a:pPr lvl="0">
              <a:defRPr/>
            </a:pPr>
            <a:r>
              <a:rPr lang="zh-TW" altLang="en-US" sz="1600" b="1" kern="0" dirty="0">
                <a:solidFill>
                  <a:schemeClr val="tx1"/>
                </a:solidFill>
                <a:latin typeface="微軟正黑體"/>
              </a:rPr>
              <a:t>若您想知道印表機</a:t>
            </a:r>
            <a:r>
              <a:rPr lang="en-US" altLang="zh-TW" sz="1600" b="1" kern="0" dirty="0">
                <a:solidFill>
                  <a:schemeClr val="tx1"/>
                </a:solidFill>
                <a:latin typeface="微軟正黑體"/>
              </a:rPr>
              <a:t>/</a:t>
            </a:r>
            <a:r>
              <a:rPr lang="zh-TW" altLang="en-US" sz="1600" b="1" kern="0" dirty="0">
                <a:solidFill>
                  <a:schemeClr val="tx1"/>
                </a:solidFill>
                <a:latin typeface="微軟正黑體"/>
              </a:rPr>
              <a:t>列印機等產品，所對應的碳粉匣型號（有效的標章產品），可用此功能查詢</a:t>
            </a:r>
          </a:p>
        </p:txBody>
      </p:sp>
      <p:sp>
        <p:nvSpPr>
          <p:cNvPr id="77" name="橢圓 13"/>
          <p:cNvSpPr>
            <a:spLocks noChangeArrowheads="1"/>
          </p:cNvSpPr>
          <p:nvPr/>
        </p:nvSpPr>
        <p:spPr bwMode="auto">
          <a:xfrm>
            <a:off x="1835696" y="3853733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２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2051720" y="5157192"/>
            <a:ext cx="4536504" cy="648072"/>
          </a:xfrm>
          <a:prstGeom prst="rect">
            <a:avLst/>
          </a:prstGeom>
          <a:solidFill>
            <a:srgbClr val="F6E7E6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/>
          <a:lstStyle/>
          <a:p>
            <a:pPr lvl="0">
              <a:defRPr/>
            </a:pPr>
            <a:r>
              <a:rPr lang="zh-TW" altLang="en-US" sz="1600" b="1" u="sng" kern="0" dirty="0">
                <a:solidFill>
                  <a:srgbClr val="C00000"/>
                </a:solidFill>
                <a:latin typeface="微軟正黑體"/>
              </a:rPr>
              <a:t>綠色商店查詢</a:t>
            </a:r>
            <a:endParaRPr lang="en-US" altLang="zh-TW" sz="1600" b="1" u="sng" kern="0" dirty="0">
              <a:solidFill>
                <a:srgbClr val="C00000"/>
              </a:solidFill>
              <a:latin typeface="微軟正黑體"/>
            </a:endParaRPr>
          </a:p>
          <a:p>
            <a:pPr lvl="0">
              <a:defRPr/>
            </a:pPr>
            <a:r>
              <a:rPr lang="zh-TW" altLang="en-US" sz="1600" b="1" kern="0" dirty="0" smtClean="0">
                <a:solidFill>
                  <a:schemeClr val="tx1"/>
                </a:solidFill>
                <a:latin typeface="微軟正黑體"/>
              </a:rPr>
              <a:t>可查詢有販賣環保標章的綠色商店資訊</a:t>
            </a:r>
            <a:endParaRPr lang="zh-TW" altLang="en-US" sz="1600" b="1" kern="0" dirty="0">
              <a:solidFill>
                <a:schemeClr val="tx1"/>
              </a:solidFill>
              <a:latin typeface="微軟正黑體"/>
            </a:endParaRPr>
          </a:p>
        </p:txBody>
      </p:sp>
      <p:sp>
        <p:nvSpPr>
          <p:cNvPr id="83" name="橢圓 13"/>
          <p:cNvSpPr>
            <a:spLocks noChangeArrowheads="1"/>
          </p:cNvSpPr>
          <p:nvPr/>
        </p:nvSpPr>
        <p:spPr bwMode="auto">
          <a:xfrm>
            <a:off x="1835696" y="5077869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zh-TW" altLang="en-US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３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2" name="圓角矩形 41"/>
          <p:cNvSpPr/>
          <p:nvPr/>
        </p:nvSpPr>
        <p:spPr bwMode="auto">
          <a:xfrm>
            <a:off x="1979712" y="2276872"/>
            <a:ext cx="4176464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/>
          <a:lstStyle/>
          <a:p>
            <a:pPr algn="ctr">
              <a:defRPr/>
            </a:pPr>
            <a:r>
              <a:rPr kumimoji="0" lang="zh-TW" altLang="en-US" sz="24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快捷選單</a:t>
            </a:r>
            <a:r>
              <a:rPr kumimoji="0"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：快速地查詢重要資訊</a:t>
            </a:r>
            <a:endParaRPr kumimoji="0"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4" name="五邊形 93"/>
          <p:cNvSpPr/>
          <p:nvPr/>
        </p:nvSpPr>
        <p:spPr>
          <a:xfrm>
            <a:off x="3779912" y="1196752"/>
            <a:ext cx="978408" cy="360040"/>
          </a:xfrm>
          <a:prstGeom prst="homePlat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＞形箭號 94"/>
          <p:cNvSpPr/>
          <p:nvPr/>
        </p:nvSpPr>
        <p:spPr>
          <a:xfrm>
            <a:off x="4211960" y="1196752"/>
            <a:ext cx="360040" cy="36004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716016" y="119675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快捷選單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2915816" y="1196752"/>
            <a:ext cx="1224136" cy="360040"/>
          </a:xfrm>
          <a:prstGeom prst="round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</a:rPr>
              <a:t>重點功能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752928" cy="416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409" name="Rectangle 7"/>
          <p:cNvSpPr txBox="1">
            <a:spLocks noGrp="1" noChangeArrowheads="1"/>
          </p:cNvSpPr>
          <p:nvPr/>
        </p:nvSpPr>
        <p:spPr bwMode="auto">
          <a:xfrm>
            <a:off x="8355013" y="6524625"/>
            <a:ext cx="549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0FC1AAB8-4CDD-4037-86B6-54390D5ECBD2}" type="slidenum">
              <a:rPr kumimoji="0" lang="en-US" altLang="zh-TW" sz="1400">
                <a:solidFill>
                  <a:schemeClr val="tx1"/>
                </a:solidFill>
                <a:latin typeface="全真顏體" pitchFamily="49" charset="-120"/>
                <a:ea typeface="全真顏體" pitchFamily="49" charset="-120"/>
              </a:rPr>
              <a:pPr/>
              <a:t>40</a:t>
            </a:fld>
            <a:endParaRPr kumimoji="0" lang="en-US" altLang="zh-TW" sz="1400">
              <a:solidFill>
                <a:schemeClr val="tx1"/>
              </a:solidFill>
              <a:latin typeface="全真顏體" pitchFamily="49" charset="-120"/>
              <a:ea typeface="全真顏體" pitchFamily="49" charset="-120"/>
            </a:endParaRP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2340114" y="333375"/>
            <a:ext cx="4698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五、所屬單位管理</a:t>
            </a:r>
            <a:endParaRPr kumimoji="0" lang="en-US" altLang="zh-TW" sz="4400" dirty="0">
              <a:solidFill>
                <a:schemeClr val="accent2"/>
              </a:solidFill>
              <a:latin typeface="Arial" pitchFamily="34" charset="0"/>
              <a:ea typeface="華康粗黑體" pitchFamily="49" charset="-120"/>
            </a:endParaRPr>
          </a:p>
        </p:txBody>
      </p:sp>
      <p:sp>
        <p:nvSpPr>
          <p:cNvPr id="28" name="五邊形 27"/>
          <p:cNvSpPr/>
          <p:nvPr/>
        </p:nvSpPr>
        <p:spPr>
          <a:xfrm>
            <a:off x="3520911" y="1196752"/>
            <a:ext cx="978408" cy="360040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＞形箭號 28"/>
          <p:cNvSpPr/>
          <p:nvPr/>
        </p:nvSpPr>
        <p:spPr>
          <a:xfrm>
            <a:off x="3952959" y="1196752"/>
            <a:ext cx="360040" cy="36004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2051720" y="1196752"/>
            <a:ext cx="1829231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所屬單位管理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00108" y="119675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所屬機關帳號資料變更</a:t>
            </a: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827584" y="5013176"/>
            <a:ext cx="1440160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0" name="直線單箭頭接點 39"/>
          <p:cNvCxnSpPr/>
          <p:nvPr/>
        </p:nvCxnSpPr>
        <p:spPr bwMode="auto">
          <a:xfrm flipH="1" flipV="1">
            <a:off x="826319" y="4651624"/>
            <a:ext cx="1265" cy="36155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288032" y="4314582"/>
            <a:ext cx="1835696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點選所屬單位管理</a:t>
            </a:r>
          </a:p>
        </p:txBody>
      </p:sp>
      <p:sp>
        <p:nvSpPr>
          <p:cNvPr id="43" name="橢圓 13"/>
          <p:cNvSpPr>
            <a:spLocks noChangeArrowheads="1"/>
          </p:cNvSpPr>
          <p:nvPr/>
        </p:nvSpPr>
        <p:spPr bwMode="auto">
          <a:xfrm>
            <a:off x="72008" y="4314582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59632" y="2370366"/>
            <a:ext cx="1043608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點選帳號</a:t>
            </a:r>
          </a:p>
        </p:txBody>
      </p:sp>
      <p:sp>
        <p:nvSpPr>
          <p:cNvPr id="45" name="橢圓 13"/>
          <p:cNvSpPr>
            <a:spLocks noChangeArrowheads="1"/>
          </p:cNvSpPr>
          <p:nvPr/>
        </p:nvSpPr>
        <p:spPr bwMode="auto">
          <a:xfrm>
            <a:off x="1043608" y="2370366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2699792" y="2492896"/>
            <a:ext cx="864096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7" name="直線單箭頭接點 46"/>
          <p:cNvCxnSpPr/>
          <p:nvPr/>
        </p:nvCxnSpPr>
        <p:spPr bwMode="auto">
          <a:xfrm flipH="1">
            <a:off x="2339752" y="2492896"/>
            <a:ext cx="360042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8028384" y="5733256"/>
            <a:ext cx="432048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51" name="直線單箭頭接點 50"/>
          <p:cNvCxnSpPr>
            <a:stCxn id="50" idx="0"/>
          </p:cNvCxnSpPr>
          <p:nvPr/>
        </p:nvCxnSpPr>
        <p:spPr bwMode="auto">
          <a:xfrm flipV="1">
            <a:off x="8244408" y="4653136"/>
            <a:ext cx="0" cy="108012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5" name="矩形 54"/>
          <p:cNvSpPr/>
          <p:nvPr/>
        </p:nvSpPr>
        <p:spPr>
          <a:xfrm>
            <a:off x="7380312" y="4068361"/>
            <a:ext cx="1656184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點選編輯可變更單位詳細資料</a:t>
            </a:r>
          </a:p>
        </p:txBody>
      </p:sp>
      <p:sp>
        <p:nvSpPr>
          <p:cNvPr id="56" name="橢圓 13"/>
          <p:cNvSpPr>
            <a:spLocks noChangeArrowheads="1"/>
          </p:cNvSpPr>
          <p:nvPr/>
        </p:nvSpPr>
        <p:spPr bwMode="auto">
          <a:xfrm>
            <a:off x="7236296" y="3861048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3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928248" cy="46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9" name="Rectangle 7"/>
          <p:cNvSpPr txBox="1">
            <a:spLocks noGrp="1" noChangeArrowheads="1"/>
          </p:cNvSpPr>
          <p:nvPr/>
        </p:nvSpPr>
        <p:spPr bwMode="auto">
          <a:xfrm>
            <a:off x="8355013" y="6524625"/>
            <a:ext cx="549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0FC1AAB8-4CDD-4037-86B6-54390D5ECBD2}" type="slidenum">
              <a:rPr kumimoji="0" lang="en-US" altLang="zh-TW" sz="1400">
                <a:solidFill>
                  <a:schemeClr val="tx1"/>
                </a:solidFill>
                <a:latin typeface="全真顏體" pitchFamily="49" charset="-120"/>
                <a:ea typeface="全真顏體" pitchFamily="49" charset="-120"/>
              </a:rPr>
              <a:pPr/>
              <a:t>41</a:t>
            </a:fld>
            <a:endParaRPr kumimoji="0" lang="en-US" altLang="zh-TW" sz="1400">
              <a:solidFill>
                <a:schemeClr val="tx1"/>
              </a:solidFill>
              <a:latin typeface="全真顏體" pitchFamily="49" charset="-120"/>
              <a:ea typeface="全真顏體" pitchFamily="49" charset="-120"/>
            </a:endParaRP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2340114" y="333375"/>
            <a:ext cx="4698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五、所屬單位管理</a:t>
            </a:r>
            <a:endParaRPr kumimoji="0" lang="en-US" altLang="zh-TW" sz="4400" dirty="0">
              <a:solidFill>
                <a:schemeClr val="accent2"/>
              </a:solidFill>
              <a:latin typeface="Arial" pitchFamily="34" charset="0"/>
              <a:ea typeface="華康粗黑體" pitchFamily="49" charset="-120"/>
            </a:endParaRPr>
          </a:p>
        </p:txBody>
      </p:sp>
      <p:sp>
        <p:nvSpPr>
          <p:cNvPr id="28" name="五邊形 27"/>
          <p:cNvSpPr/>
          <p:nvPr/>
        </p:nvSpPr>
        <p:spPr>
          <a:xfrm>
            <a:off x="3520911" y="1196752"/>
            <a:ext cx="978408" cy="360040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＞形箭號 28"/>
          <p:cNvSpPr/>
          <p:nvPr/>
        </p:nvSpPr>
        <p:spPr>
          <a:xfrm>
            <a:off x="3952959" y="1196752"/>
            <a:ext cx="360040" cy="36004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2051720" y="1196752"/>
            <a:ext cx="1829231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所屬單位管理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00108" y="119675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所屬機關帳號資料變更</a:t>
            </a: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7596336" y="6021288"/>
            <a:ext cx="936104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60640" y="6042774"/>
            <a:ext cx="161967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更新並送出儲存</a:t>
            </a:r>
          </a:p>
        </p:txBody>
      </p:sp>
      <p:sp>
        <p:nvSpPr>
          <p:cNvPr id="43" name="橢圓 13"/>
          <p:cNvSpPr>
            <a:spLocks noChangeArrowheads="1"/>
          </p:cNvSpPr>
          <p:nvPr/>
        </p:nvSpPr>
        <p:spPr bwMode="auto">
          <a:xfrm>
            <a:off x="5544616" y="6042774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5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59632" y="2370366"/>
            <a:ext cx="1043608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點選帳號</a:t>
            </a:r>
          </a:p>
        </p:txBody>
      </p:sp>
      <p:sp>
        <p:nvSpPr>
          <p:cNvPr id="45" name="橢圓 13"/>
          <p:cNvSpPr>
            <a:spLocks noChangeArrowheads="1"/>
          </p:cNvSpPr>
          <p:nvPr/>
        </p:nvSpPr>
        <p:spPr bwMode="auto">
          <a:xfrm>
            <a:off x="1043608" y="2370366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2699792" y="2492896"/>
            <a:ext cx="864096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7" name="直線單箭頭接點 46"/>
          <p:cNvCxnSpPr/>
          <p:nvPr/>
        </p:nvCxnSpPr>
        <p:spPr bwMode="auto">
          <a:xfrm flipH="1">
            <a:off x="2339752" y="2492896"/>
            <a:ext cx="360042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635896" y="3068960"/>
            <a:ext cx="4680520" cy="237626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51" name="直線單箭頭接點 50"/>
          <p:cNvCxnSpPr/>
          <p:nvPr/>
        </p:nvCxnSpPr>
        <p:spPr bwMode="auto">
          <a:xfrm flipH="1">
            <a:off x="7380312" y="6237312"/>
            <a:ext cx="216024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5" name="矩形 54"/>
          <p:cNvSpPr/>
          <p:nvPr/>
        </p:nvSpPr>
        <p:spPr>
          <a:xfrm>
            <a:off x="4716016" y="4149080"/>
            <a:ext cx="2880320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請依照欄位需求填寫正確資料</a:t>
            </a:r>
          </a:p>
        </p:txBody>
      </p:sp>
      <p:sp>
        <p:nvSpPr>
          <p:cNvPr id="56" name="橢圓 13"/>
          <p:cNvSpPr>
            <a:spLocks noChangeArrowheads="1"/>
          </p:cNvSpPr>
          <p:nvPr/>
        </p:nvSpPr>
        <p:spPr bwMode="auto">
          <a:xfrm>
            <a:off x="4572000" y="3933056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4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683568" y="6021288"/>
            <a:ext cx="4104456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資料維護</a:t>
            </a:r>
            <a:r>
              <a:rPr lang="en-US" altLang="zh-TW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帳號資料維護、密碼變更</a:t>
            </a:r>
            <a:r>
              <a:rPr lang="en-US" altLang="zh-TW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中的資料，已與</a:t>
            </a:r>
            <a:r>
              <a:rPr lang="en-US" altLang="zh-TW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所屬單位管理</a:t>
            </a:r>
            <a:r>
              <a:rPr lang="en-US" altLang="zh-TW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的帳號資訊連動。僅需修改一處，即會套用所有資料。</a:t>
            </a:r>
          </a:p>
        </p:txBody>
      </p:sp>
      <p:pic>
        <p:nvPicPr>
          <p:cNvPr id="24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84381">
            <a:off x="255142" y="6132414"/>
            <a:ext cx="482552" cy="48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449" y="1700808"/>
            <a:ext cx="6894959" cy="468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矩形 40"/>
          <p:cNvSpPr/>
          <p:nvPr/>
        </p:nvSpPr>
        <p:spPr>
          <a:xfrm>
            <a:off x="1061417" y="2564904"/>
            <a:ext cx="100811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點選帳號</a:t>
            </a:r>
          </a:p>
        </p:txBody>
      </p:sp>
      <p:sp>
        <p:nvSpPr>
          <p:cNvPr id="43" name="橢圓 13"/>
          <p:cNvSpPr>
            <a:spLocks noChangeArrowheads="1"/>
          </p:cNvSpPr>
          <p:nvPr/>
        </p:nvSpPr>
        <p:spPr bwMode="auto">
          <a:xfrm>
            <a:off x="845393" y="2557589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1349449" y="2204864"/>
            <a:ext cx="792088" cy="1440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6" name="直線單箭頭接點 45"/>
          <p:cNvCxnSpPr>
            <a:stCxn id="44" idx="1"/>
          </p:cNvCxnSpPr>
          <p:nvPr/>
        </p:nvCxnSpPr>
        <p:spPr bwMode="auto">
          <a:xfrm>
            <a:off x="1349449" y="2276872"/>
            <a:ext cx="0" cy="28803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1" name="矩形 50"/>
          <p:cNvSpPr/>
          <p:nvPr/>
        </p:nvSpPr>
        <p:spPr>
          <a:xfrm>
            <a:off x="4013745" y="2780928"/>
            <a:ext cx="3960440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確認說要核發密碼之承辦人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EMAIL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正確，若要修改，請安下方編輯，更新後再核發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2573585" y="3645025"/>
            <a:ext cx="3024336" cy="36004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55" name="直線單箭頭接點 54"/>
          <p:cNvCxnSpPr>
            <a:endCxn id="51" idx="2"/>
          </p:cNvCxnSpPr>
          <p:nvPr/>
        </p:nvCxnSpPr>
        <p:spPr bwMode="auto">
          <a:xfrm flipV="1">
            <a:off x="5597921" y="3365703"/>
            <a:ext cx="396044" cy="279321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0" name="矩形 69"/>
          <p:cNvSpPr/>
          <p:nvPr/>
        </p:nvSpPr>
        <p:spPr>
          <a:xfrm>
            <a:off x="5885953" y="5445224"/>
            <a:ext cx="2304256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點選核發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密碼寄</a:t>
            </a: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送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密碼</a:t>
            </a:r>
            <a:endParaRPr lang="en-US" altLang="zh-TW" sz="1600" kern="0" dirty="0">
              <a:solidFill>
                <a:srgbClr val="007033"/>
              </a:solidFill>
              <a:latin typeface="微軟正黑體"/>
            </a:endParaRPr>
          </a:p>
        </p:txBody>
      </p:sp>
      <p:cxnSp>
        <p:nvCxnSpPr>
          <p:cNvPr id="72" name="直線單箭頭接點 71"/>
          <p:cNvCxnSpPr/>
          <p:nvPr/>
        </p:nvCxnSpPr>
        <p:spPr bwMode="auto">
          <a:xfrm flipV="1">
            <a:off x="6822057" y="5733256"/>
            <a:ext cx="0" cy="28803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6822057" y="6021288"/>
            <a:ext cx="864096" cy="2880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2340114" y="333375"/>
            <a:ext cx="4698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五、所屬單位管理</a:t>
            </a:r>
            <a:endParaRPr kumimoji="0" lang="en-US" altLang="zh-TW" sz="4400" dirty="0">
              <a:solidFill>
                <a:schemeClr val="accent2"/>
              </a:solidFill>
              <a:latin typeface="Arial" pitchFamily="34" charset="0"/>
              <a:ea typeface="華康粗黑體" pitchFamily="49" charset="-120"/>
            </a:endParaRPr>
          </a:p>
        </p:txBody>
      </p:sp>
      <p:sp>
        <p:nvSpPr>
          <p:cNvPr id="34" name="五邊形 33"/>
          <p:cNvSpPr/>
          <p:nvPr/>
        </p:nvSpPr>
        <p:spPr>
          <a:xfrm>
            <a:off x="3520911" y="1196752"/>
            <a:ext cx="978408" cy="360040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＞形箭號 34"/>
          <p:cNvSpPr/>
          <p:nvPr/>
        </p:nvSpPr>
        <p:spPr>
          <a:xfrm>
            <a:off x="3952959" y="1196752"/>
            <a:ext cx="360040" cy="36004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2051720" y="1196752"/>
            <a:ext cx="1829231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所屬單位管理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400108" y="119675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協助機關核發帳密</a:t>
            </a:r>
          </a:p>
        </p:txBody>
      </p:sp>
      <p:sp>
        <p:nvSpPr>
          <p:cNvPr id="63" name="橢圓 13"/>
          <p:cNvSpPr>
            <a:spLocks noChangeArrowheads="1"/>
          </p:cNvSpPr>
          <p:nvPr/>
        </p:nvSpPr>
        <p:spPr bwMode="auto">
          <a:xfrm>
            <a:off x="3797721" y="2636912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707209" y="4725145"/>
            <a:ext cx="4530672" cy="1656184"/>
            <a:chOff x="-390720" y="4635714"/>
            <a:chExt cx="4530672" cy="165618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0720" y="4635714"/>
              <a:ext cx="4008352" cy="1656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4" name="Picture 6" descr="http://4and20poetry.files.wordpress.com/2012/02/097148-3d-glossy-blue-orb-icon-social-media-logos-mai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4923745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66" name="弧形箭號 (左彎) 65"/>
          <p:cNvSpPr/>
          <p:nvPr/>
        </p:nvSpPr>
        <p:spPr>
          <a:xfrm rot="5972692" flipH="1">
            <a:off x="5025141" y="4519626"/>
            <a:ext cx="576064" cy="1224136"/>
          </a:xfrm>
          <a:prstGeom prst="curvedLef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1" name="橢圓 13"/>
          <p:cNvSpPr>
            <a:spLocks noChangeArrowheads="1"/>
          </p:cNvSpPr>
          <p:nvPr/>
        </p:nvSpPr>
        <p:spPr bwMode="auto">
          <a:xfrm>
            <a:off x="5669929" y="5437909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3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2340114" y="333375"/>
            <a:ext cx="4698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五、所屬單位管理</a:t>
            </a:r>
            <a:endParaRPr kumimoji="0" lang="en-US" altLang="zh-TW" sz="4400" dirty="0">
              <a:solidFill>
                <a:schemeClr val="accent2"/>
              </a:solidFill>
              <a:latin typeface="Arial" pitchFamily="34" charset="0"/>
              <a:ea typeface="華康粗黑體" pitchFamily="49" charset="-120"/>
            </a:endParaRPr>
          </a:p>
        </p:txBody>
      </p:sp>
      <p:sp>
        <p:nvSpPr>
          <p:cNvPr id="34" name="五邊形 33"/>
          <p:cNvSpPr/>
          <p:nvPr/>
        </p:nvSpPr>
        <p:spPr>
          <a:xfrm>
            <a:off x="3520911" y="1196752"/>
            <a:ext cx="978408" cy="360040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＞形箭號 34"/>
          <p:cNvSpPr/>
          <p:nvPr/>
        </p:nvSpPr>
        <p:spPr>
          <a:xfrm>
            <a:off x="3952959" y="1196752"/>
            <a:ext cx="360040" cy="36004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2051720" y="1196752"/>
            <a:ext cx="1829231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所屬單位管理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400108" y="119675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設定管理者的代理人</a:t>
            </a: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314" y="1971253"/>
            <a:ext cx="65246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243" y="4059485"/>
            <a:ext cx="2590800" cy="15906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58" name="矩形 57"/>
          <p:cNvSpPr/>
          <p:nvPr/>
        </p:nvSpPr>
        <p:spPr>
          <a:xfrm>
            <a:off x="971600" y="2712224"/>
            <a:ext cx="1008112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點選帳號</a:t>
            </a:r>
          </a:p>
        </p:txBody>
      </p:sp>
      <p:sp>
        <p:nvSpPr>
          <p:cNvPr id="59" name="橢圓 13"/>
          <p:cNvSpPr>
            <a:spLocks noChangeArrowheads="1"/>
          </p:cNvSpPr>
          <p:nvPr/>
        </p:nvSpPr>
        <p:spPr bwMode="auto">
          <a:xfrm>
            <a:off x="755576" y="2704909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1259632" y="2280176"/>
            <a:ext cx="864096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61" name="直線單箭頭接點 60"/>
          <p:cNvCxnSpPr>
            <a:stCxn id="60" idx="1"/>
          </p:cNvCxnSpPr>
          <p:nvPr/>
        </p:nvCxnSpPr>
        <p:spPr bwMode="auto">
          <a:xfrm>
            <a:off x="1259632" y="2388188"/>
            <a:ext cx="0" cy="32403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5796136" y="5499050"/>
            <a:ext cx="864096" cy="2880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68" name="直線單箭頭接點 67"/>
          <p:cNvCxnSpPr/>
          <p:nvPr/>
        </p:nvCxnSpPr>
        <p:spPr bwMode="auto">
          <a:xfrm flipH="1" flipV="1">
            <a:off x="3995936" y="5427042"/>
            <a:ext cx="1800200" cy="36004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5" name="矩形 74"/>
          <p:cNvSpPr/>
          <p:nvPr/>
        </p:nvSpPr>
        <p:spPr>
          <a:xfrm>
            <a:off x="4860032" y="4842267"/>
            <a:ext cx="3384376" cy="584775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點選新增代理人，可設定代理人，代理人可執行管理者</a:t>
            </a:r>
            <a:r>
              <a:rPr lang="en-US" altLang="zh-TW" sz="1600" kern="0" dirty="0" smtClean="0">
                <a:solidFill>
                  <a:srgbClr val="007033"/>
                </a:solidFill>
                <a:latin typeface="微軟正黑體"/>
              </a:rPr>
              <a:t>(-0)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之權限</a:t>
            </a:r>
          </a:p>
        </p:txBody>
      </p:sp>
      <p:sp>
        <p:nvSpPr>
          <p:cNvPr id="76" name="橢圓 13"/>
          <p:cNvSpPr>
            <a:spLocks noChangeArrowheads="1"/>
          </p:cNvSpPr>
          <p:nvPr/>
        </p:nvSpPr>
        <p:spPr bwMode="auto">
          <a:xfrm>
            <a:off x="4644008" y="4834952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211960" y="6024592"/>
            <a:ext cx="1656184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變更完點選更新</a:t>
            </a:r>
          </a:p>
        </p:txBody>
      </p:sp>
      <p:sp>
        <p:nvSpPr>
          <p:cNvPr id="79" name="橢圓 13"/>
          <p:cNvSpPr>
            <a:spLocks noChangeArrowheads="1"/>
          </p:cNvSpPr>
          <p:nvPr/>
        </p:nvSpPr>
        <p:spPr bwMode="auto">
          <a:xfrm>
            <a:off x="3995936" y="6017277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3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80" name="Rectangle 19"/>
          <p:cNvSpPr>
            <a:spLocks noChangeArrowheads="1"/>
          </p:cNvSpPr>
          <p:nvPr/>
        </p:nvSpPr>
        <p:spPr bwMode="auto">
          <a:xfrm>
            <a:off x="6732240" y="6075114"/>
            <a:ext cx="576064" cy="2880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81" name="直線單箭頭接點 80"/>
          <p:cNvCxnSpPr/>
          <p:nvPr/>
        </p:nvCxnSpPr>
        <p:spPr bwMode="auto">
          <a:xfrm flipH="1" flipV="1">
            <a:off x="5868144" y="6219130"/>
            <a:ext cx="864096" cy="14401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3" name="AutoShape 24"/>
          <p:cNvSpPr>
            <a:spLocks noChangeArrowheads="1"/>
          </p:cNvSpPr>
          <p:nvPr/>
        </p:nvSpPr>
        <p:spPr bwMode="auto">
          <a:xfrm>
            <a:off x="3635896" y="2060848"/>
            <a:ext cx="5328592" cy="8640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提醒</a:t>
            </a:r>
            <a:r>
              <a:rPr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僅有管理者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(-0)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可增設代理人</a:t>
            </a:r>
          </a:p>
          <a:p>
            <a:pPr eaLnBrk="1" hangingPunct="1"/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被列為代理人的帳號能夠以管理者角度來檢視　</a:t>
            </a:r>
          </a:p>
          <a:p>
            <a:pPr eaLnBrk="1" hangingPunct="1"/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　　　資料，但不能代該帳號做確認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滿意度調查等。</a:t>
            </a:r>
          </a:p>
        </p:txBody>
      </p:sp>
      <p:pic>
        <p:nvPicPr>
          <p:cNvPr id="84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0984381">
            <a:off x="3675015" y="1739926"/>
            <a:ext cx="482552" cy="48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2340114" y="333375"/>
            <a:ext cx="4698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五、所屬單位管理</a:t>
            </a:r>
            <a:endParaRPr kumimoji="0" lang="en-US" altLang="zh-TW" sz="4400" dirty="0">
              <a:solidFill>
                <a:schemeClr val="accent2"/>
              </a:solidFill>
              <a:latin typeface="Arial" pitchFamily="34" charset="0"/>
              <a:ea typeface="華康粗黑體" pitchFamily="49" charset="-120"/>
            </a:endParaRPr>
          </a:p>
        </p:txBody>
      </p:sp>
      <p:sp>
        <p:nvSpPr>
          <p:cNvPr id="34" name="五邊形 33"/>
          <p:cNvSpPr/>
          <p:nvPr/>
        </p:nvSpPr>
        <p:spPr>
          <a:xfrm>
            <a:off x="3520911" y="1196752"/>
            <a:ext cx="978408" cy="360040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＞形箭號 34"/>
          <p:cNvSpPr/>
          <p:nvPr/>
        </p:nvSpPr>
        <p:spPr>
          <a:xfrm>
            <a:off x="3952959" y="1196752"/>
            <a:ext cx="360040" cy="36004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2051720" y="1196752"/>
            <a:ext cx="1829231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所屬單位管理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400108" y="119675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帳號異動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86" y="1772816"/>
            <a:ext cx="7800975" cy="3378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9" name="矩形 24"/>
          <p:cNvSpPr>
            <a:spLocks noChangeArrowheads="1"/>
          </p:cNvSpPr>
          <p:nvPr/>
        </p:nvSpPr>
        <p:spPr bwMode="auto">
          <a:xfrm>
            <a:off x="4967536" y="2126828"/>
            <a:ext cx="2879725" cy="144463"/>
          </a:xfrm>
          <a:prstGeom prst="rect">
            <a:avLst/>
          </a:prstGeom>
          <a:solidFill>
            <a:schemeClr val="bg1">
              <a:alpha val="94116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5475" indent="-625475" algn="ctr"/>
            <a:endParaRPr kumimoji="0" lang="zh-TW" altLang="en-US" sz="1600" b="1">
              <a:solidFill>
                <a:srgbClr val="C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1" name="矩形 25"/>
          <p:cNvSpPr>
            <a:spLocks noChangeArrowheads="1"/>
          </p:cNvSpPr>
          <p:nvPr/>
        </p:nvSpPr>
        <p:spPr bwMode="auto">
          <a:xfrm>
            <a:off x="2664074" y="2126828"/>
            <a:ext cx="2879725" cy="144463"/>
          </a:xfrm>
          <a:prstGeom prst="rect">
            <a:avLst/>
          </a:prstGeom>
          <a:solidFill>
            <a:schemeClr val="bg1">
              <a:alpha val="94116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5475" indent="-625475" algn="ctr"/>
            <a:endParaRPr kumimoji="0" lang="zh-TW" altLang="en-US" sz="1600" b="1">
              <a:solidFill>
                <a:srgbClr val="C0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19064" y="4653136"/>
            <a:ext cx="1944216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點選所屬單位管理</a:t>
            </a:r>
          </a:p>
        </p:txBody>
      </p:sp>
      <p:sp>
        <p:nvSpPr>
          <p:cNvPr id="43" name="橢圓 13"/>
          <p:cNvSpPr>
            <a:spLocks noChangeArrowheads="1"/>
          </p:cNvSpPr>
          <p:nvPr/>
        </p:nvSpPr>
        <p:spPr bwMode="auto">
          <a:xfrm>
            <a:off x="503040" y="4645821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7919864" y="3356992"/>
            <a:ext cx="648072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5" name="直線單箭頭接點 44"/>
          <p:cNvCxnSpPr/>
          <p:nvPr/>
        </p:nvCxnSpPr>
        <p:spPr bwMode="auto">
          <a:xfrm flipV="1">
            <a:off x="8567936" y="2996952"/>
            <a:ext cx="0" cy="46805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6" name="矩形 45"/>
          <p:cNvSpPr/>
          <p:nvPr/>
        </p:nvSpPr>
        <p:spPr>
          <a:xfrm>
            <a:off x="7343800" y="2658398"/>
            <a:ext cx="1404664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點選帳號異動</a:t>
            </a:r>
          </a:p>
        </p:txBody>
      </p:sp>
      <p:sp>
        <p:nvSpPr>
          <p:cNvPr id="48" name="橢圓 13"/>
          <p:cNvSpPr>
            <a:spLocks noChangeArrowheads="1"/>
          </p:cNvSpPr>
          <p:nvPr/>
        </p:nvSpPr>
        <p:spPr bwMode="auto">
          <a:xfrm>
            <a:off x="7127776" y="2651083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743400" y="3573016"/>
            <a:ext cx="2304256" cy="216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51" name="直線單箭頭接點 50"/>
          <p:cNvCxnSpPr/>
          <p:nvPr/>
        </p:nvCxnSpPr>
        <p:spPr bwMode="auto">
          <a:xfrm flipV="1">
            <a:off x="4247456" y="3104964"/>
            <a:ext cx="0" cy="46805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2" name="矩形 51"/>
          <p:cNvSpPr/>
          <p:nvPr/>
        </p:nvSpPr>
        <p:spPr>
          <a:xfrm>
            <a:off x="3634880" y="2802414"/>
            <a:ext cx="1404664" cy="338554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填寫移動資訊</a:t>
            </a:r>
          </a:p>
        </p:txBody>
      </p:sp>
      <p:sp>
        <p:nvSpPr>
          <p:cNvPr id="53" name="橢圓 13"/>
          <p:cNvSpPr>
            <a:spLocks noChangeArrowheads="1"/>
          </p:cNvSpPr>
          <p:nvPr/>
        </p:nvSpPr>
        <p:spPr bwMode="auto">
          <a:xfrm>
            <a:off x="3418856" y="2795099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3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55" name="AutoShape 24"/>
          <p:cNvSpPr>
            <a:spLocks noChangeArrowheads="1"/>
          </p:cNvSpPr>
          <p:nvPr/>
        </p:nvSpPr>
        <p:spPr bwMode="auto">
          <a:xfrm>
            <a:off x="2735288" y="5013176"/>
            <a:ext cx="4608512" cy="648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帳號異動包括新增、移動、停用皆需經環保署核可後方可生效， 請務必發文至行政院環保署。</a:t>
            </a:r>
            <a:endParaRPr lang="zh-TW" altLang="en-US" sz="1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6" name="Picture 20" descr="http://www.iconattitude.com/icons/open_icon_library/emblems/png/256/emblem-importan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84381">
            <a:off x="2342358" y="5124302"/>
            <a:ext cx="482552" cy="48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Group 2"/>
          <p:cNvGraphicFramePr>
            <a:graphicFrameLocks noGrp="1"/>
          </p:cNvGraphicFramePr>
          <p:nvPr/>
        </p:nvGraphicFramePr>
        <p:xfrm>
          <a:off x="250825" y="1412875"/>
          <a:ext cx="8640962" cy="4032046"/>
        </p:xfrm>
        <a:graphic>
          <a:graphicData uri="http://schemas.openxmlformats.org/drawingml/2006/table">
            <a:tbl>
              <a:tblPr/>
              <a:tblGrid>
                <a:gridCol w="2250291"/>
                <a:gridCol w="6390671"/>
              </a:tblGrid>
              <a:tr h="5639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問題</a:t>
                      </a:r>
                    </a:p>
                  </a:txBody>
                  <a:tcPr marL="38100" marR="38100" marT="38096" marB="38096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答案</a:t>
                      </a:r>
                    </a:p>
                  </a:txBody>
                  <a:tcPr marL="38100" marR="38100" marT="38096" marB="38096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662155">
                <a:tc gridSpan="2">
                  <a:txBody>
                    <a:bodyPr/>
                    <a:lstStyle/>
                    <a:p>
                      <a:pPr marL="381000" marR="0" lvl="0" indent="-381000" algn="just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000" algn="l"/>
                        </a:tabLst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(1)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採購帳號</a:t>
                      </a:r>
                    </a:p>
                  </a:txBody>
                  <a:tcPr marL="38100" marR="38100" marT="38096" marB="38096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50131">
                <a:tc>
                  <a:txBody>
                    <a:bodyPr/>
                    <a:lstStyle/>
                    <a:p>
                      <a:pPr marL="284163" marR="0" lvl="0" indent="-284163" algn="just" defTabSz="914400" rtl="0" eaLnBrk="0" fontAlgn="ctr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人員異動，不清楚機關帳號</a:t>
                      </a:r>
                    </a:p>
                  </a:txBody>
                  <a:tcPr marL="38100" marR="38100" marT="38096" marB="38096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詢問上級機關採購帳號。</a:t>
                      </a: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採購帳號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=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政府採購網共同供應契約代碼。</a:t>
                      </a:r>
                    </a:p>
                  </a:txBody>
                  <a:tcPr marL="38100" marR="38100" marT="38096" marB="38096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1855836">
                <a:tc>
                  <a:txBody>
                    <a:bodyPr/>
                    <a:lstStyle/>
                    <a:p>
                      <a:pPr marL="284163" marR="0" lvl="0" indent="-284163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如何增加採購帳號</a:t>
                      </a:r>
                    </a:p>
                  </a:txBody>
                  <a:tcPr marL="38100" marR="38100" marT="38096" marB="38096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管理者登入系統，選擇「所屬單位管理」 </a:t>
                      </a: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點選「帳號異動」 </a:t>
                      </a: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點選「新增自訂的所屬單位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人員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」</a:t>
                      </a: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※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新增帳號，煩請發文至環保署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00" marR="38100" marT="38096" marB="38096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958850" y="346075"/>
            <a:ext cx="7451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六、</a:t>
            </a:r>
            <a:r>
              <a:rPr kumimoji="0" lang="zh-TW" altLang="en-US" sz="44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常見問題</a:t>
            </a:r>
          </a:p>
        </p:txBody>
      </p:sp>
      <p:sp>
        <p:nvSpPr>
          <p:cNvPr id="63508" name="Rectangle 7"/>
          <p:cNvSpPr txBox="1">
            <a:spLocks noGrp="1" noChangeArrowheads="1"/>
          </p:cNvSpPr>
          <p:nvPr/>
        </p:nvSpPr>
        <p:spPr bwMode="auto">
          <a:xfrm>
            <a:off x="8355013" y="6524625"/>
            <a:ext cx="549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AE241999-696C-4D57-ABBC-05B8574F8857}" type="slidenum">
              <a:rPr kumimoji="0" lang="en-US" altLang="zh-TW" sz="1400">
                <a:solidFill>
                  <a:schemeClr val="tx1"/>
                </a:solidFill>
                <a:latin typeface="全真顏體" pitchFamily="49" charset="-120"/>
                <a:ea typeface="全真顏體" pitchFamily="49" charset="-120"/>
              </a:rPr>
              <a:pPr/>
              <a:t>45</a:t>
            </a:fld>
            <a:endParaRPr kumimoji="0" lang="en-US" altLang="zh-TW" sz="1400">
              <a:solidFill>
                <a:schemeClr val="tx1"/>
              </a:solidFill>
              <a:latin typeface="全真顏體" pitchFamily="49" charset="-120"/>
              <a:ea typeface="全真顏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6" name="Group 36"/>
          <p:cNvGraphicFramePr>
            <a:graphicFrameLocks noGrp="1"/>
          </p:cNvGraphicFramePr>
          <p:nvPr>
            <p:ph/>
          </p:nvPr>
        </p:nvGraphicFramePr>
        <p:xfrm>
          <a:off x="250825" y="1412875"/>
          <a:ext cx="8640763" cy="4761309"/>
        </p:xfrm>
        <a:graphic>
          <a:graphicData uri="http://schemas.openxmlformats.org/drawingml/2006/table">
            <a:tbl>
              <a:tblPr/>
              <a:tblGrid>
                <a:gridCol w="2239963"/>
                <a:gridCol w="6400800"/>
              </a:tblGrid>
              <a:tr h="576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問題</a:t>
                      </a: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答案</a:t>
                      </a: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615483">
                <a:tc gridSpan="2">
                  <a:txBody>
                    <a:bodyPr/>
                    <a:lstStyle/>
                    <a:p>
                      <a:pPr marL="381000" marR="0" lvl="0" indent="-38100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000" algn="l"/>
                        </a:tabLst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(2)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採購密碼</a:t>
                      </a: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27090">
                <a:tc>
                  <a:txBody>
                    <a:bodyPr/>
                    <a:lstStyle/>
                    <a:p>
                      <a:pPr marL="261938" marR="0" lvl="0" indent="-261938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忘記密碼</a:t>
                      </a: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於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登入下方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按「忘記密碼」後，輸入機關採購代碼及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個數字驗證碼。</a:t>
                      </a: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EX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：採購代碼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3.55-0</a:t>
                      </a: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    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請輸入下方驗證碼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823975</a:t>
                      </a: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系統立即寄送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修改密碼認證信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至帳號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Mail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信箱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1032080">
                <a:tc>
                  <a:txBody>
                    <a:bodyPr/>
                    <a:lstStyle/>
                    <a:p>
                      <a:pPr marL="261938" marR="0" lvl="0" indent="-261938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輸入正確的帳號跟密碼卻無法登入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請先檢查是否誤按了大小寫鍵造成輸入錯誤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  <a:p>
                      <a:pPr marL="288925" marR="0" lvl="0" indent="-2889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複製密碼：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由後往前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複制。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避免複製到空白碼。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1110593">
                <a:tc>
                  <a:txBody>
                    <a:bodyPr/>
                    <a:lstStyle/>
                    <a:p>
                      <a:pPr marL="261938" marR="0" lvl="0" indent="-261938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C.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如何變更密碼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選擇帳號資料維護、變更密碼。</a:t>
                      </a: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選擇密碼變更。</a:t>
                      </a: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密碼共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碼，至少一個英文一個符號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(@a123456)</a:t>
                      </a: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64534" name="Rectangle 19"/>
          <p:cNvSpPr>
            <a:spLocks noChangeArrowheads="1"/>
          </p:cNvSpPr>
          <p:nvPr/>
        </p:nvSpPr>
        <p:spPr bwMode="auto">
          <a:xfrm>
            <a:off x="958850" y="346075"/>
            <a:ext cx="7451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六、常見問題</a:t>
            </a:r>
            <a:endParaRPr lang="zh-TW" altLang="en-US" sz="4400" dirty="0">
              <a:solidFill>
                <a:schemeClr val="accent2"/>
              </a:solidFill>
              <a:latin typeface="Arial" pitchFamily="34" charset="0"/>
              <a:ea typeface="華康粗黑體" pitchFamily="49" charset="-120"/>
            </a:endParaRPr>
          </a:p>
        </p:txBody>
      </p:sp>
      <p:sp>
        <p:nvSpPr>
          <p:cNvPr id="64535" name="Rectangle 7"/>
          <p:cNvSpPr txBox="1">
            <a:spLocks noGrp="1" noChangeArrowheads="1"/>
          </p:cNvSpPr>
          <p:nvPr/>
        </p:nvSpPr>
        <p:spPr bwMode="auto">
          <a:xfrm>
            <a:off x="8355013" y="6524625"/>
            <a:ext cx="549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A629B995-7761-4D8C-805A-D1FCEE6B78F3}" type="slidenum">
              <a:rPr kumimoji="0" lang="en-US" altLang="zh-TW" sz="1400">
                <a:solidFill>
                  <a:schemeClr val="tx1"/>
                </a:solidFill>
                <a:latin typeface="全真顏體" pitchFamily="49" charset="-120"/>
                <a:ea typeface="全真顏體" pitchFamily="49" charset="-120"/>
              </a:rPr>
              <a:pPr/>
              <a:t>46</a:t>
            </a:fld>
            <a:endParaRPr kumimoji="0" lang="en-US" altLang="zh-TW" sz="1400">
              <a:solidFill>
                <a:schemeClr val="tx1"/>
              </a:solidFill>
              <a:latin typeface="全真顏體" pitchFamily="49" charset="-120"/>
              <a:ea typeface="全真顏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6" name="Group 36"/>
          <p:cNvGraphicFramePr>
            <a:graphicFrameLocks noGrp="1"/>
          </p:cNvGraphicFramePr>
          <p:nvPr>
            <p:ph/>
          </p:nvPr>
        </p:nvGraphicFramePr>
        <p:xfrm>
          <a:off x="250825" y="1412875"/>
          <a:ext cx="8640763" cy="4761309"/>
        </p:xfrm>
        <a:graphic>
          <a:graphicData uri="http://schemas.openxmlformats.org/drawingml/2006/table">
            <a:tbl>
              <a:tblPr/>
              <a:tblGrid>
                <a:gridCol w="2239963"/>
                <a:gridCol w="6400800"/>
              </a:tblGrid>
              <a:tr h="576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問題</a:t>
                      </a: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答案</a:t>
                      </a: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615483">
                <a:tc gridSpan="2">
                  <a:txBody>
                    <a:bodyPr/>
                    <a:lstStyle/>
                    <a:p>
                      <a:pPr marL="261938" marR="0" lvl="0" indent="-261938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(3)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採購確認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59170">
                <a:tc>
                  <a:txBody>
                    <a:bodyPr/>
                    <a:lstStyle/>
                    <a:p>
                      <a:pPr marL="355600" marR="0" lvl="0" indent="-35560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去哪作確認，為何顯示未確認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由“預覽申報資料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--&gt;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請選擇年度：選擇第○季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--&gt;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請選擇資料來源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--&gt;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資料查詢”，出現“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申報資料確認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”，按下此鍵則完成確認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。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有下訂的帳號才需要做季確認，請點選「填寫及預覽申報資料」，再選擇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10X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1-3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月份就可做第一季季確認。</a:t>
                      </a: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管理者不能幫其他帳號做季確認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，只能用下訂的帳號登入才能做季確認。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00" marR="38100" marT="38102" marB="38102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1110593">
                <a:tc>
                  <a:txBody>
                    <a:bodyPr/>
                    <a:lstStyle/>
                    <a:p>
                      <a:pPr marL="266700" marR="0" lvl="0" indent="-26670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B.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為什麼我不能幫我同事確認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確認一定要在下訂之帳號做確認。</a:t>
                      </a:r>
                    </a:p>
                    <a:p>
                      <a:pPr marL="288925" marR="0" lvl="0" indent="-2889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EX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：下訂代碼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3.55-1</a:t>
                      </a: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     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確認代碼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3.55-1</a:t>
                      </a:r>
                    </a:p>
                  </a:txBody>
                  <a:tcPr marL="38100" marR="38100" marT="38099" marB="38099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64534" name="Rectangle 19"/>
          <p:cNvSpPr>
            <a:spLocks noChangeArrowheads="1"/>
          </p:cNvSpPr>
          <p:nvPr/>
        </p:nvSpPr>
        <p:spPr bwMode="auto">
          <a:xfrm>
            <a:off x="958850" y="346075"/>
            <a:ext cx="7451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六、常見問題</a:t>
            </a:r>
            <a:endParaRPr lang="zh-TW" altLang="en-US" sz="4400" dirty="0">
              <a:solidFill>
                <a:schemeClr val="accent2"/>
              </a:solidFill>
              <a:latin typeface="Arial" pitchFamily="34" charset="0"/>
              <a:ea typeface="華康粗黑體" pitchFamily="49" charset="-120"/>
            </a:endParaRPr>
          </a:p>
        </p:txBody>
      </p:sp>
      <p:sp>
        <p:nvSpPr>
          <p:cNvPr id="64535" name="Rectangle 7"/>
          <p:cNvSpPr txBox="1">
            <a:spLocks noGrp="1" noChangeArrowheads="1"/>
          </p:cNvSpPr>
          <p:nvPr/>
        </p:nvSpPr>
        <p:spPr bwMode="auto">
          <a:xfrm>
            <a:off x="8355013" y="6524625"/>
            <a:ext cx="549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A629B995-7761-4D8C-805A-D1FCEE6B78F3}" type="slidenum">
              <a:rPr kumimoji="0" lang="en-US" altLang="zh-TW" sz="1400">
                <a:solidFill>
                  <a:schemeClr val="tx1"/>
                </a:solidFill>
                <a:latin typeface="全真顏體" pitchFamily="49" charset="-120"/>
                <a:ea typeface="全真顏體" pitchFamily="49" charset="-120"/>
              </a:rPr>
              <a:pPr/>
              <a:t>47</a:t>
            </a:fld>
            <a:endParaRPr kumimoji="0" lang="en-US" altLang="zh-TW" sz="1400">
              <a:solidFill>
                <a:schemeClr val="tx1"/>
              </a:solidFill>
              <a:latin typeface="全真顏體" pitchFamily="49" charset="-120"/>
              <a:ea typeface="全真顏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6" name="Group 36"/>
          <p:cNvGraphicFramePr>
            <a:graphicFrameLocks noGrp="1"/>
          </p:cNvGraphicFramePr>
          <p:nvPr>
            <p:ph/>
          </p:nvPr>
        </p:nvGraphicFramePr>
        <p:xfrm>
          <a:off x="250825" y="1246188"/>
          <a:ext cx="8640763" cy="3101122"/>
        </p:xfrm>
        <a:graphic>
          <a:graphicData uri="http://schemas.openxmlformats.org/drawingml/2006/table">
            <a:tbl>
              <a:tblPr/>
              <a:tblGrid>
                <a:gridCol w="2239963"/>
                <a:gridCol w="6400800"/>
              </a:tblGrid>
              <a:tr h="5266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問題</a:t>
                      </a:r>
                    </a:p>
                  </a:txBody>
                  <a:tcPr marL="38100" marR="38100" marT="38107" marB="3810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答案</a:t>
                      </a:r>
                    </a:p>
                  </a:txBody>
                  <a:tcPr marL="38100" marR="38100" marT="38107" marB="3810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47103">
                <a:tc gridSpan="2">
                  <a:txBody>
                    <a:bodyPr/>
                    <a:lstStyle/>
                    <a:p>
                      <a:pPr marL="381000" marR="0" lvl="0" indent="-38100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000" algn="l"/>
                        </a:tabLst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(4)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採購申報</a:t>
                      </a:r>
                    </a:p>
                  </a:txBody>
                  <a:tcPr marL="38100" marR="38100" marT="38107" marB="3810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27391">
                <a:tc>
                  <a:txBody>
                    <a:bodyPr/>
                    <a:lstStyle/>
                    <a:p>
                      <a:pPr marL="261938" marR="0" lvl="0" indent="-261938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自行採購申報</a:t>
                      </a:r>
                    </a:p>
                  </a:txBody>
                  <a:tcPr marL="38100" marR="38100" marT="38107" marB="3810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請到「填寫及預覽申報資料」填寫。</a:t>
                      </a:r>
                    </a:p>
                    <a:p>
                      <a:pPr marL="0" marR="0" lvl="0" indent="27305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再選擇填寫申報資料→月份→輸入相關資料即可。</a:t>
                      </a:r>
                    </a:p>
                    <a:p>
                      <a:pPr marL="288925" marR="0" lvl="0" indent="-288925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注意事項：</a:t>
                      </a:r>
                    </a:p>
                    <a:p>
                      <a:pPr marL="0" marR="0" lvl="0" indent="27305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輸入標章證號就會帶出產品名稱。</a:t>
                      </a:r>
                    </a:p>
                    <a:p>
                      <a:pPr marL="0" marR="0" lvl="0" indent="27305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填寫時：數量單位也需要填寫。</a:t>
                      </a:r>
                    </a:p>
                    <a:p>
                      <a:pPr marL="0" marR="0" lvl="0" indent="27305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填寫完成也需將「已閱讀」勾選，才算填寫完成。</a:t>
                      </a:r>
                    </a:p>
                    <a:p>
                      <a:pPr marL="27305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非</a:t>
                      </a:r>
                      <a:r>
                        <a:rPr kumimoji="0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採購範疇的</a:t>
                      </a:r>
                      <a:r>
                        <a:rPr kumimoji="0" lang="zh-TW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產品或是已經透過共同供應契約採購資料，都不需要再填寫。</a:t>
                      </a:r>
                      <a:endParaRPr kumimoji="0" lang="zh-TW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38100" marR="38100" marT="38107" marB="38107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66576" name="Rectangle 19"/>
          <p:cNvSpPr>
            <a:spLocks noChangeArrowheads="1"/>
          </p:cNvSpPr>
          <p:nvPr/>
        </p:nvSpPr>
        <p:spPr bwMode="auto">
          <a:xfrm>
            <a:off x="958850" y="346075"/>
            <a:ext cx="7451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 algn="ctr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zh-TW" altLang="en-US" sz="4400" dirty="0" smtClean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六、常見問題</a:t>
            </a:r>
            <a:endParaRPr lang="zh-TW" altLang="en-US" sz="4400" dirty="0">
              <a:solidFill>
                <a:schemeClr val="accent2"/>
              </a:solidFill>
              <a:latin typeface="Arial" pitchFamily="34" charset="0"/>
              <a:ea typeface="華康粗黑體" pitchFamily="49" charset="-120"/>
            </a:endParaRPr>
          </a:p>
        </p:txBody>
      </p:sp>
      <p:sp>
        <p:nvSpPr>
          <p:cNvPr id="66577" name="矩形 1"/>
          <p:cNvSpPr>
            <a:spLocks noChangeArrowheads="1"/>
          </p:cNvSpPr>
          <p:nvPr/>
        </p:nvSpPr>
        <p:spPr bwMode="auto">
          <a:xfrm>
            <a:off x="179388" y="4437063"/>
            <a:ext cx="87137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16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查詢環保標章商品：</a:t>
            </a:r>
            <a:endParaRPr lang="en-US" altLang="zh-TW" sz="1600" u="sng">
              <a:solidFill>
                <a:srgbClr val="0000CC"/>
              </a:solidFill>
              <a:ea typeface="標楷體" pitchFamily="65" charset="-120"/>
            </a:endParaRPr>
          </a:p>
          <a:p>
            <a:r>
              <a:rPr lang="en-US" altLang="zh-TW" sz="1600" u="sng">
                <a:solidFill>
                  <a:srgbClr val="0000CC"/>
                </a:solidFill>
                <a:ea typeface="標楷體" pitchFamily="65" charset="-120"/>
                <a:hlinkClick r:id="rId2"/>
              </a:rPr>
              <a:t>http://greenliving.epa.gov.tw/Public/Product/ProductQuery</a:t>
            </a:r>
            <a:endParaRPr lang="zh-TW" altLang="zh-TW" sz="1600" u="sng">
              <a:solidFill>
                <a:srgbClr val="0000CC"/>
              </a:solidFill>
              <a:ea typeface="標楷體" pitchFamily="65" charset="-120"/>
              <a:hlinkClick r:id="rId2"/>
            </a:endParaRPr>
          </a:p>
          <a:p>
            <a:r>
              <a:rPr lang="zh-TW" altLang="zh-TW" sz="16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查詢節能標章商品：</a:t>
            </a:r>
          </a:p>
          <a:p>
            <a:r>
              <a:rPr lang="en-US" altLang="zh-TW" sz="1600" u="sng">
                <a:solidFill>
                  <a:srgbClr val="0000CC"/>
                </a:solidFill>
                <a:ea typeface="標楷體" pitchFamily="65" charset="-120"/>
                <a:hlinkClick r:id="rId2"/>
              </a:rPr>
              <a:t>http://www.energylabel.org.tw/purchasing/psearch/list.asp</a:t>
            </a:r>
            <a:endParaRPr lang="zh-TW" altLang="zh-TW" sz="1600">
              <a:solidFill>
                <a:srgbClr val="0000CC"/>
              </a:solidFill>
              <a:ea typeface="標楷體" pitchFamily="65" charset="-120"/>
            </a:endParaRPr>
          </a:p>
          <a:p>
            <a:r>
              <a:rPr lang="zh-TW" altLang="zh-TW" sz="16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查詢</a:t>
            </a:r>
            <a:r>
              <a:rPr lang="zh-TW" altLang="en-US" sz="16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省水</a:t>
            </a:r>
            <a:r>
              <a:rPr lang="zh-TW" altLang="zh-TW" sz="16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標章商品：</a:t>
            </a:r>
          </a:p>
          <a:p>
            <a:r>
              <a:rPr lang="en-US" altLang="zh-TW" sz="1600">
                <a:ea typeface="標楷體" pitchFamily="65" charset="-120"/>
                <a:hlinkClick r:id="rId3"/>
              </a:rPr>
              <a:t>http://www.waterlabel.org.tw/WaterSaving/product/prodsearch.asp</a:t>
            </a:r>
            <a:endParaRPr lang="en-US" altLang="zh-TW" sz="1600" b="1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16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查詢綠建</a:t>
            </a:r>
            <a:r>
              <a:rPr lang="zh-TW" altLang="en-US" sz="16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材</a:t>
            </a:r>
            <a:r>
              <a:rPr lang="zh-TW" altLang="zh-TW" sz="16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商品：</a:t>
            </a:r>
          </a:p>
          <a:p>
            <a:r>
              <a:rPr lang="en-US" altLang="zh-TW" sz="1600">
                <a:ea typeface="標楷體" pitchFamily="65" charset="-120"/>
                <a:hlinkClick r:id="rId3"/>
              </a:rPr>
              <a:t>http://mgr.tabc.org.tw/tabcMgr/gbm_op/searchCaseAction.do</a:t>
            </a:r>
            <a:endParaRPr lang="zh-TW" altLang="zh-TW" sz="1600">
              <a:ea typeface="標楷體" pitchFamily="65" charset="-120"/>
              <a:hlinkClick r:id="rId3"/>
            </a:endParaRPr>
          </a:p>
        </p:txBody>
      </p:sp>
      <p:sp>
        <p:nvSpPr>
          <p:cNvPr id="66578" name="Rectangle 7"/>
          <p:cNvSpPr txBox="1">
            <a:spLocks noGrp="1" noChangeArrowheads="1"/>
          </p:cNvSpPr>
          <p:nvPr/>
        </p:nvSpPr>
        <p:spPr bwMode="auto">
          <a:xfrm>
            <a:off x="8355013" y="6524625"/>
            <a:ext cx="549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6E7A8FE3-FAB1-4C6C-8D1F-B08E245FB437}" type="slidenum">
              <a:rPr kumimoji="0" lang="en-US" altLang="zh-TW" sz="1400">
                <a:solidFill>
                  <a:schemeClr val="tx1"/>
                </a:solidFill>
                <a:latin typeface="全真顏體" pitchFamily="49" charset="-120"/>
                <a:ea typeface="全真顏體" pitchFamily="49" charset="-120"/>
              </a:rPr>
              <a:pPr/>
              <a:t>48</a:t>
            </a:fld>
            <a:endParaRPr kumimoji="0" lang="en-US" altLang="zh-TW" sz="1400">
              <a:solidFill>
                <a:schemeClr val="tx1"/>
              </a:solidFill>
              <a:latin typeface="全真顏體" pitchFamily="49" charset="-120"/>
              <a:ea typeface="全真顏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4652963"/>
            <a:ext cx="7224713" cy="16557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8355013" y="6524625"/>
            <a:ext cx="549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fld id="{0C783418-2C19-43D7-8046-6B5826D93328}" type="slidenum">
              <a:rPr kumimoji="0" lang="en-US" altLang="zh-TW" sz="1400">
                <a:solidFill>
                  <a:schemeClr val="tx1"/>
                </a:solidFill>
                <a:latin typeface="全真顏體" pitchFamily="49" charset="-120"/>
                <a:ea typeface="全真顏體" pitchFamily="49" charset="-120"/>
              </a:rPr>
              <a:pPr/>
              <a:t>49</a:t>
            </a:fld>
            <a:endParaRPr kumimoji="0" lang="en-US" altLang="zh-TW" sz="1400">
              <a:solidFill>
                <a:schemeClr val="tx1"/>
              </a:solidFill>
              <a:latin typeface="全真顏體" pitchFamily="49" charset="-120"/>
              <a:ea typeface="全真顏體" pitchFamily="49" charset="-120"/>
            </a:endParaRP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1979613" y="404813"/>
            <a:ext cx="5616575" cy="1296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zh-TW" altLang="en-US" sz="44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諮詢服務專線</a:t>
            </a:r>
            <a:r>
              <a:rPr kumimoji="0" lang="en-US" altLang="zh-TW" sz="44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/</a:t>
            </a:r>
            <a:r>
              <a:rPr kumimoji="0" lang="zh-TW" altLang="en-US" sz="44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信箱</a:t>
            </a:r>
          </a:p>
        </p:txBody>
      </p:sp>
      <p:sp>
        <p:nvSpPr>
          <p:cNvPr id="66565" name="Rectangle 13"/>
          <p:cNvSpPr>
            <a:spLocks noChangeArrowheads="1"/>
          </p:cNvSpPr>
          <p:nvPr/>
        </p:nvSpPr>
        <p:spPr bwMode="auto">
          <a:xfrm>
            <a:off x="468313" y="2205038"/>
            <a:ext cx="8280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339933"/>
              </a:buClr>
              <a:buFont typeface="Wingdings" pitchFamily="2" charset="2"/>
              <a:buChar char="n"/>
              <a:defRPr/>
            </a:pPr>
            <a:r>
              <a:rPr kumimoji="0" lang="zh-TW" altLang="en-US" sz="3500" dirty="0">
                <a:solidFill>
                  <a:schemeClr val="tx1"/>
                </a:solidFill>
                <a:latin typeface="+mn-ea"/>
                <a:ea typeface="+mn-ea"/>
              </a:rPr>
              <a:t>網站諮詢專線：</a:t>
            </a:r>
            <a:r>
              <a:rPr kumimoji="0" lang="en-US" altLang="zh-TW" sz="3500" dirty="0">
                <a:solidFill>
                  <a:schemeClr val="tx1"/>
                </a:solidFill>
                <a:latin typeface="+mn-ea"/>
                <a:ea typeface="+mn-ea"/>
              </a:rPr>
              <a:t>0800-026-945</a:t>
            </a:r>
          </a:p>
          <a:p>
            <a:pPr>
              <a:buClr>
                <a:srgbClr val="339933"/>
              </a:buClr>
              <a:defRPr/>
            </a:pPr>
            <a:endParaRPr kumimoji="0" lang="en-US" altLang="zh-TW" sz="35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Clr>
                <a:srgbClr val="339933"/>
              </a:buClr>
              <a:buFont typeface="Wingdings" pitchFamily="2" charset="2"/>
              <a:buChar char="n"/>
              <a:defRPr/>
            </a:pPr>
            <a:r>
              <a:rPr kumimoji="0" lang="zh-TW" altLang="en-US" sz="3500" dirty="0">
                <a:solidFill>
                  <a:schemeClr val="tx1"/>
                </a:solidFill>
                <a:latin typeface="+mn-ea"/>
                <a:ea typeface="+mn-ea"/>
              </a:rPr>
              <a:t>系統操作問題信箱</a:t>
            </a:r>
            <a:endParaRPr kumimoji="0" lang="en-US" altLang="zh-TW" sz="35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5364163" y="5373688"/>
            <a:ext cx="1584325" cy="35877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67591" name="圓角矩形 6"/>
          <p:cNvSpPr>
            <a:spLocks noChangeArrowheads="1"/>
          </p:cNvSpPr>
          <p:nvPr/>
        </p:nvSpPr>
        <p:spPr bwMode="auto">
          <a:xfrm>
            <a:off x="5867400" y="3213100"/>
            <a:ext cx="2532063" cy="12985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kumimoji="0" lang="zh-TW" altLang="en-US" sz="20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如有系統上的問題，可點選頁面最下方</a:t>
            </a:r>
            <a:r>
              <a:rPr kumimoji="0" lang="zh-TW" altLang="en-US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系統操作問題信箱</a:t>
            </a:r>
          </a:p>
        </p:txBody>
      </p:sp>
      <p:sp>
        <p:nvSpPr>
          <p:cNvPr id="67592" name="AutoShape 16"/>
          <p:cNvSpPr>
            <a:spLocks noChangeArrowheads="1"/>
          </p:cNvSpPr>
          <p:nvPr/>
        </p:nvSpPr>
        <p:spPr bwMode="auto">
          <a:xfrm rot="2902025">
            <a:off x="6437313" y="4443413"/>
            <a:ext cx="576262" cy="817562"/>
          </a:xfrm>
          <a:prstGeom prst="downArrow">
            <a:avLst>
              <a:gd name="adj1" fmla="val 50000"/>
              <a:gd name="adj2" fmla="val 3546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一</a:t>
            </a: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、前台功能介紹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61560"/>
            <a:ext cx="6497538" cy="4603744"/>
          </a:xfrm>
          <a:prstGeom prst="rect">
            <a:avLst/>
          </a:prstGeom>
          <a:solidFill>
            <a:srgbClr val="FFFFCC">
              <a:alpha val="50000"/>
            </a:srgbClr>
          </a:solidFill>
        </p:spPr>
      </p:pic>
      <p:sp>
        <p:nvSpPr>
          <p:cNvPr id="22" name="圓角矩形 21"/>
          <p:cNvSpPr/>
          <p:nvPr/>
        </p:nvSpPr>
        <p:spPr>
          <a:xfrm>
            <a:off x="1619672" y="1196752"/>
            <a:ext cx="1224136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基本功能</a:t>
            </a:r>
          </a:p>
        </p:txBody>
      </p:sp>
      <p:sp>
        <p:nvSpPr>
          <p:cNvPr id="25" name="五邊形 24"/>
          <p:cNvSpPr/>
          <p:nvPr/>
        </p:nvSpPr>
        <p:spPr>
          <a:xfrm>
            <a:off x="3779912" y="1196752"/>
            <a:ext cx="978408" cy="360040"/>
          </a:xfrm>
          <a:prstGeom prst="homePlat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4211960" y="1196752"/>
            <a:ext cx="360040" cy="36004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2915816" y="1196752"/>
            <a:ext cx="1224136" cy="360040"/>
          </a:xfrm>
          <a:prstGeom prst="round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</a:rPr>
              <a:t>重點功能</a:t>
            </a:r>
          </a:p>
        </p:txBody>
      </p:sp>
      <p:sp>
        <p:nvSpPr>
          <p:cNvPr id="28" name="矩形 27"/>
          <p:cNvSpPr/>
          <p:nvPr/>
        </p:nvSpPr>
        <p:spPr>
          <a:xfrm>
            <a:off x="4716016" y="119675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環保產品查詢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1187624" y="2641680"/>
            <a:ext cx="3672408" cy="28803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30" name="直線單箭頭接點 29"/>
          <p:cNvCxnSpPr/>
          <p:nvPr/>
        </p:nvCxnSpPr>
        <p:spPr bwMode="auto">
          <a:xfrm flipV="1">
            <a:off x="4860032" y="2497664"/>
            <a:ext cx="216024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6" name="矩形 35"/>
          <p:cNvSpPr/>
          <p:nvPr/>
        </p:nvSpPr>
        <p:spPr>
          <a:xfrm>
            <a:off x="5076056" y="2196153"/>
            <a:ext cx="3851920" cy="584775"/>
          </a:xfrm>
          <a:prstGeom prst="rect">
            <a:avLst/>
          </a:prstGeom>
          <a:solidFill>
            <a:srgbClr val="FFFFCC">
              <a:alpha val="50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注意：</a:t>
            </a: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請使用產品型號／廠牌等關鍵字，各別進行查詢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1187624" y="3001720"/>
            <a:ext cx="3672408" cy="216024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3" name="直線單箭頭接點 42"/>
          <p:cNvCxnSpPr/>
          <p:nvPr/>
        </p:nvCxnSpPr>
        <p:spPr bwMode="auto">
          <a:xfrm flipV="1">
            <a:off x="4860032" y="3073728"/>
            <a:ext cx="216024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4" name="矩形 43"/>
          <p:cNvSpPr/>
          <p:nvPr/>
        </p:nvSpPr>
        <p:spPr>
          <a:xfrm>
            <a:off x="5148064" y="2874422"/>
            <a:ext cx="3851920" cy="338554"/>
          </a:xfrm>
          <a:prstGeom prst="rect">
            <a:avLst/>
          </a:prstGeom>
          <a:solidFill>
            <a:srgbClr val="FFFFCC">
              <a:alpha val="49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注意：</a:t>
            </a: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可依據採購範疇下來類別</a:t>
            </a:r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87624" y="3577784"/>
            <a:ext cx="1800200" cy="216024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6" name="直線單箭頭接點 45"/>
          <p:cNvCxnSpPr/>
          <p:nvPr/>
        </p:nvCxnSpPr>
        <p:spPr bwMode="auto">
          <a:xfrm flipV="1">
            <a:off x="2987824" y="3649792"/>
            <a:ext cx="216024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7" name="矩形 46"/>
          <p:cNvSpPr/>
          <p:nvPr/>
        </p:nvSpPr>
        <p:spPr>
          <a:xfrm>
            <a:off x="3203848" y="3505776"/>
            <a:ext cx="3851920" cy="338554"/>
          </a:xfrm>
          <a:prstGeom prst="rect">
            <a:avLst/>
          </a:prstGeom>
          <a:solidFill>
            <a:srgbClr val="FFFFCC">
              <a:alpha val="47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注意：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可輸入證號查詢產品是否有效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1187624" y="5305976"/>
            <a:ext cx="2880320" cy="79208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176464" y="5666016"/>
            <a:ext cx="3851920" cy="338554"/>
          </a:xfrm>
          <a:prstGeom prst="rect">
            <a:avLst/>
          </a:prstGeom>
          <a:solidFill>
            <a:srgbClr val="FFFFCC">
              <a:alpha val="51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注意：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第三類產品查詢連結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1691680" y="6192688"/>
            <a:ext cx="5634238" cy="620688"/>
            <a:chOff x="2394146" y="6237312"/>
            <a:chExt cx="5634238" cy="620688"/>
          </a:xfrm>
        </p:grpSpPr>
        <p:sp>
          <p:nvSpPr>
            <p:cNvPr id="53" name="AutoShape 24"/>
            <p:cNvSpPr>
              <a:spLocks noChangeArrowheads="1"/>
            </p:cNvSpPr>
            <p:nvPr/>
          </p:nvSpPr>
          <p:spPr bwMode="auto">
            <a:xfrm>
              <a:off x="2699792" y="6237312"/>
              <a:ext cx="5328592" cy="620688"/>
            </a:xfrm>
            <a:prstGeom prst="roundRect">
              <a:avLst>
                <a:gd name="adj" fmla="val 16667"/>
              </a:avLst>
            </a:prstGeom>
            <a:solidFill>
              <a:srgbClr val="00924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bIns="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ts val="2400"/>
                </a:lnSpc>
              </a:pPr>
              <a:r>
                <a:rPr lang="zh-TW" altLang="en-US" b="1" dirty="0" smtClean="0">
                  <a:solidFill>
                    <a:schemeClr val="bg1">
                      <a:lumMod val="9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請機關於</a:t>
              </a:r>
              <a:r>
                <a:rPr lang="zh-TW" altLang="en-US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採購前</a:t>
              </a:r>
              <a:r>
                <a:rPr lang="zh-TW" altLang="en-US" b="1" dirty="0" smtClean="0">
                  <a:solidFill>
                    <a:schemeClr val="bg1">
                      <a:lumMod val="9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自行查詢與確認，確保所購買的產品為</a:t>
              </a:r>
              <a:r>
                <a:rPr lang="zh-TW" altLang="en-US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有效的環保標章產品</a:t>
              </a:r>
            </a:p>
          </p:txBody>
        </p:sp>
        <p:pic>
          <p:nvPicPr>
            <p:cNvPr id="54" name="Picture 20" descr="http://www.iconattitude.com/icons/open_icon_library/emblems/png/256/emblem-important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84381">
              <a:off x="2394146" y="6348438"/>
              <a:ext cx="482552" cy="48255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0" name="直線單箭頭接點 49"/>
          <p:cNvCxnSpPr/>
          <p:nvPr/>
        </p:nvCxnSpPr>
        <p:spPr bwMode="auto">
          <a:xfrm flipV="1">
            <a:off x="4067944" y="5954048"/>
            <a:ext cx="216024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b="20503"/>
          <a:stretch>
            <a:fillRect/>
          </a:stretch>
        </p:blipFill>
        <p:spPr bwMode="auto">
          <a:xfrm>
            <a:off x="509588" y="1704975"/>
            <a:ext cx="8123237" cy="383857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1655168" y="476672"/>
            <a:ext cx="74888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zh-TW" altLang="en-US" sz="36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歡迎大家加入「綠色生活」粉絲團！</a:t>
            </a:r>
          </a:p>
        </p:txBody>
      </p:sp>
      <p:pic>
        <p:nvPicPr>
          <p:cNvPr id="68612" name="圖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00928">
            <a:off x="-349250" y="685800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1403648" y="1340768"/>
            <a:ext cx="6858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kern="0" dirty="0">
                <a:solidFill>
                  <a:srgbClr val="DAEDEF">
                    <a:lumMod val="25000"/>
                  </a:srgbClr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網址：</a:t>
            </a:r>
            <a:r>
              <a:rPr kumimoji="0" lang="en-US" altLang="zh-TW" sz="2000" kern="0" dirty="0">
                <a:solidFill>
                  <a:srgbClr val="DAEDEF">
                    <a:lumMod val="25000"/>
                  </a:srgbClr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facebook.com/greenlife123</a:t>
            </a:r>
            <a:endParaRPr kumimoji="0" lang="zh-TW" altLang="en-US" sz="2000" kern="0" dirty="0">
              <a:solidFill>
                <a:srgbClr val="DAEDEF">
                  <a:lumMod val="25000"/>
                </a:srgbClr>
              </a:solidFill>
              <a:effectLst>
                <a:glow rad="101600">
                  <a:srgbClr val="BBE0E3">
                    <a:satMod val="175000"/>
                    <a:alpha val="40000"/>
                  </a:srgbClr>
                </a:glow>
              </a:effectLst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0956">
            <a:off x="5515778" y="3593732"/>
            <a:ext cx="2588457" cy="309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2339752" y="5877272"/>
            <a:ext cx="3647152" cy="36933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每月都有「好康送不完」行銷活動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73678" y="492834"/>
            <a:ext cx="74888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zh-TW" altLang="en-US" sz="36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歡迎大家下載</a:t>
            </a:r>
            <a:r>
              <a:rPr lang="en-US" altLang="zh-TW" sz="36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『</a:t>
            </a:r>
            <a:r>
              <a:rPr lang="zh-TW" altLang="en-US" sz="36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綠色生活小舖</a:t>
            </a:r>
            <a:r>
              <a:rPr lang="en-US" altLang="zh-TW" sz="3600" dirty="0">
                <a:solidFill>
                  <a:schemeClr val="accent2"/>
                </a:solidFill>
                <a:latin typeface="Arial" pitchFamily="34" charset="0"/>
                <a:ea typeface="華康粗黑體" pitchFamily="49" charset="-120"/>
              </a:rPr>
              <a:t>』</a:t>
            </a:r>
            <a:endParaRPr lang="zh-TW" altLang="en-US" sz="3600" dirty="0">
              <a:solidFill>
                <a:schemeClr val="accent2"/>
              </a:solidFill>
              <a:latin typeface="Arial" pitchFamily="34" charset="0"/>
              <a:ea typeface="華康粗黑體" pitchFamily="49" charset="-120"/>
            </a:endParaRPr>
          </a:p>
        </p:txBody>
      </p:sp>
      <p:grpSp>
        <p:nvGrpSpPr>
          <p:cNvPr id="3" name="群組 3"/>
          <p:cNvGrpSpPr>
            <a:grpSpLocks/>
          </p:cNvGrpSpPr>
          <p:nvPr/>
        </p:nvGrpSpPr>
        <p:grpSpPr bwMode="auto">
          <a:xfrm>
            <a:off x="341313" y="2033588"/>
            <a:ext cx="8483600" cy="4500562"/>
            <a:chOff x="1746823" y="1898830"/>
            <a:chExt cx="8483716" cy="4500500"/>
          </a:xfrm>
        </p:grpSpPr>
        <p:pic>
          <p:nvPicPr>
            <p:cNvPr id="6861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12119" y="1898830"/>
              <a:ext cx="6918420" cy="4500500"/>
            </a:xfrm>
            <a:prstGeom prst="rect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4" name="群組 14"/>
            <p:cNvGrpSpPr>
              <a:grpSpLocks noChangeAspect="1"/>
            </p:cNvGrpSpPr>
            <p:nvPr/>
          </p:nvGrpSpPr>
          <p:grpSpPr bwMode="auto">
            <a:xfrm>
              <a:off x="1746823" y="1898830"/>
              <a:ext cx="3040063" cy="4500500"/>
              <a:chOff x="91705" y="2288855"/>
              <a:chExt cx="2824111" cy="4180464"/>
            </a:xfrm>
          </p:grpSpPr>
          <p:pic>
            <p:nvPicPr>
              <p:cNvPr id="68617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705" y="3306323"/>
                <a:ext cx="2824149" cy="3162996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8618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7927" y="2288855"/>
                <a:ext cx="2803503" cy="1060230"/>
              </a:xfrm>
              <a:prstGeom prst="rect">
                <a:avLst/>
              </a:prstGeom>
              <a:noFill/>
              <a:ln w="9525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69636" name="Picture 3" descr="https://cdn2.iconfinder.com/data/icons/ios-7-style-metro-ui-icons/512/MetroUI_OS_Ap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8649" y="198884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8170657" y="2708920"/>
            <a:ext cx="97334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開發中</a:t>
            </a:r>
          </a:p>
        </p:txBody>
      </p:sp>
      <p:sp>
        <p:nvSpPr>
          <p:cNvPr id="11" name="矩形 10"/>
          <p:cNvSpPr/>
          <p:nvPr/>
        </p:nvSpPr>
        <p:spPr>
          <a:xfrm>
            <a:off x="755576" y="1484784"/>
            <a:ext cx="734481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800" dirty="0">
                <a:solidFill>
                  <a:schemeClr val="accent5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網址：</a:t>
            </a:r>
            <a:r>
              <a:rPr lang="en-US" altLang="zh-TW" sz="1800" dirty="0">
                <a:solidFill>
                  <a:schemeClr val="accent5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play.google.com/store/apps/</a:t>
            </a:r>
            <a:r>
              <a:rPr lang="en-US" altLang="zh-TW" sz="1800" dirty="0" err="1">
                <a:solidFill>
                  <a:schemeClr val="accent5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details?id</a:t>
            </a:r>
            <a:r>
              <a:rPr lang="en-US" altLang="zh-TW" sz="1800" dirty="0">
                <a:solidFill>
                  <a:schemeClr val="accent5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=</a:t>
            </a:r>
            <a:r>
              <a:rPr lang="en-US" altLang="zh-TW" sz="1800" dirty="0" err="1">
                <a:solidFill>
                  <a:schemeClr val="accent5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com.eri.greenstore</a:t>
            </a:r>
            <a:endParaRPr lang="zh-TW" altLang="en-US" sz="1800" dirty="0">
              <a:solidFill>
                <a:schemeClr val="accent5">
                  <a:lumMod val="2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87363" y="1828800"/>
            <a:ext cx="835183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kumimoji="0" lang="zh-TW" altLang="en-US" sz="6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kumimoji="0" lang="zh-TW" altLang="en-US" sz="6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介紹完畢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kumimoji="0" lang="zh-TW" altLang="en-US" sz="6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感謝聆聽</a:t>
            </a:r>
            <a:endParaRPr kumimoji="0" lang="en-US" altLang="zh-TW" sz="6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0659" name="Picture 4" descr="j0438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3517900"/>
            <a:ext cx="19145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5" descr="j04211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4450" y="1651000"/>
            <a:ext cx="20256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973019" cy="459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一</a:t>
            </a: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、前台功能介紹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1619672" y="1196752"/>
            <a:ext cx="1224136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基本功能</a:t>
            </a:r>
          </a:p>
        </p:txBody>
      </p:sp>
      <p:sp>
        <p:nvSpPr>
          <p:cNvPr id="25" name="五邊形 24"/>
          <p:cNvSpPr/>
          <p:nvPr/>
        </p:nvSpPr>
        <p:spPr>
          <a:xfrm>
            <a:off x="3779912" y="1196752"/>
            <a:ext cx="978408" cy="360040"/>
          </a:xfrm>
          <a:prstGeom prst="homePlat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4211960" y="1196752"/>
            <a:ext cx="360040" cy="36004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2915816" y="1196752"/>
            <a:ext cx="1224136" cy="360040"/>
          </a:xfrm>
          <a:prstGeom prst="round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</a:rPr>
              <a:t>重點功能</a:t>
            </a:r>
          </a:p>
        </p:txBody>
      </p:sp>
      <p:sp>
        <p:nvSpPr>
          <p:cNvPr id="28" name="矩形 27"/>
          <p:cNvSpPr/>
          <p:nvPr/>
        </p:nvSpPr>
        <p:spPr>
          <a:xfrm>
            <a:off x="4716016" y="119675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碳粉匣對應型號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195736" y="2640450"/>
            <a:ext cx="3096344" cy="36004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50" name="直線單箭頭接點 49"/>
          <p:cNvCxnSpPr/>
          <p:nvPr/>
        </p:nvCxnSpPr>
        <p:spPr bwMode="auto">
          <a:xfrm flipV="1">
            <a:off x="5292080" y="2496434"/>
            <a:ext cx="216024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1" name="矩形 50"/>
          <p:cNvSpPr/>
          <p:nvPr/>
        </p:nvSpPr>
        <p:spPr>
          <a:xfrm>
            <a:off x="5508104" y="2157880"/>
            <a:ext cx="3240360" cy="338554"/>
          </a:xfrm>
          <a:prstGeom prst="rect">
            <a:avLst/>
          </a:prstGeom>
          <a:solidFill>
            <a:srgbClr val="FFFFCC">
              <a:alpha val="51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選擇相關廠牌／以型號關鍵字查詢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53" name="AutoShape 24"/>
          <p:cNvSpPr>
            <a:spLocks noChangeArrowheads="1"/>
          </p:cNvSpPr>
          <p:nvPr/>
        </p:nvSpPr>
        <p:spPr bwMode="auto">
          <a:xfrm>
            <a:off x="2051720" y="5736794"/>
            <a:ext cx="4680520" cy="72008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功能介紹：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以碳粉匣型號／印表機型號，快速找出相對應的機型，簡化查詢的流程</a:t>
            </a:r>
            <a:endParaRPr lang="zh-TW" altLang="en-US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555776" y="3936594"/>
            <a:ext cx="936104" cy="1656184"/>
          </a:xfrm>
          <a:prstGeom prst="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4860032" y="3936594"/>
            <a:ext cx="2952328" cy="1656184"/>
          </a:xfrm>
          <a:prstGeom prst="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33" name="向右箭號 32"/>
          <p:cNvSpPr/>
          <p:nvPr/>
        </p:nvSpPr>
        <p:spPr>
          <a:xfrm>
            <a:off x="3491880" y="4440650"/>
            <a:ext cx="1368152" cy="57606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2581181" y="4503947"/>
            <a:ext cx="83869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碳粉匣</a:t>
            </a:r>
            <a:endParaRPr lang="en-US" altLang="zh-TW" sz="1600" b="1" kern="0" dirty="0" smtClean="0">
              <a:solidFill>
                <a:srgbClr val="C00000"/>
              </a:solidFill>
              <a:latin typeface="微軟正黑體"/>
            </a:endParaRPr>
          </a:p>
          <a:p>
            <a:pPr lvl="0" algn="ctr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型號</a:t>
            </a:r>
            <a:endParaRPr lang="zh-TW" altLang="en-US" sz="1600" b="1" kern="0" dirty="0">
              <a:solidFill>
                <a:srgbClr val="C00000"/>
              </a:solidFill>
              <a:latin typeface="微軟正黑體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85437" y="4584666"/>
            <a:ext cx="285491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1600" b="1" kern="0" dirty="0" smtClean="0">
                <a:solidFill>
                  <a:srgbClr val="C00000"/>
                </a:solidFill>
                <a:latin typeface="微軟正黑體"/>
              </a:rPr>
              <a:t>對應機型的型號</a:t>
            </a:r>
            <a:endParaRPr lang="zh-TW" altLang="en-US" sz="1600" b="1" kern="0" dirty="0">
              <a:solidFill>
                <a:srgbClr val="C00000"/>
              </a:solidFill>
              <a:latin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一</a:t>
            </a: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、前台功能介紹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1619672" y="1196752"/>
            <a:ext cx="1224136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基本功能</a:t>
            </a:r>
          </a:p>
        </p:txBody>
      </p:sp>
      <p:sp>
        <p:nvSpPr>
          <p:cNvPr id="25" name="五邊形 24"/>
          <p:cNvSpPr/>
          <p:nvPr/>
        </p:nvSpPr>
        <p:spPr>
          <a:xfrm>
            <a:off x="3779912" y="1196752"/>
            <a:ext cx="978408" cy="360040"/>
          </a:xfrm>
          <a:prstGeom prst="homePlat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4211960" y="1196752"/>
            <a:ext cx="360040" cy="36004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2915816" y="1196752"/>
            <a:ext cx="1224136" cy="360040"/>
          </a:xfrm>
          <a:prstGeom prst="round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</a:rPr>
              <a:t>重點功能</a:t>
            </a:r>
          </a:p>
        </p:txBody>
      </p:sp>
      <p:sp>
        <p:nvSpPr>
          <p:cNvPr id="28" name="矩形 27"/>
          <p:cNvSpPr/>
          <p:nvPr/>
        </p:nvSpPr>
        <p:spPr>
          <a:xfrm>
            <a:off x="4716016" y="119675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綠色商店據點查詢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214839" cy="40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群組 20"/>
          <p:cNvGrpSpPr/>
          <p:nvPr/>
        </p:nvGrpSpPr>
        <p:grpSpPr>
          <a:xfrm>
            <a:off x="1619672" y="5445224"/>
            <a:ext cx="5400600" cy="932566"/>
            <a:chOff x="1331640" y="5736794"/>
            <a:chExt cx="5400600" cy="932566"/>
          </a:xfrm>
        </p:grpSpPr>
        <p:sp>
          <p:nvSpPr>
            <p:cNvPr id="53" name="AutoShape 24"/>
            <p:cNvSpPr>
              <a:spLocks noChangeArrowheads="1"/>
            </p:cNvSpPr>
            <p:nvPr/>
          </p:nvSpPr>
          <p:spPr bwMode="auto">
            <a:xfrm>
              <a:off x="2051720" y="5736794"/>
              <a:ext cx="4680520" cy="932566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square" bIns="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ts val="2400"/>
                </a:lnSpc>
              </a:pPr>
              <a:r>
                <a:rPr lang="zh-TW" altLang="en-US" sz="2000" b="1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功能介紹：</a:t>
              </a:r>
              <a:r>
                <a:rPr lang="zh-TW" altLang="en-US" b="1" dirty="0" smtClean="0">
                  <a:solidFill>
                    <a:schemeClr val="bg1">
                      <a:lumMod val="9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機關可按照店名／縣市／販賣的產品查詢商店的所在地、名稱等資訊，加速綠色採購流程</a:t>
              </a:r>
            </a:p>
          </p:txBody>
        </p:sp>
        <p:pic>
          <p:nvPicPr>
            <p:cNvPr id="3076" name="Picture 4" descr="http://video.epd.ntpc.gov.tw/~joomla/images/edm/9712/08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5877272"/>
              <a:ext cx="720080" cy="720080"/>
            </a:xfrm>
            <a:prstGeom prst="rect">
              <a:avLst/>
            </a:prstGeom>
            <a:noFill/>
          </p:spPr>
        </p:pic>
      </p:grp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195736" y="2852936"/>
            <a:ext cx="1584176" cy="108012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29" name="直線單箭頭接點 28"/>
          <p:cNvCxnSpPr/>
          <p:nvPr/>
        </p:nvCxnSpPr>
        <p:spPr bwMode="auto">
          <a:xfrm flipV="1">
            <a:off x="3779912" y="3767554"/>
            <a:ext cx="216024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30" name="矩形 29"/>
          <p:cNvSpPr/>
          <p:nvPr/>
        </p:nvSpPr>
        <p:spPr>
          <a:xfrm>
            <a:off x="4067944" y="3429000"/>
            <a:ext cx="1873883" cy="338554"/>
          </a:xfrm>
          <a:prstGeom prst="rect">
            <a:avLst/>
          </a:prstGeom>
          <a:solidFill>
            <a:srgbClr val="FFFFCC">
              <a:alpha val="51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按照相關條件查詢</a:t>
            </a:r>
            <a:endParaRPr lang="zh-TW" altLang="en-US" sz="1600" kern="0" dirty="0">
              <a:solidFill>
                <a:srgbClr val="007033"/>
              </a:solidFill>
              <a:latin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890848" cy="48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一</a:t>
            </a: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、前台功能介紹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1619672" y="1196752"/>
            <a:ext cx="1224136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基本功能</a:t>
            </a:r>
          </a:p>
        </p:txBody>
      </p:sp>
      <p:sp>
        <p:nvSpPr>
          <p:cNvPr id="25" name="五邊形 24"/>
          <p:cNvSpPr/>
          <p:nvPr/>
        </p:nvSpPr>
        <p:spPr>
          <a:xfrm>
            <a:off x="3779912" y="1196752"/>
            <a:ext cx="978408" cy="360040"/>
          </a:xfrm>
          <a:prstGeom prst="homePlat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＞形箭號 26"/>
          <p:cNvSpPr/>
          <p:nvPr/>
        </p:nvSpPr>
        <p:spPr>
          <a:xfrm>
            <a:off x="4211960" y="1196752"/>
            <a:ext cx="360040" cy="36004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2915816" y="1196752"/>
            <a:ext cx="1224136" cy="360040"/>
          </a:xfrm>
          <a:prstGeom prst="round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</a:rPr>
              <a:t>重點功能</a:t>
            </a:r>
          </a:p>
        </p:txBody>
      </p:sp>
      <p:sp>
        <p:nvSpPr>
          <p:cNvPr id="28" name="矩形 27"/>
          <p:cNvSpPr/>
          <p:nvPr/>
        </p:nvSpPr>
        <p:spPr>
          <a:xfrm>
            <a:off x="4716016" y="119675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系統操作教學影片</a:t>
            </a:r>
          </a:p>
        </p:txBody>
      </p:sp>
      <p:sp>
        <p:nvSpPr>
          <p:cNvPr id="18" name="Rectangle 7"/>
          <p:cNvSpPr txBox="1">
            <a:spLocks noGrp="1" noChangeArrowheads="1"/>
          </p:cNvSpPr>
          <p:nvPr/>
        </p:nvSpPr>
        <p:spPr bwMode="auto">
          <a:xfrm>
            <a:off x="8355013" y="6524625"/>
            <a:ext cx="549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endParaRPr kumimoji="0" lang="en-US" altLang="zh-TW" sz="1400" dirty="0">
              <a:solidFill>
                <a:schemeClr val="tx1"/>
              </a:solidFill>
              <a:latin typeface="全真顏體" pitchFamily="49" charset="-120"/>
              <a:ea typeface="全真顏體" pitchFamily="49" charset="-120"/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827584" y="6021288"/>
            <a:ext cx="1224136" cy="36004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44" name="直線單箭頭接點 43"/>
          <p:cNvCxnSpPr/>
          <p:nvPr/>
        </p:nvCxnSpPr>
        <p:spPr bwMode="auto">
          <a:xfrm flipV="1">
            <a:off x="1403648" y="5661248"/>
            <a:ext cx="0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47" name="AutoShape 24"/>
          <p:cNvSpPr>
            <a:spLocks noChangeArrowheads="1"/>
          </p:cNvSpPr>
          <p:nvPr/>
        </p:nvSpPr>
        <p:spPr bwMode="auto">
          <a:xfrm>
            <a:off x="755576" y="4653136"/>
            <a:ext cx="4752528" cy="1004574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square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功能介紹：</a:t>
            </a:r>
            <a:endParaRPr lang="en-US" altLang="zh-TW" sz="2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ts val="24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您可於此觀看系統各功能的影音操作說明</a:t>
            </a:r>
          </a:p>
          <a:p>
            <a:pPr marL="342900" indent="-342900" eaLnBrk="1" hangingPunct="1">
              <a:lnSpc>
                <a:spcPts val="2400"/>
              </a:lnSpc>
              <a:buFont typeface="+mj-lt"/>
              <a:buAutoNum type="arabicPeriod"/>
            </a:pP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同時可下載相關的操作手冊</a:t>
            </a:r>
          </a:p>
        </p:txBody>
      </p:sp>
      <p:sp>
        <p:nvSpPr>
          <p:cNvPr id="50" name="矩形 49"/>
          <p:cNvSpPr/>
          <p:nvPr/>
        </p:nvSpPr>
        <p:spPr>
          <a:xfrm>
            <a:off x="6444208" y="3954542"/>
            <a:ext cx="1872208" cy="338554"/>
          </a:xfrm>
          <a:prstGeom prst="rect">
            <a:avLst/>
          </a:prstGeom>
          <a:solidFill>
            <a:srgbClr val="FFFFCC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下載操作手冊</a:t>
            </a: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PPT</a:t>
            </a:r>
            <a:endParaRPr lang="zh-TW" altLang="en-US" sz="1600" kern="0" dirty="0">
              <a:solidFill>
                <a:srgbClr val="C00000"/>
              </a:solidFill>
              <a:latin typeface="微軟正黑體"/>
            </a:endParaRPr>
          </a:p>
        </p:txBody>
      </p:sp>
      <p:pic>
        <p:nvPicPr>
          <p:cNvPr id="49" name="Picture 4" descr="http://electionssk1.blob.core.windows.net/enumeration/icon-touch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77323">
            <a:off x="6783736" y="3624512"/>
            <a:ext cx="413300" cy="41330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0174" y="4820587"/>
            <a:ext cx="1346322" cy="98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矩形 51"/>
          <p:cNvSpPr/>
          <p:nvPr/>
        </p:nvSpPr>
        <p:spPr>
          <a:xfrm>
            <a:off x="7236296" y="5805264"/>
            <a:ext cx="1512168" cy="338554"/>
          </a:xfrm>
          <a:prstGeom prst="rect">
            <a:avLst/>
          </a:prstGeom>
          <a:solidFill>
            <a:srgbClr val="FFFFCC">
              <a:alpha val="84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觀賞教學影片</a:t>
            </a:r>
            <a:endParaRPr lang="zh-TW" altLang="en-US" sz="1600" kern="0" dirty="0">
              <a:solidFill>
                <a:srgbClr val="C00000"/>
              </a:solidFill>
              <a:latin typeface="微軟正黑體"/>
            </a:endParaRPr>
          </a:p>
        </p:txBody>
      </p:sp>
      <p:pic>
        <p:nvPicPr>
          <p:cNvPr id="51" name="Picture 4" descr="http://electionssk1.blob.core.windows.net/enumeration/icon-touch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77323">
            <a:off x="7287792" y="5424712"/>
            <a:ext cx="413300" cy="413300"/>
          </a:xfrm>
          <a:prstGeom prst="rect">
            <a:avLst/>
          </a:prstGeom>
          <a:noFill/>
        </p:spPr>
      </p:pic>
      <p:pic>
        <p:nvPicPr>
          <p:cNvPr id="54" name="Picture 12" descr="http://www.youtube.com/yt/brand/media/image/YouTube-logo-full_col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5294781"/>
            <a:ext cx="936104" cy="582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1925" y="395288"/>
            <a:ext cx="8280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lvl="0" algn="ctr">
              <a:spcBef>
                <a:spcPct val="20000"/>
              </a:spcBef>
              <a:buClr>
                <a:srgbClr val="333399"/>
              </a:buClr>
            </a:pPr>
            <a:r>
              <a:rPr kumimoji="0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華康粗黑體" pitchFamily="49" charset="-120"/>
              </a:rPr>
              <a:t>二、登錄系統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3044731" y="1196752"/>
            <a:ext cx="978408" cy="36004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j-ea"/>
              <a:ea typeface="+mj-ea"/>
            </a:endParaRPr>
          </a:p>
        </p:txBody>
      </p:sp>
      <p:sp>
        <p:nvSpPr>
          <p:cNvPr id="27" name="＞形箭號 26"/>
          <p:cNvSpPr/>
          <p:nvPr/>
        </p:nvSpPr>
        <p:spPr>
          <a:xfrm>
            <a:off x="3476779" y="1196752"/>
            <a:ext cx="360040" cy="36004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532563" y="1196752"/>
            <a:ext cx="1872208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帳號登入與維護</a:t>
            </a:r>
            <a:endParaRPr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80835" y="1196752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如何協助下屬申請綠色採購系統密碼？</a:t>
            </a:r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2" cstate="print"/>
          <a:srcRect b="44052"/>
          <a:stretch>
            <a:fillRect/>
          </a:stretch>
        </p:blipFill>
        <p:spPr bwMode="auto">
          <a:xfrm>
            <a:off x="899592" y="2670857"/>
            <a:ext cx="5688632" cy="20096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611560" y="1700808"/>
            <a:ext cx="159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zh-TW" altLang="zh-TW" sz="24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【</a:t>
            </a:r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狀況</a:t>
            </a:r>
            <a:r>
              <a:rPr lang="en-US" altLang="zh-TW" sz="24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1</a:t>
            </a:r>
            <a:r>
              <a:rPr lang="zh-TW" altLang="zh-TW" sz="24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】</a:t>
            </a:r>
            <a:endParaRPr lang="zh-TW" altLang="en-US" sz="2400" dirty="0" smtClean="0">
              <a:solidFill>
                <a:srgbClr val="C00000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907704" y="1700808"/>
            <a:ext cx="6408712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已於共約新增帳號，但未有綠色採購系統帳密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cxnSp>
        <p:nvCxnSpPr>
          <p:cNvPr id="53" name="直線接點 52"/>
          <p:cNvCxnSpPr/>
          <p:nvPr/>
        </p:nvCxnSpPr>
        <p:spPr>
          <a:xfrm>
            <a:off x="683568" y="1700808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83568" y="2204864"/>
            <a:ext cx="7920880" cy="0"/>
          </a:xfrm>
          <a:prstGeom prst="line">
            <a:avLst/>
          </a:prstGeom>
          <a:ln w="22225">
            <a:prstDash val="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AutoShape 24"/>
          <p:cNvSpPr>
            <a:spLocks noChangeArrowheads="1"/>
          </p:cNvSpPr>
          <p:nvPr/>
        </p:nvSpPr>
        <p:spPr bwMode="auto">
          <a:xfrm>
            <a:off x="936104" y="2276872"/>
            <a:ext cx="899592" cy="360040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38100" algn="ctr">
            <a:noFill/>
            <a:round/>
            <a:headEnd/>
            <a:tailEnd/>
          </a:ln>
        </p:spPr>
        <p:txBody>
          <a:bodyPr wrap="none" t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lang="zh-TW" altLang="en-US" dirty="0" smtClean="0">
                <a:solidFill>
                  <a:schemeClr val="bg1"/>
                </a:solidFill>
                <a:latin typeface="+mj-ea"/>
                <a:ea typeface="+mj-ea"/>
              </a:rPr>
              <a:t>方法一</a:t>
            </a:r>
          </a:p>
        </p:txBody>
      </p:sp>
      <p:sp>
        <p:nvSpPr>
          <p:cNvPr id="58" name="矩形 57"/>
          <p:cNvSpPr/>
          <p:nvPr/>
        </p:nvSpPr>
        <p:spPr>
          <a:xfrm>
            <a:off x="1907704" y="2267580"/>
            <a:ext cx="640871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於綠色採購系統登陸共約相關資訊，由系統核發帳密</a:t>
            </a:r>
            <a:endParaRPr lang="zh-TW" altLang="en-US" sz="1400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1403648" y="4183025"/>
            <a:ext cx="1656184" cy="36004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62" name="直線單箭頭接點 61"/>
          <p:cNvCxnSpPr/>
          <p:nvPr/>
        </p:nvCxnSpPr>
        <p:spPr bwMode="auto">
          <a:xfrm flipV="1">
            <a:off x="3059832" y="4471057"/>
            <a:ext cx="432048" cy="7200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3" name="矩形 62"/>
          <p:cNvSpPr/>
          <p:nvPr/>
        </p:nvSpPr>
        <p:spPr>
          <a:xfrm>
            <a:off x="3491880" y="3678969"/>
            <a:ext cx="2520280" cy="830997"/>
          </a:xfrm>
          <a:prstGeom prst="rect">
            <a:avLst/>
          </a:prstGeom>
          <a:solidFill>
            <a:srgbClr val="FFFFCC">
              <a:alpha val="90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【</a:t>
            </a:r>
            <a:r>
              <a:rPr lang="zh-TW" altLang="en-US" sz="1600" kern="0" dirty="0" smtClean="0">
                <a:solidFill>
                  <a:srgbClr val="C00000"/>
                </a:solidFill>
                <a:latin typeface="微軟正黑體"/>
              </a:rPr>
              <a:t>適用對象</a:t>
            </a:r>
            <a:r>
              <a:rPr lang="en-US" altLang="zh-TW" sz="1600" kern="0" dirty="0" smtClean="0">
                <a:solidFill>
                  <a:srgbClr val="C00000"/>
                </a:solidFill>
                <a:latin typeface="微軟正黑體"/>
              </a:rPr>
              <a:t>】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共</a:t>
            </a: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約帳號未申請過密碼</a:t>
            </a: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者</a:t>
            </a:r>
            <a:endParaRPr lang="en-US" altLang="zh-TW" sz="1600" kern="0" dirty="0" smtClean="0">
              <a:solidFill>
                <a:srgbClr val="007033"/>
              </a:solidFill>
              <a:latin typeface="微軟正黑體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新增</a:t>
            </a: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的採購代碼</a:t>
            </a:r>
          </a:p>
        </p:txBody>
      </p:sp>
      <p:sp>
        <p:nvSpPr>
          <p:cNvPr id="60" name="橢圓 13"/>
          <p:cNvSpPr>
            <a:spLocks noChangeArrowheads="1"/>
          </p:cNvSpPr>
          <p:nvPr/>
        </p:nvSpPr>
        <p:spPr bwMode="auto">
          <a:xfrm>
            <a:off x="3347864" y="3606961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1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76" name="Picture 1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7704" y="4745793"/>
            <a:ext cx="4578499" cy="19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Rectangle 19"/>
          <p:cNvSpPr>
            <a:spLocks noChangeArrowheads="1"/>
          </p:cNvSpPr>
          <p:nvPr/>
        </p:nvSpPr>
        <p:spPr bwMode="auto">
          <a:xfrm>
            <a:off x="2771800" y="4968553"/>
            <a:ext cx="2232248" cy="57606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78" name="直線單箭頭接點 77"/>
          <p:cNvCxnSpPr/>
          <p:nvPr/>
        </p:nvCxnSpPr>
        <p:spPr bwMode="auto">
          <a:xfrm>
            <a:off x="5004048" y="4968553"/>
            <a:ext cx="216024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9" name="矩形 78"/>
          <p:cNvSpPr/>
          <p:nvPr/>
        </p:nvSpPr>
        <p:spPr>
          <a:xfrm>
            <a:off x="5436096" y="4752529"/>
            <a:ext cx="2520280" cy="584775"/>
          </a:xfrm>
          <a:prstGeom prst="rect">
            <a:avLst/>
          </a:prstGeom>
          <a:solidFill>
            <a:srgbClr val="FFFFCC">
              <a:alpha val="73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務必填寫與共約帳號一致的資料</a:t>
            </a:r>
            <a:endParaRPr lang="en-US" altLang="zh-TW" sz="1600" kern="0" dirty="0">
              <a:solidFill>
                <a:srgbClr val="007033"/>
              </a:solidFill>
              <a:latin typeface="微軟正黑體"/>
            </a:endParaRPr>
          </a:p>
        </p:txBody>
      </p:sp>
      <p:sp>
        <p:nvSpPr>
          <p:cNvPr id="80" name="橢圓 13"/>
          <p:cNvSpPr>
            <a:spLocks noChangeArrowheads="1"/>
          </p:cNvSpPr>
          <p:nvPr/>
        </p:nvSpPr>
        <p:spPr bwMode="auto">
          <a:xfrm>
            <a:off x="5220072" y="4680521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2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81" name="Rectangle 19"/>
          <p:cNvSpPr>
            <a:spLocks noChangeArrowheads="1"/>
          </p:cNvSpPr>
          <p:nvPr/>
        </p:nvSpPr>
        <p:spPr bwMode="auto">
          <a:xfrm>
            <a:off x="2771800" y="5616625"/>
            <a:ext cx="2232248" cy="1440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cxnSp>
        <p:nvCxnSpPr>
          <p:cNvPr id="83" name="直線單箭頭接點 82"/>
          <p:cNvCxnSpPr/>
          <p:nvPr/>
        </p:nvCxnSpPr>
        <p:spPr bwMode="auto">
          <a:xfrm>
            <a:off x="5004048" y="5760641"/>
            <a:ext cx="216024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4" name="矩形 83"/>
          <p:cNvSpPr/>
          <p:nvPr/>
        </p:nvSpPr>
        <p:spPr>
          <a:xfrm>
            <a:off x="5436096" y="5607914"/>
            <a:ext cx="2520280" cy="584775"/>
          </a:xfrm>
          <a:prstGeom prst="rect">
            <a:avLst/>
          </a:prstGeom>
          <a:solidFill>
            <a:srgbClr val="FFFFCC">
              <a:alpha val="73000"/>
            </a:srgb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600" kern="0" dirty="0" smtClean="0">
                <a:solidFill>
                  <a:srgbClr val="007033"/>
                </a:solidFill>
                <a:latin typeface="微軟正黑體"/>
              </a:rPr>
              <a:t>驗證無誤，系統</a:t>
            </a:r>
            <a:r>
              <a:rPr lang="zh-TW" altLang="en-US" sz="1600" kern="0" dirty="0">
                <a:solidFill>
                  <a:srgbClr val="007033"/>
                </a:solidFill>
                <a:latin typeface="微軟正黑體"/>
              </a:rPr>
              <a:t>將發送密碼至所填寫的信箱</a:t>
            </a:r>
          </a:p>
        </p:txBody>
      </p:sp>
      <p:sp>
        <p:nvSpPr>
          <p:cNvPr id="85" name="橢圓 13"/>
          <p:cNvSpPr>
            <a:spLocks noChangeArrowheads="1"/>
          </p:cNvSpPr>
          <p:nvPr/>
        </p:nvSpPr>
        <p:spPr bwMode="auto">
          <a:xfrm>
            <a:off x="5220072" y="5535906"/>
            <a:ext cx="287784" cy="29534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625475" indent="-625475" algn="ctr"/>
            <a:r>
              <a:rPr kumimoji="0" lang="en-US" altLang="zh-TW" sz="1600" b="1" dirty="0" smtClean="0">
                <a:solidFill>
                  <a:schemeClr val="accent3">
                    <a:lumMod val="50000"/>
                  </a:schemeClr>
                </a:solidFill>
                <a:latin typeface="華康粗黑體" pitchFamily="49" charset="-120"/>
                <a:ea typeface="華康粗黑體" pitchFamily="49" charset="-120"/>
              </a:rPr>
              <a:t>3</a:t>
            </a:r>
            <a:endParaRPr kumimoji="0" lang="zh-TW" altLang="en-US" sz="1600" b="1" dirty="0">
              <a:solidFill>
                <a:schemeClr val="accent3">
                  <a:lumMod val="50000"/>
                </a:schemeClr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86" name="弧形向右箭號 85"/>
          <p:cNvSpPr/>
          <p:nvPr/>
        </p:nvSpPr>
        <p:spPr>
          <a:xfrm rot="20885120">
            <a:off x="1488192" y="4499788"/>
            <a:ext cx="432048" cy="864096"/>
          </a:xfrm>
          <a:prstGeom prst="curved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3781</Words>
  <Application>Microsoft Office PowerPoint</Application>
  <PresentationFormat>如螢幕大小 (4:3)</PresentationFormat>
  <Paragraphs>600</Paragraphs>
  <Slides>52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ong</dc:creator>
  <cp:lastModifiedBy>ong</cp:lastModifiedBy>
  <cp:revision>96</cp:revision>
  <dcterms:created xsi:type="dcterms:W3CDTF">2015-07-16T05:23:56Z</dcterms:created>
  <dcterms:modified xsi:type="dcterms:W3CDTF">2015-07-18T02:19:31Z</dcterms:modified>
</cp:coreProperties>
</file>