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handoutMasterIdLst>
    <p:handoutMasterId r:id="rId41"/>
  </p:handoutMasterIdLst>
  <p:sldIdLst>
    <p:sldId id="440" r:id="rId2"/>
    <p:sldId id="391" r:id="rId3"/>
    <p:sldId id="474" r:id="rId4"/>
    <p:sldId id="393" r:id="rId5"/>
    <p:sldId id="475" r:id="rId6"/>
    <p:sldId id="476" r:id="rId7"/>
    <p:sldId id="477" r:id="rId8"/>
    <p:sldId id="480" r:id="rId9"/>
    <p:sldId id="505" r:id="rId10"/>
    <p:sldId id="478" r:id="rId11"/>
    <p:sldId id="330" r:id="rId12"/>
    <p:sldId id="460" r:id="rId13"/>
    <p:sldId id="467" r:id="rId14"/>
    <p:sldId id="481" r:id="rId15"/>
    <p:sldId id="482" r:id="rId16"/>
    <p:sldId id="483" r:id="rId17"/>
    <p:sldId id="484" r:id="rId18"/>
    <p:sldId id="485" r:id="rId19"/>
    <p:sldId id="490" r:id="rId20"/>
    <p:sldId id="489" r:id="rId21"/>
    <p:sldId id="488" r:id="rId22"/>
    <p:sldId id="487" r:id="rId23"/>
    <p:sldId id="486" r:id="rId24"/>
    <p:sldId id="495" r:id="rId25"/>
    <p:sldId id="494" r:id="rId26"/>
    <p:sldId id="493" r:id="rId27"/>
    <p:sldId id="492" r:id="rId28"/>
    <p:sldId id="491" r:id="rId29"/>
    <p:sldId id="499" r:id="rId30"/>
    <p:sldId id="498" r:id="rId31"/>
    <p:sldId id="497" r:id="rId32"/>
    <p:sldId id="496" r:id="rId33"/>
    <p:sldId id="503" r:id="rId34"/>
    <p:sldId id="502" r:id="rId35"/>
    <p:sldId id="501" r:id="rId36"/>
    <p:sldId id="500" r:id="rId37"/>
    <p:sldId id="504" r:id="rId38"/>
    <p:sldId id="465" r:id="rId39"/>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003300"/>
    <a:srgbClr val="660033"/>
    <a:srgbClr val="FF0066"/>
    <a:srgbClr val="990099"/>
    <a:srgbClr val="993366"/>
    <a:srgbClr val="D60093"/>
    <a:srgbClr val="CC0099"/>
  </p:clrMru>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2" autoAdjust="0"/>
  </p:normalViewPr>
  <p:slideViewPr>
    <p:cSldViewPr>
      <p:cViewPr>
        <p:scale>
          <a:sx n="90" d="100"/>
          <a:sy n="90" d="100"/>
        </p:scale>
        <p:origin x="-212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3C79889E-DE0C-415E-A6F8-6ECC3174F69A}" type="datetimeFigureOut">
              <a:rPr lang="zh-TW" altLang="en-US" smtClean="0"/>
              <a:pPr/>
              <a:t>2016/5/9</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B49BE05-6480-4CC6-84E1-471571B87FE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5F3FFFE-A788-4A99-8125-671292C2B501}" type="datetimeFigureOut">
              <a:rPr lang="zh-TW" altLang="en-US" smtClean="0"/>
              <a:pPr/>
              <a:t>2016/5/9</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BD14580-E9CD-47FF-85D6-2F3F491511A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11</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23</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24</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25</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26</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27</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28</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29</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30</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31</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32</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15</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33</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34</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35</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36</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37</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16</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17</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18</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19</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20</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21</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FC4E4-2A38-4D6D-A80E-81D485984D5E}" type="slidenum">
              <a:rPr lang="en-GB" altLang="zh-TW" smtClean="0"/>
              <a:pPr/>
              <a:t>22</a:t>
            </a:fld>
            <a:endParaRPr lang="en-GB"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E5A681AA-324C-4059-8D9B-EE7B54EA30EB}" type="datetime1">
              <a:rPr lang="zh-TW" altLang="en-US" smtClean="0"/>
              <a:pPr/>
              <a:t>2016/5/9</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73DA0BB7-265A-403C-9275-D587AB510EDC}"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7AFE632-C358-4822-85F4-E1278737F736}" type="datetime1">
              <a:rPr lang="zh-TW" altLang="en-US" smtClean="0"/>
              <a:pPr/>
              <a:t>2016/5/9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EC01CC0-5745-4C0A-A5B8-80FD32B288C0}" type="datetime1">
              <a:rPr lang="zh-TW" altLang="en-US" smtClean="0"/>
              <a:pPr/>
              <a:t>2016/5/9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86CE766-D46A-4ED7-80E9-1F943661A2AF}" type="datetime1">
              <a:rPr lang="zh-TW" altLang="en-US" smtClean="0"/>
              <a:pPr/>
              <a:t>2016/5/9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AE43040A-FA75-45AF-95E0-0ED120EC2759}" type="datetime1">
              <a:rPr lang="zh-TW" altLang="en-US" smtClean="0"/>
              <a:pPr/>
              <a:t>2016/5/9</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73DA0BB7-265A-403C-9275-D587AB510EDC}"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CAF0819F-CFBD-4027-BCFD-DF6F1BB53C4B}" type="datetime1">
              <a:rPr lang="zh-TW" altLang="en-US" smtClean="0"/>
              <a:pPr/>
              <a:t>2016/5/9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440480E4-4C7B-4D64-843C-B5076481D792}" type="datetime1">
              <a:rPr lang="zh-TW" altLang="en-US" smtClean="0"/>
              <a:pPr/>
              <a:t>2016/5/9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DC25175F-B392-4E81-BB0E-0EFC4BE669AB}" type="datetime1">
              <a:rPr lang="zh-TW" altLang="en-US" smtClean="0"/>
              <a:pPr/>
              <a:t>2016/5/9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81A4A2C-2651-41F5-BA15-D725942DCD2A}" type="datetime1">
              <a:rPr lang="zh-TW" altLang="en-US" smtClean="0"/>
              <a:pPr/>
              <a:t>2016/5/9</a:t>
            </a:fld>
            <a:endParaRPr lang="zh-TW" altLang="en-US"/>
          </a:p>
        </p:txBody>
      </p:sp>
      <p:sp>
        <p:nvSpPr>
          <p:cNvPr id="3" name="頁尾版面配置區 2"/>
          <p:cNvSpPr>
            <a:spLocks noGrp="1"/>
          </p:cNvSpPr>
          <p:nvPr>
            <p:ph type="ftr" sz="quarter" idx="11"/>
          </p:nvPr>
        </p:nvSpPr>
        <p:spPr/>
        <p:txBody>
          <a:bodyPr/>
          <a:lstStyle/>
          <a:p>
            <a:endParaRPr kumimoji="0" 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3DAD41C-9456-467F-A47C-116D35562E8D}" type="datetime1">
              <a:rPr lang="zh-TW" altLang="en-US" smtClean="0"/>
              <a:pPr/>
              <a:t>2016/5/9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09815152-12DB-4C74-9979-DE35BE1C1430}" type="datetime1">
              <a:rPr lang="zh-TW" altLang="en-US" smtClean="0"/>
              <a:pPr/>
              <a:t>2016/5/9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F8E0D6D-2D2F-4D70-A222-380D78A12F76}" type="datetime1">
              <a:rPr lang="zh-TW" altLang="en-US" smtClean="0"/>
              <a:pPr/>
              <a:t>2016/5/9</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3DA0BB7-265A-403C-9275-D587AB510EDC}"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218.161.81.10/epb/em.asp?SType=0" TargetMode="External"/><Relationship Id="rId4" Type="http://schemas.openxmlformats.org/officeDocument/2006/relationships/hyperlink" Target="http://www.yunlin.gov.tw/home.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pe\說明會簡報封面.jpg"/>
          <p:cNvPicPr>
            <a:picLocks noChangeAspect="1" noChangeArrowheads="1"/>
          </p:cNvPicPr>
          <p:nvPr/>
        </p:nvPicPr>
        <p:blipFill>
          <a:blip r:embed="rId2" cstate="print"/>
          <a:srcRect/>
          <a:stretch>
            <a:fillRect/>
          </a:stretch>
        </p:blipFill>
        <p:spPr bwMode="auto">
          <a:xfrm>
            <a:off x="-1" y="0"/>
            <a:ext cx="9146399"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投影片編號版面配置區 3"/>
          <p:cNvSpPr>
            <a:spLocks noGrp="1"/>
          </p:cNvSpPr>
          <p:nvPr>
            <p:ph type="sldNum" sz="quarter" idx="12"/>
          </p:nvPr>
        </p:nvSpPr>
        <p:spPr>
          <a:xfrm>
            <a:off x="8595369" y="5949280"/>
            <a:ext cx="548631" cy="365125"/>
          </a:xfrm>
        </p:spPr>
        <p:txBody>
          <a:bodyPr/>
          <a:lstStyle/>
          <a:p>
            <a:pPr>
              <a:defRPr/>
            </a:pPr>
            <a:fld id="{F8D1F585-3064-4284-BF41-76AFBE320589}" type="slidenum">
              <a:rPr lang="zh-TW" altLang="en-US" smtClean="0"/>
              <a:pPr>
                <a:defRPr/>
              </a:pPr>
              <a:t>1</a:t>
            </a:fld>
            <a:endParaRPr lang="zh-TW" altLang="en-US" dirty="0"/>
          </a:p>
        </p:txBody>
      </p:sp>
      <p:sp>
        <p:nvSpPr>
          <p:cNvPr id="5" name="文字方塊 4"/>
          <p:cNvSpPr txBox="1"/>
          <p:nvPr/>
        </p:nvSpPr>
        <p:spPr>
          <a:xfrm>
            <a:off x="395536" y="5805264"/>
            <a:ext cx="3024336" cy="461665"/>
          </a:xfrm>
          <a:prstGeom prst="rect">
            <a:avLst/>
          </a:prstGeom>
          <a:noFill/>
        </p:spPr>
        <p:txBody>
          <a:bodyPr wrap="square" rtlCol="0">
            <a:spAutoFit/>
          </a:bodyPr>
          <a:lstStyle/>
          <a:p>
            <a:r>
              <a:rPr lang="en-US" altLang="zh-TW" sz="2400" b="1" dirty="0" smtClean="0">
                <a:solidFill>
                  <a:srgbClr val="FF0000"/>
                </a:solidFill>
                <a:latin typeface="華康POP1體W5(P)" pitchFamily="82" charset="-120"/>
                <a:ea typeface="華康POP1體W5(P)" pitchFamily="82" charset="-120"/>
              </a:rPr>
              <a:t>105</a:t>
            </a:r>
            <a:r>
              <a:rPr lang="zh-TW" altLang="en-US" sz="2400" b="1" dirty="0" smtClean="0">
                <a:solidFill>
                  <a:srgbClr val="FF0000"/>
                </a:solidFill>
                <a:latin typeface="華康POP1體W5(P)" pitchFamily="82" charset="-120"/>
                <a:ea typeface="華康POP1體W5(P)" pitchFamily="82" charset="-120"/>
              </a:rPr>
              <a:t>年</a:t>
            </a:r>
            <a:r>
              <a:rPr lang="en-US" altLang="zh-TW" sz="2400" b="1" dirty="0" smtClean="0">
                <a:solidFill>
                  <a:srgbClr val="FF0000"/>
                </a:solidFill>
                <a:latin typeface="華康POP1體W5(P)" pitchFamily="82" charset="-120"/>
                <a:ea typeface="華康POP1體W5(P)" pitchFamily="82" charset="-120"/>
              </a:rPr>
              <a:t>5</a:t>
            </a:r>
            <a:r>
              <a:rPr lang="zh-TW" altLang="en-US" sz="2400" b="1" dirty="0" smtClean="0">
                <a:solidFill>
                  <a:srgbClr val="FF0000"/>
                </a:solidFill>
                <a:latin typeface="華康POP1體W5(P)" pitchFamily="82" charset="-120"/>
                <a:ea typeface="華康POP1體W5(P)" pitchFamily="82" charset="-120"/>
              </a:rPr>
              <a:t>月</a:t>
            </a:r>
            <a:r>
              <a:rPr lang="en-US" altLang="zh-TW" sz="2400" b="1" smtClean="0">
                <a:solidFill>
                  <a:srgbClr val="FF0000"/>
                </a:solidFill>
                <a:latin typeface="華康POP1體W5(P)" pitchFamily="82" charset="-120"/>
                <a:ea typeface="華康POP1體W5(P)" pitchFamily="82" charset="-120"/>
              </a:rPr>
              <a:t>17</a:t>
            </a:r>
            <a:r>
              <a:rPr lang="zh-TW" altLang="en-US" sz="2400" b="1" smtClean="0">
                <a:solidFill>
                  <a:srgbClr val="FF0000"/>
                </a:solidFill>
                <a:latin typeface="華康POP1體W5(P)" pitchFamily="82" charset="-120"/>
                <a:ea typeface="華康POP1體W5(P)" pitchFamily="82" charset="-120"/>
              </a:rPr>
              <a:t>日</a:t>
            </a:r>
            <a:endParaRPr lang="zh-TW" altLang="en-US" sz="2400" b="1" dirty="0">
              <a:solidFill>
                <a:srgbClr val="FF0000"/>
              </a:solidFill>
              <a:latin typeface="華康POP1體W5(P)" pitchFamily="82" charset="-120"/>
              <a:ea typeface="華康POP1體W5(P)" pitchFamily="82" charset="-120"/>
            </a:endParaRPr>
          </a:p>
        </p:txBody>
      </p:sp>
      <p:sp>
        <p:nvSpPr>
          <p:cNvPr id="6" name="矩形 5"/>
          <p:cNvSpPr/>
          <p:nvPr/>
        </p:nvSpPr>
        <p:spPr>
          <a:xfrm>
            <a:off x="755576" y="2564904"/>
            <a:ext cx="7335663" cy="1077218"/>
          </a:xfrm>
          <a:prstGeom prst="rect">
            <a:avLst/>
          </a:prstGeom>
        </p:spPr>
        <p:txBody>
          <a:bodyPr wrap="square">
            <a:spAutoFit/>
          </a:bodyPr>
          <a:lstStyle/>
          <a:p>
            <a:pPr lvl="0" algn="ctr" fontAlgn="base">
              <a:spcBef>
                <a:spcPct val="0"/>
              </a:spcBef>
              <a:spcAft>
                <a:spcPct val="0"/>
              </a:spcAft>
            </a:pPr>
            <a:r>
              <a:rPr kumimoji="1" lang="zh-TW" altLang="zh-TW" sz="3200" b="1" dirty="0" smtClean="0">
                <a:solidFill>
                  <a:srgbClr val="0000FF"/>
                </a:solidFill>
                <a:latin typeface="標楷體" pitchFamily="65" charset="-120"/>
                <a:ea typeface="標楷體" pitchFamily="65" charset="-120"/>
                <a:cs typeface="Times New Roman" pitchFamily="18" charset="0"/>
              </a:rPr>
              <a:t>雲林縣固定污染源許可及申報作業法規說明會</a:t>
            </a:r>
            <a:endParaRPr kumimoji="1" lang="en-US" altLang="zh-TW" sz="3200" b="1" dirty="0" smtClean="0">
              <a:solidFill>
                <a:srgbClr val="0000FF"/>
              </a:solidFill>
              <a:latin typeface="標楷體" pitchFamily="65" charset="-12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矩形 9"/>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en-US" sz="2800" b="1" dirty="0" smtClean="0">
                <a:latin typeface="Times New Roman" pitchFamily="18" charset="0"/>
                <a:ea typeface="標楷體" pitchFamily="65" charset="-120"/>
              </a:rPr>
              <a:t>其他相關法規應注意事項</a:t>
            </a:r>
            <a:endParaRPr lang="zh-TW" altLang="en-US" sz="2800" dirty="0"/>
          </a:p>
        </p:txBody>
      </p:sp>
      <p:sp>
        <p:nvSpPr>
          <p:cNvPr id="9" name="Text Box 9"/>
          <p:cNvSpPr txBox="1">
            <a:spLocks noChangeArrowheads="1"/>
          </p:cNvSpPr>
          <p:nvPr/>
        </p:nvSpPr>
        <p:spPr bwMode="auto">
          <a:xfrm>
            <a:off x="323528" y="1052736"/>
            <a:ext cx="8424936" cy="5001369"/>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zh-TW" sz="2200" b="1" dirty="0" smtClean="0">
                <a:solidFill>
                  <a:srgbClr val="0000FF"/>
                </a:solidFill>
                <a:latin typeface="Times New Roman" pitchFamily="18" charset="0"/>
                <a:ea typeface="標楷體" pitchFamily="65" charset="-120"/>
                <a:cs typeface="Times New Roman" pitchFamily="18" charset="0"/>
              </a:rPr>
              <a:t>空氣污染防制法</a:t>
            </a:r>
            <a:endParaRPr lang="en-US" altLang="zh-TW" sz="2200" b="1" dirty="0" smtClean="0">
              <a:solidFill>
                <a:srgbClr val="0000FF"/>
              </a:solidFill>
              <a:latin typeface="Times New Roman" pitchFamily="18" charset="0"/>
              <a:ea typeface="標楷體" pitchFamily="65" charset="-120"/>
              <a:cs typeface="Times New Roman" pitchFamily="18" charset="0"/>
            </a:endParaRPr>
          </a:p>
          <a:p>
            <a:pPr marL="265113" indent="-265113"/>
            <a:r>
              <a:rPr lang="en-US" altLang="zh-TW" sz="2200" dirty="0" smtClean="0">
                <a:latin typeface="Times New Roman" pitchFamily="18" charset="0"/>
                <a:ea typeface="標楷體" pitchFamily="65" charset="-120"/>
                <a:cs typeface="Times New Roman" pitchFamily="18" charset="0"/>
              </a:rPr>
              <a:t>1.</a:t>
            </a:r>
            <a:r>
              <a:rPr lang="zh-TW" altLang="en-US" sz="2200" dirty="0" smtClean="0">
                <a:latin typeface="Times New Roman" pitchFamily="18" charset="0"/>
                <a:ea typeface="標楷體" pitchFamily="65" charset="-120"/>
                <a:cs typeface="Times New Roman" pitchFamily="18" charset="0"/>
              </a:rPr>
              <a:t>第</a:t>
            </a:r>
            <a:r>
              <a:rPr lang="en-US" altLang="zh-TW" sz="2200" dirty="0" smtClean="0">
                <a:latin typeface="Times New Roman" pitchFamily="18" charset="0"/>
                <a:ea typeface="標楷體" pitchFamily="65" charset="-120"/>
                <a:cs typeface="Times New Roman" pitchFamily="18" charset="0"/>
              </a:rPr>
              <a:t>77</a:t>
            </a:r>
            <a:r>
              <a:rPr lang="zh-TW" altLang="en-US" sz="2200" dirty="0" smtClean="0">
                <a:latin typeface="Times New Roman" pitchFamily="18" charset="0"/>
                <a:ea typeface="標楷體" pitchFamily="65" charset="-120"/>
                <a:cs typeface="Times New Roman" pitchFamily="18" charset="0"/>
              </a:rPr>
              <a:t>條 ，</a:t>
            </a:r>
            <a:r>
              <a:rPr lang="zh-TW" altLang="zh-TW" sz="2200" dirty="0" smtClean="0">
                <a:latin typeface="Times New Roman" pitchFamily="18" charset="0"/>
                <a:ea typeface="標楷體" pitchFamily="65" charset="-120"/>
                <a:cs typeface="Times New Roman" pitchFamily="18" charset="0"/>
              </a:rPr>
              <a:t>固定污染源之相關設施</a:t>
            </a:r>
            <a:r>
              <a:rPr lang="zh-TW" altLang="zh-TW" sz="2200" dirty="0" smtClean="0">
                <a:solidFill>
                  <a:srgbClr val="FF0000"/>
                </a:solidFill>
                <a:latin typeface="Times New Roman" pitchFamily="18" charset="0"/>
                <a:ea typeface="標楷體" pitchFamily="65" charset="-120"/>
                <a:cs typeface="Times New Roman" pitchFamily="18" charset="0"/>
              </a:rPr>
              <a:t>故障</a:t>
            </a:r>
            <a:r>
              <a:rPr lang="zh-TW" altLang="zh-TW" sz="2200" dirty="0" smtClean="0">
                <a:latin typeface="Times New Roman" pitchFamily="18" charset="0"/>
                <a:ea typeface="標楷體" pitchFamily="65" charset="-120"/>
                <a:cs typeface="Times New Roman" pitchFamily="18" charset="0"/>
              </a:rPr>
              <a:t>致違反本法規定時，公私場所立即採取因應措施，並依下列規定處理者，得免依本法處罰：</a:t>
            </a:r>
          </a:p>
          <a:p>
            <a:pPr indent="-90488"/>
            <a:r>
              <a:rPr lang="zh-TW" altLang="zh-TW" sz="2200" dirty="0" smtClean="0">
                <a:latin typeface="Times New Roman" pitchFamily="18" charset="0"/>
                <a:ea typeface="標楷體" pitchFamily="65" charset="-120"/>
                <a:cs typeface="Times New Roman" pitchFamily="18" charset="0"/>
              </a:rPr>
              <a:t>一、故障發生後一小時內，向當地主管機關報備。</a:t>
            </a:r>
          </a:p>
          <a:p>
            <a:pPr indent="-90488"/>
            <a:r>
              <a:rPr lang="zh-TW" altLang="zh-TW" sz="2200" dirty="0" smtClean="0">
                <a:latin typeface="Times New Roman" pitchFamily="18" charset="0"/>
                <a:ea typeface="標楷體" pitchFamily="65" charset="-120"/>
                <a:cs typeface="Times New Roman" pitchFamily="18" charset="0"/>
              </a:rPr>
              <a:t>二、故障發生後二十四小時內修復或停止操作。</a:t>
            </a:r>
          </a:p>
          <a:p>
            <a:pPr indent="-90488"/>
            <a:r>
              <a:rPr lang="zh-TW" altLang="zh-TW" sz="2200" dirty="0" smtClean="0">
                <a:latin typeface="Times New Roman" pitchFamily="18" charset="0"/>
                <a:ea typeface="標楷體" pitchFamily="65" charset="-120"/>
                <a:cs typeface="Times New Roman" pitchFamily="18" charset="0"/>
              </a:rPr>
              <a:t>三、故障發生後十五日內，向當地主管機關提出書面報告。</a:t>
            </a:r>
            <a:endParaRPr lang="en-US" altLang="zh-TW" sz="2200" dirty="0" smtClean="0">
              <a:latin typeface="Times New Roman" pitchFamily="18" charset="0"/>
              <a:ea typeface="標楷體" pitchFamily="65" charset="-120"/>
              <a:cs typeface="Times New Roman" pitchFamily="18" charset="0"/>
            </a:endParaRPr>
          </a:p>
          <a:p>
            <a:pPr marL="266700" indent="-266700" algn="just" eaLnBrk="1" hangingPunct="1">
              <a:spcBef>
                <a:spcPct val="50000"/>
              </a:spcBef>
              <a:buFont typeface="Wingdings" pitchFamily="2" charset="2"/>
              <a:buChar char="Ø"/>
              <a:defRPr/>
            </a:pPr>
            <a:r>
              <a:rPr lang="zh-TW" altLang="en-US" sz="2200" b="1" dirty="0" smtClean="0">
                <a:latin typeface="Times New Roman" pitchFamily="18" charset="0"/>
                <a:ea typeface="標楷體" pitchFamily="65" charset="-120"/>
                <a:cs typeface="Times New Roman" pitchFamily="18" charset="0"/>
              </a:rPr>
              <a:t>「</a:t>
            </a:r>
            <a:r>
              <a:rPr lang="zh-TW" altLang="zh-TW" sz="2200" b="1" dirty="0" smtClean="0">
                <a:solidFill>
                  <a:srgbClr val="0000FF"/>
                </a:solidFill>
                <a:latin typeface="Times New Roman" pitchFamily="18" charset="0"/>
                <a:ea typeface="標楷體" pitchFamily="65" charset="-120"/>
                <a:cs typeface="Times New Roman" pitchFamily="18" charset="0"/>
              </a:rPr>
              <a:t>空氣污染防制法施行細則</a:t>
            </a:r>
            <a:r>
              <a:rPr lang="zh-TW" altLang="en-US" sz="2200" b="1" dirty="0" smtClean="0">
                <a:solidFill>
                  <a:srgbClr val="0000FF"/>
                </a:solidFill>
                <a:latin typeface="Times New Roman" pitchFamily="18" charset="0"/>
                <a:ea typeface="標楷體" pitchFamily="65" charset="-120"/>
                <a:cs typeface="Times New Roman" pitchFamily="18" charset="0"/>
              </a:rPr>
              <a:t>」</a:t>
            </a:r>
            <a:endParaRPr lang="en-US" altLang="zh-TW" sz="2200" b="1" dirty="0" smtClean="0">
              <a:solidFill>
                <a:srgbClr val="0000FF"/>
              </a:solidFill>
              <a:latin typeface="Times New Roman" pitchFamily="18" charset="0"/>
              <a:ea typeface="標楷體" pitchFamily="65" charset="-120"/>
              <a:cs typeface="Times New Roman" pitchFamily="18" charset="0"/>
            </a:endParaRPr>
          </a:p>
          <a:p>
            <a:pPr marL="266700" indent="-266700" algn="just" eaLnBrk="1" hangingPunct="1">
              <a:spcBef>
                <a:spcPct val="50000"/>
              </a:spcBef>
              <a:defRPr/>
            </a:pPr>
            <a:r>
              <a:rPr lang="en-US" altLang="zh-TW" sz="2200" dirty="0" smtClean="0">
                <a:latin typeface="Times New Roman" pitchFamily="18" charset="0"/>
                <a:ea typeface="標楷體" pitchFamily="65" charset="-120"/>
                <a:cs typeface="Times New Roman" pitchFamily="18" charset="0"/>
              </a:rPr>
              <a:t>1.</a:t>
            </a:r>
            <a:r>
              <a:rPr lang="zh-TW" altLang="en-US" sz="2200" dirty="0" smtClean="0">
                <a:latin typeface="Times New Roman" pitchFamily="18" charset="0"/>
                <a:ea typeface="標楷體" pitchFamily="65" charset="-120"/>
                <a:cs typeface="Times New Roman" pitchFamily="18" charset="0"/>
              </a:rPr>
              <a:t>第</a:t>
            </a:r>
            <a:r>
              <a:rPr lang="en-US" altLang="zh-TW" sz="2200" dirty="0" smtClean="0">
                <a:latin typeface="Times New Roman" pitchFamily="18" charset="0"/>
                <a:ea typeface="標楷體" pitchFamily="65" charset="-120"/>
                <a:cs typeface="Times New Roman" pitchFamily="18" charset="0"/>
              </a:rPr>
              <a:t>41</a:t>
            </a:r>
            <a:r>
              <a:rPr lang="zh-TW" altLang="en-US" sz="2200" dirty="0" smtClean="0">
                <a:latin typeface="Times New Roman" pitchFamily="18" charset="0"/>
                <a:ea typeface="標楷體" pitchFamily="65" charset="-120"/>
                <a:cs typeface="Times New Roman" pitchFamily="18" charset="0"/>
              </a:rPr>
              <a:t>條，</a:t>
            </a:r>
            <a:r>
              <a:rPr lang="zh-TW" altLang="zh-TW" sz="2200" dirty="0" smtClean="0">
                <a:latin typeface="Times New Roman" pitchFamily="18" charset="0"/>
                <a:ea typeface="標楷體" pitchFamily="65" charset="-120"/>
                <a:cs typeface="Times New Roman" pitchFamily="18" charset="0"/>
              </a:rPr>
              <a:t>本法第七十七條所稱</a:t>
            </a:r>
            <a:r>
              <a:rPr lang="zh-TW" altLang="zh-TW" sz="2200" dirty="0" smtClean="0">
                <a:solidFill>
                  <a:srgbClr val="FF0066"/>
                </a:solidFill>
                <a:latin typeface="Times New Roman" pitchFamily="18" charset="0"/>
                <a:ea typeface="標楷體" pitchFamily="65" charset="-120"/>
                <a:cs typeface="Times New Roman" pitchFamily="18" charset="0"/>
              </a:rPr>
              <a:t>故障</a:t>
            </a:r>
            <a:r>
              <a:rPr lang="zh-TW" altLang="zh-TW" sz="2200" dirty="0" smtClean="0">
                <a:latin typeface="Times New Roman" pitchFamily="18" charset="0"/>
                <a:ea typeface="標楷體" pitchFamily="65" charset="-120"/>
                <a:cs typeface="Times New Roman" pitchFamily="18" charset="0"/>
              </a:rPr>
              <a:t>，</a:t>
            </a:r>
            <a:r>
              <a:rPr lang="zh-TW" altLang="zh-TW" sz="2200" u="sng" dirty="0" smtClean="0">
                <a:solidFill>
                  <a:srgbClr val="FF0066"/>
                </a:solidFill>
                <a:latin typeface="Times New Roman" pitchFamily="18" charset="0"/>
                <a:ea typeface="標楷體" pitchFamily="65" charset="-120"/>
                <a:cs typeface="Times New Roman" pitchFamily="18" charset="0"/>
              </a:rPr>
              <a:t>指固定污染源之相關設施不可預見且無法避免之功能失效</a:t>
            </a:r>
            <a:r>
              <a:rPr lang="zh-TW" altLang="zh-TW" sz="2200" dirty="0" smtClean="0">
                <a:latin typeface="Times New Roman" pitchFamily="18" charset="0"/>
                <a:ea typeface="標楷體" pitchFamily="65" charset="-120"/>
                <a:cs typeface="Times New Roman" pitchFamily="18" charset="0"/>
              </a:rPr>
              <a:t>。但因設計不當或操作、維護不良者，不適用之。 </a:t>
            </a:r>
            <a:endParaRPr lang="en-US" altLang="zh-TW" sz="2200" dirty="0" smtClean="0">
              <a:latin typeface="Times New Roman" pitchFamily="18" charset="0"/>
              <a:ea typeface="標楷體" pitchFamily="65" charset="-120"/>
              <a:cs typeface="Times New Roman" pitchFamily="18" charset="0"/>
            </a:endParaRPr>
          </a:p>
          <a:p>
            <a:pPr marL="266700" indent="-266700" algn="just" eaLnBrk="1" hangingPunct="1">
              <a:spcBef>
                <a:spcPct val="50000"/>
              </a:spcBef>
              <a:defRPr/>
            </a:pPr>
            <a:r>
              <a:rPr lang="en-US" altLang="zh-TW" sz="2200" dirty="0" smtClean="0">
                <a:latin typeface="Times New Roman" pitchFamily="18" charset="0"/>
                <a:ea typeface="標楷體" pitchFamily="65" charset="-120"/>
                <a:cs typeface="Times New Roman" pitchFamily="18" charset="0"/>
              </a:rPr>
              <a:t>2.</a:t>
            </a:r>
            <a:r>
              <a:rPr lang="zh-TW" altLang="en-US" sz="2200" dirty="0" smtClean="0">
                <a:latin typeface="Times New Roman" pitchFamily="18" charset="0"/>
                <a:ea typeface="標楷體" pitchFamily="65" charset="-120"/>
                <a:cs typeface="Times New Roman" pitchFamily="18" charset="0"/>
              </a:rPr>
              <a:t> 第</a:t>
            </a:r>
            <a:r>
              <a:rPr lang="en-US" altLang="zh-TW" sz="2200" dirty="0" smtClean="0">
                <a:latin typeface="Times New Roman" pitchFamily="18" charset="0"/>
                <a:ea typeface="標楷體" pitchFamily="65" charset="-120"/>
                <a:cs typeface="Times New Roman" pitchFamily="18" charset="0"/>
              </a:rPr>
              <a:t>42</a:t>
            </a:r>
            <a:r>
              <a:rPr lang="zh-TW" altLang="en-US" sz="2200" dirty="0" smtClean="0">
                <a:latin typeface="Times New Roman" pitchFamily="18" charset="0"/>
                <a:ea typeface="標楷體" pitchFamily="65" charset="-120"/>
                <a:cs typeface="Times New Roman" pitchFamily="18" charset="0"/>
              </a:rPr>
              <a:t>條，</a:t>
            </a:r>
            <a:r>
              <a:rPr lang="zh-TW" altLang="zh-TW" sz="2200" dirty="0" smtClean="0">
                <a:latin typeface="Times New Roman" pitchFamily="18" charset="0"/>
                <a:ea typeface="標楷體" pitchFamily="65" charset="-120"/>
                <a:cs typeface="Times New Roman" pitchFamily="18" charset="0"/>
              </a:rPr>
              <a:t>依本法第七十七條第一款向當地主管機關報備者，其報備內容應包括報告人姓名、職稱、發生時間、故障設施位置、原因、排放狀況及預計修護時間，並由主管機關予以記錄。</a:t>
            </a:r>
            <a:endParaRPr lang="en-US" altLang="zh-TW" sz="2200" dirty="0"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pic>
        <p:nvPicPr>
          <p:cNvPr id="3077" name="Picture 4096" descr="j0238267"/>
          <p:cNvPicPr>
            <a:picLocks noChangeAspect="1" noChangeArrowheads="1"/>
          </p:cNvPicPr>
          <p:nvPr/>
        </p:nvPicPr>
        <p:blipFill>
          <a:blip r:embed="rId4"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11</a:t>
            </a:fld>
            <a:endParaRPr lang="zh-TW" altLang="en-US" dirty="0"/>
          </a:p>
        </p:txBody>
      </p:sp>
      <p:sp>
        <p:nvSpPr>
          <p:cNvPr id="11" name="矩形 10"/>
          <p:cNvSpPr/>
          <p:nvPr/>
        </p:nvSpPr>
        <p:spPr>
          <a:xfrm>
            <a:off x="539552" y="2500306"/>
            <a:ext cx="8032976" cy="1938992"/>
          </a:xfrm>
          <a:prstGeom prst="rect">
            <a:avLst/>
          </a:prstGeom>
        </p:spPr>
        <p:txBody>
          <a:bodyPr wrap="square">
            <a:spAutoFit/>
          </a:bodyPr>
          <a:lstStyle/>
          <a:p>
            <a:pPr marL="1073150" indent="-1073150" algn="ctr"/>
            <a:r>
              <a:rPr lang="zh-TW" altLang="en-US" sz="4000" b="1" dirty="0" smtClean="0">
                <a:latin typeface="Times New Roman" pitchFamily="18" charset="0"/>
                <a:ea typeface="標楷體" pitchFamily="65" charset="-120"/>
              </a:rPr>
              <a:t>二、</a:t>
            </a:r>
            <a:r>
              <a:rPr lang="zh-TW" altLang="zh-TW" sz="4000" b="1" dirty="0" smtClean="0">
                <a:latin typeface="Times New Roman" pitchFamily="18" charset="0"/>
                <a:ea typeface="標楷體" pitchFamily="65" charset="-120"/>
              </a:rPr>
              <a:t>雲林縣公私場所空品惡化及不良時緊急應變措施納入許可證管制之許可文件審查原則</a:t>
            </a:r>
            <a:endParaRPr lang="zh-TW" altLang="en-US" sz="4000" b="1"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12</a:t>
            </a:fld>
            <a:endParaRPr lang="zh-TW" altLang="en-US" dirty="0"/>
          </a:p>
        </p:txBody>
      </p:sp>
      <p:pic>
        <p:nvPicPr>
          <p:cNvPr id="3"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23813" y="0"/>
            <a:ext cx="9167813" cy="6858000"/>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矩形 7"/>
          <p:cNvSpPr/>
          <p:nvPr/>
        </p:nvSpPr>
        <p:spPr>
          <a:xfrm>
            <a:off x="0" y="980728"/>
            <a:ext cx="887152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lnSpc>
                <a:spcPts val="2400"/>
              </a:lnSpc>
              <a:buClr>
                <a:srgbClr val="660066"/>
              </a:buClr>
            </a:pPr>
            <a:r>
              <a:rPr kumimoji="1" lang="zh-TW" altLang="en-US" dirty="0" smtClean="0">
                <a:solidFill>
                  <a:srgbClr val="0000FF"/>
                </a:solidFill>
                <a:latin typeface="標楷體" pitchFamily="65" charset="-120"/>
                <a:ea typeface="標楷體" pitchFamily="65" charset="-120"/>
                <a:sym typeface="Wingdings" pitchFamily="2" charset="2"/>
              </a:rPr>
              <a:t>●</a:t>
            </a:r>
            <a:r>
              <a:rPr lang="zh-TW" altLang="en-US" dirty="0" smtClean="0">
                <a:solidFill>
                  <a:srgbClr val="0000FF"/>
                </a:solidFill>
                <a:latin typeface="標楷體" pitchFamily="65" charset="-120"/>
                <a:ea typeface="標楷體" pitchFamily="65" charset="-120"/>
                <a:sym typeface="Wingdings" pitchFamily="2" charset="2"/>
              </a:rPr>
              <a:t>緣起：</a:t>
            </a:r>
            <a:r>
              <a:rPr lang="zh-TW" altLang="zh-TW" dirty="0" smtClean="0">
                <a:solidFill>
                  <a:schemeClr val="tx1"/>
                </a:solidFill>
                <a:latin typeface="標楷體" pitchFamily="65" charset="-120"/>
                <a:ea typeface="標楷體" pitchFamily="65" charset="-120"/>
                <a:sym typeface="Wingdings" pitchFamily="2" charset="2"/>
              </a:rPr>
              <a:t>以執行面而言通報公私場所</a:t>
            </a:r>
            <a:r>
              <a:rPr lang="zh-TW" altLang="en-US" dirty="0" smtClean="0">
                <a:solidFill>
                  <a:schemeClr val="tx1"/>
                </a:solidFill>
                <a:latin typeface="標楷體" pitchFamily="65" charset="-120"/>
                <a:ea typeface="標楷體" pitchFamily="65" charset="-120"/>
                <a:sym typeface="Wingdings" pitchFamily="2" charset="2"/>
              </a:rPr>
              <a:t>空品質不良</a:t>
            </a:r>
            <a:r>
              <a:rPr lang="zh-TW" altLang="zh-TW" dirty="0" smtClean="0">
                <a:solidFill>
                  <a:schemeClr val="tx1"/>
                </a:solidFill>
                <a:latin typeface="標楷體" pitchFamily="65" charset="-120"/>
                <a:ea typeface="標楷體" pitchFamily="65" charset="-120"/>
                <a:sym typeface="Wingdings" pitchFamily="2" charset="2"/>
              </a:rPr>
              <a:t>後僅能單就稽查管制，並無法強制污染源進行其他加強防制或減污作為，故訂定許可證審查核定原則將其承諾之防制措施登載於許可證中，以利後續管制污染源之用。 </a:t>
            </a:r>
            <a:r>
              <a:rPr lang="zh-TW" altLang="en-US" dirty="0" smtClean="0">
                <a:solidFill>
                  <a:schemeClr val="tx1"/>
                </a:solidFill>
                <a:latin typeface="標楷體" pitchFamily="65" charset="-120"/>
                <a:ea typeface="標楷體" pitchFamily="65" charset="-120"/>
                <a:sym typeface="Wingdings" pitchFamily="2" charset="2"/>
              </a:rPr>
              <a:t>。</a:t>
            </a:r>
            <a:endParaRPr lang="en-US" altLang="zh-TW" dirty="0" smtClean="0">
              <a:solidFill>
                <a:schemeClr val="tx1"/>
              </a:solidFill>
              <a:latin typeface="標楷體" pitchFamily="65" charset="-120"/>
              <a:ea typeface="標楷體" pitchFamily="65" charset="-120"/>
              <a:sym typeface="Wingdings" pitchFamily="2" charset="2"/>
            </a:endParaRPr>
          </a:p>
          <a:p>
            <a:pPr marL="273050" indent="-273050">
              <a:lnSpc>
                <a:spcPts val="2400"/>
              </a:lnSpc>
              <a:buClr>
                <a:srgbClr val="660066"/>
              </a:buClr>
            </a:pPr>
            <a:r>
              <a:rPr kumimoji="1" lang="zh-TW" altLang="en-US" dirty="0" smtClean="0">
                <a:solidFill>
                  <a:srgbClr val="0000FF"/>
                </a:solidFill>
                <a:latin typeface="標楷體" pitchFamily="65" charset="-120"/>
                <a:ea typeface="標楷體" pitchFamily="65" charset="-120"/>
                <a:sym typeface="Wingdings" pitchFamily="2" charset="2"/>
              </a:rPr>
              <a:t>●</a:t>
            </a:r>
            <a:r>
              <a:rPr lang="zh-TW" altLang="zh-TW" dirty="0" smtClean="0">
                <a:solidFill>
                  <a:srgbClr val="0000FF"/>
                </a:solidFill>
                <a:latin typeface="標楷體" pitchFamily="65" charset="-120"/>
                <a:ea typeface="標楷體" pitchFamily="65" charset="-120"/>
                <a:sym typeface="Wingdings" pitchFamily="2" charset="2"/>
              </a:rPr>
              <a:t>空氣品質不良及空氣品質嚴重惡化判定原則</a:t>
            </a:r>
            <a:endParaRPr lang="en-US" altLang="zh-TW" dirty="0" smtClean="0">
              <a:solidFill>
                <a:srgbClr val="0000FF"/>
              </a:solidFill>
              <a:latin typeface="標楷體" pitchFamily="65" charset="-120"/>
              <a:ea typeface="標楷體" pitchFamily="65" charset="-120"/>
              <a:sym typeface="Wingdings" pitchFamily="2" charset="2"/>
            </a:endParaRPr>
          </a:p>
        </p:txBody>
      </p:sp>
      <p:sp>
        <p:nvSpPr>
          <p:cNvPr id="9" name="矩形 8"/>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zh-TW" altLang="zh-TW" sz="2800" b="1" dirty="0" smtClean="0">
                <a:latin typeface="Times New Roman" pitchFamily="18" charset="0"/>
                <a:ea typeface="標楷體" pitchFamily="65" charset="-120"/>
              </a:rPr>
              <a:t>審查原則</a:t>
            </a:r>
            <a:endParaRPr lang="zh-TW" altLang="en-US" sz="2800" dirty="0"/>
          </a:p>
        </p:txBody>
      </p:sp>
      <p:sp>
        <p:nvSpPr>
          <p:cNvPr id="10" name="矩形 9"/>
          <p:cNvSpPr/>
          <p:nvPr/>
        </p:nvSpPr>
        <p:spPr>
          <a:xfrm>
            <a:off x="323528" y="2492896"/>
            <a:ext cx="8568952" cy="3600986"/>
          </a:xfrm>
          <a:prstGeom prst="rect">
            <a:avLst/>
          </a:prstGeom>
        </p:spPr>
        <p:txBody>
          <a:bodyPr wrap="square">
            <a:spAutoFit/>
          </a:bodyPr>
          <a:lstStyle/>
          <a:p>
            <a:pPr indent="446088"/>
            <a:r>
              <a:rPr lang="zh-TW" altLang="zh-TW" dirty="0" smtClean="0">
                <a:latin typeface="標楷體" pitchFamily="65" charset="-120"/>
                <a:ea typeface="標楷體" pitchFamily="65" charset="-120"/>
                <a:sym typeface="Wingdings" pitchFamily="2" charset="2"/>
              </a:rPr>
              <a:t>判定測站以環保署於本縣所設立之空品測站為依據，包含斗六測站、崙背測站、麥寮測站及臺西測站，並分為前一日預報應變及當日超出警戒值通報應變：</a:t>
            </a:r>
          </a:p>
          <a:p>
            <a:pPr marL="446088" lvl="0" indent="-180975">
              <a:buFont typeface="Wingdings" pitchFamily="2" charset="2"/>
              <a:buChar char="u"/>
            </a:pPr>
            <a:r>
              <a:rPr lang="zh-TW" altLang="zh-TW" dirty="0" smtClean="0">
                <a:latin typeface="標楷體" pitchFamily="65" charset="-120"/>
                <a:ea typeface="標楷體" pitchFamily="65" charset="-120"/>
                <a:sym typeface="Wingdings" pitchFamily="2" charset="2"/>
              </a:rPr>
              <a:t>前一日預報：當接獲環保署通報或藉由中央氣象局的氣象資料得知隔日空氣品質可能為不良。</a:t>
            </a:r>
          </a:p>
          <a:p>
            <a:pPr marL="446088" indent="-180975">
              <a:buFont typeface="Wingdings" pitchFamily="2" charset="2"/>
              <a:buChar char="u"/>
            </a:pPr>
            <a:r>
              <a:rPr lang="zh-TW" altLang="zh-TW" dirty="0" smtClean="0">
                <a:latin typeface="標楷體" pitchFamily="65" charset="-120"/>
                <a:ea typeface="標楷體" pitchFamily="65" charset="-120"/>
                <a:sym typeface="Wingdings" pitchFamily="2" charset="2"/>
              </a:rPr>
              <a:t>當日超出警戒值通報：當日測站空氣品質數據超出警戒標準。</a:t>
            </a:r>
          </a:p>
          <a:p>
            <a:pPr marL="446088" lvl="0" indent="-180975">
              <a:buFont typeface="Wingdings" pitchFamily="2" charset="2"/>
              <a:buChar char="u"/>
            </a:pPr>
            <a:r>
              <a:rPr lang="zh-TW" altLang="zh-TW" dirty="0" smtClean="0">
                <a:latin typeface="標楷體" pitchFamily="65" charset="-120"/>
                <a:ea typeface="標楷體" pitchFamily="65" charset="-120"/>
                <a:sym typeface="Wingdings" pitchFamily="2" charset="2"/>
              </a:rPr>
              <a:t>前一日預報：依環保署通報隔日為空品不良時；中央氣象局發佈隔日大陸冷氣團挾帶空氣污染物襲台。</a:t>
            </a:r>
          </a:p>
          <a:p>
            <a:pPr marL="265113" lvl="0">
              <a:buFont typeface="Wingdings" pitchFamily="2" charset="2"/>
              <a:buChar char="Ø"/>
            </a:pPr>
            <a:r>
              <a:rPr lang="zh-TW" altLang="zh-TW" dirty="0" smtClean="0">
                <a:latin typeface="標楷體" pitchFamily="65" charset="-120"/>
                <a:ea typeface="標楷體" pitchFamily="65" charset="-120"/>
                <a:sym typeface="Wingdings" pitchFamily="2" charset="2"/>
              </a:rPr>
              <a:t>當日警戒標準：</a:t>
            </a:r>
          </a:p>
          <a:p>
            <a:pPr marL="446088"/>
            <a:r>
              <a:rPr lang="en-US" altLang="zh-TW" dirty="0" smtClean="0">
                <a:latin typeface="Times New Roman" pitchFamily="18" charset="0"/>
                <a:ea typeface="標楷體" pitchFamily="65" charset="-120"/>
                <a:cs typeface="Times New Roman" pitchFamily="18" charset="0"/>
                <a:sym typeface="Wingdings" pitchFamily="2" charset="2"/>
              </a:rPr>
              <a:t>a.PM</a:t>
            </a:r>
            <a:r>
              <a:rPr lang="en-US" altLang="zh-TW" baseline="-25000" dirty="0" smtClean="0">
                <a:latin typeface="Times New Roman" pitchFamily="18" charset="0"/>
                <a:ea typeface="標楷體" pitchFamily="65" charset="-120"/>
                <a:cs typeface="Times New Roman" pitchFamily="18" charset="0"/>
                <a:sym typeface="Wingdings" pitchFamily="2" charset="2"/>
              </a:rPr>
              <a:t>10</a:t>
            </a:r>
            <a:r>
              <a:rPr lang="zh-TW" altLang="zh-TW" dirty="0" smtClean="0">
                <a:latin typeface="Times New Roman" pitchFamily="18" charset="0"/>
                <a:ea typeface="標楷體" pitchFamily="65" charset="-120"/>
                <a:cs typeface="Times New Roman" pitchFamily="18" charset="0"/>
                <a:sym typeface="Wingdings" pitchFamily="2" charset="2"/>
              </a:rPr>
              <a:t>：測站測值大於</a:t>
            </a:r>
            <a:r>
              <a:rPr lang="en-US" altLang="zh-TW" dirty="0" smtClean="0">
                <a:latin typeface="Times New Roman" pitchFamily="18" charset="0"/>
                <a:ea typeface="標楷體" pitchFamily="65" charset="-120"/>
                <a:cs typeface="Times New Roman" pitchFamily="18" charset="0"/>
                <a:sym typeface="Wingdings" pitchFamily="2" charset="2"/>
              </a:rPr>
              <a:t>150</a:t>
            </a:r>
            <a:r>
              <a:rPr lang="zh-TW" altLang="zh-TW" dirty="0" smtClean="0">
                <a:latin typeface="Times New Roman" pitchFamily="18" charset="0"/>
                <a:ea typeface="標楷體" pitchFamily="65" charset="-120"/>
                <a:cs typeface="Times New Roman" pitchFamily="18" charset="0"/>
                <a:sym typeface="Wingdings" pitchFamily="2" charset="2"/>
              </a:rPr>
              <a:t>μ</a:t>
            </a:r>
            <a:r>
              <a:rPr lang="en-US" altLang="zh-TW" dirty="0" smtClean="0">
                <a:latin typeface="Times New Roman" pitchFamily="18" charset="0"/>
                <a:ea typeface="標楷體" pitchFamily="65" charset="-120"/>
                <a:cs typeface="Times New Roman" pitchFamily="18" charset="0"/>
                <a:sym typeface="Wingdings" pitchFamily="2" charset="2"/>
              </a:rPr>
              <a:t>g/m</a:t>
            </a:r>
            <a:r>
              <a:rPr lang="en-US" altLang="zh-TW" baseline="30000" dirty="0" smtClean="0">
                <a:latin typeface="Times New Roman" pitchFamily="18" charset="0"/>
                <a:ea typeface="標楷體" pitchFamily="65" charset="-120"/>
                <a:cs typeface="Times New Roman" pitchFamily="18" charset="0"/>
                <a:sym typeface="Wingdings" pitchFamily="2" charset="2"/>
              </a:rPr>
              <a:t>3</a:t>
            </a:r>
            <a:endParaRPr lang="zh-TW" altLang="zh-TW" baseline="30000" dirty="0" smtClean="0">
              <a:latin typeface="Times New Roman" pitchFamily="18" charset="0"/>
              <a:ea typeface="標楷體" pitchFamily="65" charset="-120"/>
              <a:cs typeface="Times New Roman" pitchFamily="18" charset="0"/>
              <a:sym typeface="Wingdings" pitchFamily="2" charset="2"/>
            </a:endParaRPr>
          </a:p>
          <a:p>
            <a:pPr marL="446088"/>
            <a:r>
              <a:rPr lang="en-US" altLang="zh-TW" dirty="0" smtClean="0">
                <a:latin typeface="Times New Roman" pitchFamily="18" charset="0"/>
                <a:ea typeface="標楷體" pitchFamily="65" charset="-120"/>
                <a:cs typeface="Times New Roman" pitchFamily="18" charset="0"/>
                <a:sym typeface="Wingdings" pitchFamily="2" charset="2"/>
              </a:rPr>
              <a:t>b.PM2.5</a:t>
            </a:r>
            <a:r>
              <a:rPr lang="zh-TW" altLang="zh-TW" dirty="0" smtClean="0">
                <a:latin typeface="Times New Roman" pitchFamily="18" charset="0"/>
                <a:ea typeface="標楷體" pitchFamily="65" charset="-120"/>
                <a:cs typeface="Times New Roman" pitchFamily="18" charset="0"/>
                <a:sym typeface="Wingdings" pitchFamily="2" charset="2"/>
              </a:rPr>
              <a:t>：測站測值大於</a:t>
            </a:r>
            <a:r>
              <a:rPr lang="en-US" altLang="zh-TW" dirty="0" smtClean="0">
                <a:latin typeface="Times New Roman" pitchFamily="18" charset="0"/>
                <a:ea typeface="標楷體" pitchFamily="65" charset="-120"/>
                <a:cs typeface="Times New Roman" pitchFamily="18" charset="0"/>
                <a:sym typeface="Wingdings" pitchFamily="2" charset="2"/>
              </a:rPr>
              <a:t>65</a:t>
            </a:r>
            <a:r>
              <a:rPr lang="zh-TW" altLang="zh-TW" dirty="0" smtClean="0">
                <a:latin typeface="Times New Roman" pitchFamily="18" charset="0"/>
                <a:ea typeface="標楷體" pitchFamily="65" charset="-120"/>
                <a:cs typeface="Times New Roman" pitchFamily="18" charset="0"/>
                <a:sym typeface="Wingdings" pitchFamily="2" charset="2"/>
              </a:rPr>
              <a:t>μ</a:t>
            </a:r>
            <a:r>
              <a:rPr lang="en-US" altLang="zh-TW" dirty="0" smtClean="0">
                <a:latin typeface="Times New Roman" pitchFamily="18" charset="0"/>
                <a:ea typeface="標楷體" pitchFamily="65" charset="-120"/>
                <a:cs typeface="Times New Roman" pitchFamily="18" charset="0"/>
                <a:sym typeface="Wingdings" pitchFamily="2" charset="2"/>
              </a:rPr>
              <a:t>g/ m</a:t>
            </a:r>
            <a:r>
              <a:rPr lang="en-US" altLang="zh-TW" baseline="30000" dirty="0" smtClean="0">
                <a:latin typeface="Times New Roman" pitchFamily="18" charset="0"/>
                <a:ea typeface="標楷體" pitchFamily="65" charset="-120"/>
                <a:cs typeface="Times New Roman" pitchFamily="18" charset="0"/>
                <a:sym typeface="Wingdings" pitchFamily="2" charset="2"/>
              </a:rPr>
              <a:t>3</a:t>
            </a:r>
          </a:p>
          <a:p>
            <a:pPr marL="446088"/>
            <a:r>
              <a:rPr lang="en-US" altLang="zh-TW" dirty="0" smtClean="0">
                <a:latin typeface="Times New Roman" pitchFamily="18" charset="0"/>
                <a:ea typeface="標楷體" pitchFamily="65" charset="-120"/>
                <a:cs typeface="Times New Roman" pitchFamily="18" charset="0"/>
                <a:sym typeface="Wingdings" pitchFamily="2" charset="2"/>
              </a:rPr>
              <a:t>c.SO2</a:t>
            </a:r>
            <a:r>
              <a:rPr lang="zh-TW" altLang="zh-TW" dirty="0" smtClean="0">
                <a:latin typeface="Times New Roman" pitchFamily="18" charset="0"/>
                <a:ea typeface="標楷體" pitchFamily="65" charset="-120"/>
                <a:cs typeface="Times New Roman" pitchFamily="18" charset="0"/>
                <a:sym typeface="Wingdings" pitchFamily="2" charset="2"/>
              </a:rPr>
              <a:t>：測站測值大於</a:t>
            </a:r>
            <a:r>
              <a:rPr lang="en-US" altLang="zh-TW" dirty="0" smtClean="0">
                <a:latin typeface="Times New Roman" pitchFamily="18" charset="0"/>
                <a:ea typeface="標楷體" pitchFamily="65" charset="-120"/>
                <a:cs typeface="Times New Roman" pitchFamily="18" charset="0"/>
                <a:sym typeface="Wingdings" pitchFamily="2" charset="2"/>
              </a:rPr>
              <a:t>300ppb</a:t>
            </a:r>
            <a:endParaRPr lang="zh-TW" altLang="zh-TW" dirty="0" smtClean="0">
              <a:latin typeface="Times New Roman" pitchFamily="18" charset="0"/>
              <a:ea typeface="標楷體" pitchFamily="65" charset="-120"/>
              <a:cs typeface="Times New Roman" pitchFamily="18" charset="0"/>
              <a:sym typeface="Wingdings" pitchFamily="2" charset="2"/>
            </a:endParaRPr>
          </a:p>
          <a:p>
            <a:pPr marL="446088"/>
            <a:r>
              <a:rPr lang="en-US" altLang="zh-TW" dirty="0" smtClean="0">
                <a:latin typeface="Times New Roman" pitchFamily="18" charset="0"/>
                <a:ea typeface="標楷體" pitchFamily="65" charset="-120"/>
                <a:cs typeface="Times New Roman" pitchFamily="18" charset="0"/>
                <a:sym typeface="Wingdings" pitchFamily="2" charset="2"/>
              </a:rPr>
              <a:t>d.NO2</a:t>
            </a:r>
            <a:r>
              <a:rPr lang="zh-TW" altLang="zh-TW" dirty="0" smtClean="0">
                <a:latin typeface="Times New Roman" pitchFamily="18" charset="0"/>
                <a:ea typeface="標楷體" pitchFamily="65" charset="-120"/>
                <a:cs typeface="Times New Roman" pitchFamily="18" charset="0"/>
                <a:sym typeface="Wingdings" pitchFamily="2" charset="2"/>
              </a:rPr>
              <a:t>：測站測值大於</a:t>
            </a:r>
            <a:r>
              <a:rPr lang="en-US" altLang="zh-TW" dirty="0" smtClean="0">
                <a:latin typeface="Times New Roman" pitchFamily="18" charset="0"/>
                <a:ea typeface="標楷體" pitchFamily="65" charset="-120"/>
                <a:cs typeface="Times New Roman" pitchFamily="18" charset="0"/>
                <a:sym typeface="Wingdings" pitchFamily="2" charset="2"/>
              </a:rPr>
              <a:t>600ppb</a:t>
            </a:r>
            <a:endParaRPr lang="zh-TW" altLang="zh-TW" dirty="0" smtClean="0">
              <a:latin typeface="Times New Roman" pitchFamily="18" charset="0"/>
              <a:ea typeface="標楷體" pitchFamily="65" charset="-120"/>
              <a:cs typeface="Times New Roman" pitchFamily="18" charset="0"/>
              <a:sym typeface="Wingdings" pitchFamily="2" charset="2"/>
            </a:endParaRPr>
          </a:p>
          <a:p>
            <a:pPr marL="446088" indent="-180975">
              <a:buFont typeface="Wingdings" pitchFamily="2" charset="2"/>
              <a:buChar char="u"/>
            </a:pPr>
            <a:endParaRPr lang="zh-TW" altLang="zh-TW" baseline="30000" dirty="0" smtClean="0">
              <a:latin typeface="Times New Roman" pitchFamily="18" charset="0"/>
              <a:ea typeface="標楷體" pitchFamily="65" charset="-12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13</a:t>
            </a:fld>
            <a:endParaRPr lang="zh-TW" altLang="en-US" dirty="0"/>
          </a:p>
        </p:txBody>
      </p:sp>
      <p:pic>
        <p:nvPicPr>
          <p:cNvPr id="3"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23813" y="-9525"/>
            <a:ext cx="9167813" cy="6867525"/>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矩形 7"/>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zh-TW" altLang="zh-TW" sz="2800" b="1" dirty="0" smtClean="0">
                <a:latin typeface="Times New Roman" pitchFamily="18" charset="0"/>
                <a:ea typeface="標楷體" pitchFamily="65" charset="-120"/>
              </a:rPr>
              <a:t>審查原則</a:t>
            </a:r>
            <a:endParaRPr lang="zh-TW" altLang="en-US" sz="2800" dirty="0"/>
          </a:p>
        </p:txBody>
      </p:sp>
      <p:sp>
        <p:nvSpPr>
          <p:cNvPr id="9" name="矩形 8"/>
          <p:cNvSpPr/>
          <p:nvPr/>
        </p:nvSpPr>
        <p:spPr>
          <a:xfrm>
            <a:off x="0" y="980728"/>
            <a:ext cx="8871520" cy="52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lvl="0" indent="3175">
              <a:lnSpc>
                <a:spcPts val="2400"/>
              </a:lnSpc>
              <a:buClr>
                <a:srgbClr val="660066"/>
              </a:buClr>
              <a:buFont typeface="Wingdings" pitchFamily="2" charset="2"/>
              <a:buChar char="n"/>
            </a:pPr>
            <a:r>
              <a:rPr lang="zh-TW" altLang="zh-TW" dirty="0" smtClean="0">
                <a:solidFill>
                  <a:srgbClr val="0000FF"/>
                </a:solidFill>
                <a:latin typeface="標楷體" pitchFamily="65" charset="-120"/>
                <a:ea typeface="標楷體" pitchFamily="65" charset="-120"/>
                <a:sym typeface="Wingdings" pitchFamily="2" charset="2"/>
              </a:rPr>
              <a:t>管制對象</a:t>
            </a:r>
            <a:r>
              <a:rPr lang="zh-TW" altLang="en-US" dirty="0" smtClean="0">
                <a:solidFill>
                  <a:srgbClr val="0000FF"/>
                </a:solidFill>
                <a:latin typeface="標楷體" pitchFamily="65" charset="-120"/>
                <a:ea typeface="標楷體" pitchFamily="65" charset="-120"/>
                <a:sym typeface="Wingdings" pitchFamily="2" charset="2"/>
              </a:rPr>
              <a:t>：申請許可證且符合下列條件者</a:t>
            </a:r>
            <a:endParaRPr lang="zh-TW" altLang="zh-TW" dirty="0" smtClean="0">
              <a:solidFill>
                <a:srgbClr val="0000FF"/>
              </a:solidFill>
              <a:latin typeface="標楷體" pitchFamily="65" charset="-120"/>
              <a:ea typeface="標楷體" pitchFamily="65" charset="-120"/>
              <a:sym typeface="Wingdings" pitchFamily="2" charset="2"/>
            </a:endParaRPr>
          </a:p>
          <a:p>
            <a:pPr marL="361950" indent="-180975">
              <a:lnSpc>
                <a:spcPts val="2400"/>
              </a:lnSpc>
              <a:buClr>
                <a:srgbClr val="660066"/>
              </a:buClr>
              <a:buFont typeface="+mj-lt"/>
              <a:buAutoNum type="arabicPeriod"/>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位於斗六市（</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110</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家）、崙背鄉（</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0</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家）、麥寮鄉（</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26</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家）及臺西鄉（</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3</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家）等</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4</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行政區內</a:t>
            </a:r>
            <a:r>
              <a:rPr lang="zh-TW" altLang="en-US" dirty="0" smtClean="0">
                <a:solidFill>
                  <a:schemeClr val="tx1"/>
                </a:solidFill>
                <a:latin typeface="Times New Roman" pitchFamily="18" charset="0"/>
                <a:ea typeface="標楷體" pitchFamily="65" charset="-120"/>
                <a:cs typeface="Times New Roman" pitchFamily="18" charset="0"/>
                <a:sym typeface="Wingdings" pitchFamily="2" charset="2"/>
              </a:rPr>
              <a:t>。</a:t>
            </a:r>
            <a:endPar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361950" indent="-180975">
              <a:lnSpc>
                <a:spcPts val="2400"/>
              </a:lnSpc>
              <a:buClr>
                <a:srgbClr val="660066"/>
              </a:buClr>
              <a:buFont typeface="+mj-lt"/>
              <a:buAutoNum type="arabicPeriod"/>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未位於前述</a:t>
            </a:r>
            <a:r>
              <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rPr>
              <a:t>4</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行政區內，但該製程排放量已達硫氧化物達十公噸以上、氮氧化物達五公噸以上、揮發性有機物達五公噸以上及粒狀污染物達十公噸以上者（符合第二批公私場所應申報年排放量之固定污染源）</a:t>
            </a:r>
            <a:r>
              <a:rPr lang="zh-TW" altLang="en-US" dirty="0" smtClean="0">
                <a:solidFill>
                  <a:schemeClr val="tx1"/>
                </a:solidFill>
                <a:latin typeface="Times New Roman" pitchFamily="18" charset="0"/>
                <a:ea typeface="標楷體" pitchFamily="65" charset="-120"/>
                <a:cs typeface="Times New Roman" pitchFamily="18" charset="0"/>
                <a:sym typeface="Wingdings" pitchFamily="2" charset="2"/>
              </a:rPr>
              <a:t>。</a:t>
            </a:r>
            <a:endPar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177800" indent="3175">
              <a:lnSpc>
                <a:spcPts val="2400"/>
              </a:lnSpc>
              <a:buClr>
                <a:srgbClr val="660066"/>
              </a:buClr>
              <a:buFont typeface="Wingdings" pitchFamily="2" charset="2"/>
              <a:buChar char="n"/>
            </a:pPr>
            <a:r>
              <a:rPr lang="zh-TW" altLang="zh-TW" dirty="0" smtClean="0">
                <a:solidFill>
                  <a:srgbClr val="0000FF"/>
                </a:solidFill>
                <a:latin typeface="標楷體" pitchFamily="65" charset="-120"/>
                <a:ea typeface="標楷體" pitchFamily="65" charset="-120"/>
                <a:sym typeface="Wingdings" pitchFamily="2" charset="2"/>
              </a:rPr>
              <a:t>文件審查原則</a:t>
            </a:r>
            <a:endParaRPr lang="en-US" altLang="zh-TW" dirty="0" smtClean="0">
              <a:solidFill>
                <a:srgbClr val="0000FF"/>
              </a:solidFill>
              <a:latin typeface="標楷體" pitchFamily="65" charset="-120"/>
              <a:ea typeface="標楷體" pitchFamily="65" charset="-120"/>
              <a:sym typeface="Wingdings" pitchFamily="2" charset="2"/>
            </a:endParaRPr>
          </a:p>
          <a:p>
            <a:pPr marL="361950" lvl="0" indent="-180975">
              <a:lnSpc>
                <a:spcPts val="2400"/>
              </a:lnSpc>
              <a:buClr>
                <a:srgbClr val="660066"/>
              </a:buClr>
              <a:buFont typeface="+mj-lt"/>
              <a:buAutoNum type="arabicPeriod"/>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空氣品質不良公私場所自主防制措施審查原則</a:t>
            </a:r>
            <a:r>
              <a:rPr lang="zh-TW" altLang="en-US" dirty="0" smtClean="0">
                <a:solidFill>
                  <a:schemeClr val="tx1"/>
                </a:solidFill>
                <a:latin typeface="Times New Roman" pitchFamily="18" charset="0"/>
                <a:ea typeface="標楷體" pitchFamily="65" charset="-120"/>
                <a:cs typeface="Times New Roman" pitchFamily="18" charset="0"/>
                <a:sym typeface="Wingdings" pitchFamily="2" charset="2"/>
              </a:rPr>
              <a:t>：</a:t>
            </a:r>
            <a:endPar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361950">
              <a:lnSpc>
                <a:spcPts val="2400"/>
              </a:lnSpc>
              <a:buClr>
                <a:srgbClr val="660066"/>
              </a:buClr>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工廠視其製程特性、設備、使用原物料等狀況，提出</a:t>
            </a:r>
            <a:r>
              <a:rPr lang="zh-TW" altLang="zh-TW" b="1" dirty="0" smtClean="0">
                <a:solidFill>
                  <a:srgbClr val="FF0000"/>
                </a:solidFill>
                <a:latin typeface="Times New Roman" pitchFamily="18" charset="0"/>
                <a:ea typeface="標楷體" pitchFamily="65" charset="-120"/>
                <a:cs typeface="Times New Roman" pitchFamily="18" charset="0"/>
                <a:sym typeface="Wingdings" pitchFamily="2" charset="2"/>
              </a:rPr>
              <a:t>立即可行預防或降低空氣污染物生成與排放的作為</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，並應</a:t>
            </a:r>
            <a:r>
              <a:rPr lang="zh-TW" altLang="zh-TW" b="1" dirty="0" smtClean="0">
                <a:solidFill>
                  <a:srgbClr val="FF0000"/>
                </a:solidFill>
                <a:latin typeface="Times New Roman" pitchFamily="18" charset="0"/>
                <a:ea typeface="標楷體" pitchFamily="65" charset="-120"/>
                <a:cs typeface="Times New Roman" pitchFamily="18" charset="0"/>
                <a:sym typeface="Wingdings" pitchFamily="2" charset="2"/>
              </a:rPr>
              <a:t>作成相關紀錄</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供環保局查核。自主防制措施可包括：提高防制效率（增加加藥量、洗滌液流率）、降低揚塵（堆置區加強覆蓋或灑水、車行路徑清掃與灑水、停止翻攪物料等）、減少污染生成（乾式製程改為濕式製程、原料更換等）。</a:t>
            </a:r>
          </a:p>
          <a:p>
            <a:pPr marL="361950" lvl="0" indent="-180975">
              <a:lnSpc>
                <a:spcPts val="2400"/>
              </a:lnSpc>
              <a:buClr>
                <a:srgbClr val="660066"/>
              </a:buClr>
            </a:pPr>
            <a:r>
              <a:rPr lang="zh-TW" altLang="zh-TW" dirty="0" smtClean="0"/>
              <a:t>參與演習時應配合參演）。</a:t>
            </a:r>
            <a:endParaRPr lang="en-US" altLang="zh-TW" dirty="0" smtClean="0">
              <a:solidFill>
                <a:srgbClr val="0000FF"/>
              </a:solidFill>
              <a:latin typeface="標楷體" pitchFamily="65" charset="-120"/>
              <a:ea typeface="標楷體" pitchFamily="65" charset="-120"/>
              <a:sym typeface="Wingdings" pitchFamily="2"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pic>
        <p:nvPicPr>
          <p:cNvPr id="3"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23813" y="-9525"/>
            <a:ext cx="9167813" cy="6867525"/>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矩形 7"/>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zh-TW" altLang="zh-TW" sz="2800" b="1" dirty="0" smtClean="0">
                <a:latin typeface="Times New Roman" pitchFamily="18" charset="0"/>
                <a:ea typeface="標楷體" pitchFamily="65" charset="-120"/>
              </a:rPr>
              <a:t>審查原則</a:t>
            </a:r>
            <a:endParaRPr lang="zh-TW" altLang="en-US" sz="2800" dirty="0"/>
          </a:p>
        </p:txBody>
      </p:sp>
      <p:sp>
        <p:nvSpPr>
          <p:cNvPr id="9" name="矩形 8"/>
          <p:cNvSpPr/>
          <p:nvPr/>
        </p:nvSpPr>
        <p:spPr>
          <a:xfrm>
            <a:off x="0" y="980728"/>
            <a:ext cx="8871520" cy="52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3175">
              <a:lnSpc>
                <a:spcPts val="2400"/>
              </a:lnSpc>
              <a:buClr>
                <a:srgbClr val="660066"/>
              </a:buClr>
              <a:buFont typeface="Wingdings" pitchFamily="2" charset="2"/>
              <a:buChar char="n"/>
            </a:pPr>
            <a:r>
              <a:rPr lang="zh-TW" altLang="zh-TW" dirty="0" smtClean="0">
                <a:solidFill>
                  <a:srgbClr val="0000FF"/>
                </a:solidFill>
                <a:latin typeface="標楷體" pitchFamily="65" charset="-120"/>
                <a:ea typeface="標楷體" pitchFamily="65" charset="-120"/>
                <a:sym typeface="Wingdings" pitchFamily="2" charset="2"/>
              </a:rPr>
              <a:t>後續管制</a:t>
            </a:r>
            <a:r>
              <a:rPr lang="zh-TW" altLang="en-US" dirty="0" smtClean="0">
                <a:solidFill>
                  <a:srgbClr val="0000FF"/>
                </a:solidFill>
                <a:latin typeface="標楷體" pitchFamily="65" charset="-120"/>
                <a:ea typeface="標楷體" pitchFamily="65" charset="-120"/>
                <a:sym typeface="Wingdings" pitchFamily="2" charset="2"/>
              </a:rPr>
              <a:t>：</a:t>
            </a:r>
            <a:endParaRPr lang="zh-TW" altLang="zh-TW" dirty="0" smtClean="0">
              <a:solidFill>
                <a:srgbClr val="0000FF"/>
              </a:solidFill>
              <a:latin typeface="標楷體" pitchFamily="65" charset="-120"/>
              <a:ea typeface="標楷體" pitchFamily="65" charset="-120"/>
              <a:sym typeface="Wingdings" pitchFamily="2" charset="2"/>
            </a:endParaRPr>
          </a:p>
          <a:p>
            <a:pPr marL="361950" indent="446088">
              <a:lnSpc>
                <a:spcPts val="2400"/>
              </a:lnSpc>
              <a:buClr>
                <a:srgbClr val="660066"/>
              </a:buClr>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防制計畫與自主防制措施經審核通過於核發許可證時</a:t>
            </a:r>
            <a:r>
              <a:rPr lang="zh-TW" altLang="zh-TW" dirty="0" smtClean="0">
                <a:solidFill>
                  <a:srgbClr val="FF0000"/>
                </a:solidFill>
                <a:latin typeface="Times New Roman" pitchFamily="18" charset="0"/>
                <a:ea typeface="標楷體" pitchFamily="65" charset="-120"/>
                <a:cs typeface="Times New Roman" pitchFamily="18" charset="0"/>
                <a:sym typeface="Wingdings" pitchFamily="2" charset="2"/>
              </a:rPr>
              <a:t>登載於許可證次頁</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，後續當接獲空氣品質惡化警告或環保局通報空氣品質不良預報或當日超出警戒值時，公私場所應依所提措施或承諾內容</a:t>
            </a:r>
            <a:r>
              <a:rPr lang="zh-TW" altLang="zh-TW" dirty="0" smtClean="0">
                <a:solidFill>
                  <a:srgbClr val="FF0000"/>
                </a:solidFill>
                <a:latin typeface="Times New Roman" pitchFamily="18" charset="0"/>
                <a:ea typeface="標楷體" pitchFamily="65" charset="-120"/>
                <a:cs typeface="Times New Roman" pitchFamily="18" charset="0"/>
                <a:sym typeface="Wingdings" pitchFamily="2" charset="2"/>
              </a:rPr>
              <a:t>進行應變、且作成紀錄、或向環保局回報</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，未符合許可證登載內容者</a:t>
            </a:r>
            <a:r>
              <a:rPr lang="zh-TW" altLang="zh-TW" dirty="0" smtClean="0">
                <a:solidFill>
                  <a:srgbClr val="FF0000"/>
                </a:solidFill>
                <a:latin typeface="Times New Roman" pitchFamily="18" charset="0"/>
                <a:ea typeface="標楷體" pitchFamily="65" charset="-120"/>
                <a:cs typeface="Times New Roman" pitchFamily="18" charset="0"/>
                <a:sym typeface="Wingdings" pitchFamily="2" charset="2"/>
              </a:rPr>
              <a:t>依違反操作許可證內容（空污法</a:t>
            </a:r>
            <a:r>
              <a:rPr lang="en-US" altLang="zh-TW" dirty="0" smtClean="0">
                <a:solidFill>
                  <a:srgbClr val="FF0000"/>
                </a:solidFill>
                <a:latin typeface="Times New Roman" pitchFamily="18" charset="0"/>
                <a:ea typeface="標楷體" pitchFamily="65" charset="-120"/>
                <a:cs typeface="Times New Roman" pitchFamily="18" charset="0"/>
                <a:sym typeface="Wingdings" pitchFamily="2" charset="2"/>
              </a:rPr>
              <a:t>24</a:t>
            </a:r>
            <a:r>
              <a:rPr lang="zh-TW" altLang="zh-TW" dirty="0" smtClean="0">
                <a:solidFill>
                  <a:srgbClr val="FF0000"/>
                </a:solidFill>
                <a:latin typeface="Times New Roman" pitchFamily="18" charset="0"/>
                <a:ea typeface="標楷體" pitchFamily="65" charset="-120"/>
                <a:cs typeface="Times New Roman" pitchFamily="18" charset="0"/>
                <a:sym typeface="Wingdings" pitchFamily="2" charset="2"/>
              </a:rPr>
              <a:t>條）告發</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a:t>
            </a:r>
            <a:endPar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177800" lvl="0" indent="3175">
              <a:lnSpc>
                <a:spcPts val="2400"/>
              </a:lnSpc>
              <a:buClr>
                <a:srgbClr val="660066"/>
              </a:buClr>
              <a:buFont typeface="Wingdings" pitchFamily="2" charset="2"/>
              <a:buChar char="n"/>
            </a:pPr>
            <a:r>
              <a:rPr lang="zh-TW" altLang="zh-TW" dirty="0" smtClean="0">
                <a:solidFill>
                  <a:srgbClr val="0000FF"/>
                </a:solidFill>
                <a:latin typeface="標楷體" pitchFamily="65" charset="-120"/>
                <a:ea typeface="標楷體" pitchFamily="65" charset="-120"/>
                <a:sym typeface="Wingdings" pitchFamily="2" charset="2"/>
              </a:rPr>
              <a:t>解除警報</a:t>
            </a:r>
            <a:endPar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361950" lvl="0" indent="-180975">
              <a:lnSpc>
                <a:spcPts val="2400"/>
              </a:lnSpc>
              <a:buClr>
                <a:srgbClr val="660066"/>
              </a:buClr>
              <a:buFont typeface="+mj-lt"/>
              <a:buAutoNum type="arabicPeriod"/>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公私場所可隨時經由雲林縣政府全球資訊網首頁</a:t>
            </a:r>
            <a:r>
              <a:rPr lang="zh-TW" altLang="en-US" dirty="0" smtClean="0">
                <a:solidFill>
                  <a:schemeClr val="tx1"/>
                </a:solidFill>
                <a:latin typeface="Times New Roman" pitchFamily="18" charset="0"/>
                <a:ea typeface="標楷體" pitchFamily="65" charset="-120"/>
                <a:cs typeface="Times New Roman" pitchFamily="18" charset="0"/>
                <a:sym typeface="Wingdings" pitchFamily="2" charset="2"/>
              </a:rPr>
              <a:t> </a:t>
            </a:r>
            <a:r>
              <a:rPr lang="en-US" altLang="zh-TW" dirty="0" smtClean="0">
                <a:ln>
                  <a:solidFill>
                    <a:srgbClr val="0000FF"/>
                  </a:solidFill>
                </a:ln>
                <a:solidFill>
                  <a:schemeClr val="accent6">
                    <a:lumMod val="50000"/>
                  </a:schemeClr>
                </a:solidFill>
                <a:latin typeface="Times New Roman" pitchFamily="18" charset="0"/>
                <a:ea typeface="標楷體" pitchFamily="65" charset="-120"/>
                <a:cs typeface="Times New Roman" pitchFamily="18" charset="0"/>
                <a:sym typeface="Wingdings" pitchFamily="2" charset="2"/>
                <a:hlinkClick r:id="rId4"/>
              </a:rPr>
              <a:t>http://www.yunlin.gov.tw/home.asp</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或雲林縣環境保護局環境監測網網站</a:t>
            </a:r>
            <a:r>
              <a:rPr lang="en-US" altLang="zh-TW" dirty="0" smtClean="0">
                <a:ln>
                  <a:solidFill>
                    <a:srgbClr val="0000FF"/>
                  </a:solidFill>
                </a:ln>
                <a:solidFill>
                  <a:srgbClr val="0000FF"/>
                </a:solidFill>
                <a:latin typeface="Times New Roman" pitchFamily="18" charset="0"/>
                <a:ea typeface="標楷體" pitchFamily="65" charset="-120"/>
                <a:cs typeface="Times New Roman" pitchFamily="18" charset="0"/>
                <a:sym typeface="Wingdings" pitchFamily="2" charset="2"/>
                <a:hlinkClick r:id="rId5"/>
              </a:rPr>
              <a:t>http://218.161.81.10/epb/em.asp?SType=0</a:t>
            </a: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查詢測站即時空氣品質得知空氣污染物是否已低於警戒值。</a:t>
            </a:r>
            <a:endParaRPr lang="en-US" altLang="zh-TW" dirty="0" smtClean="0">
              <a:solidFill>
                <a:schemeClr val="tx1"/>
              </a:solidFill>
              <a:latin typeface="Times New Roman" pitchFamily="18" charset="0"/>
              <a:ea typeface="標楷體" pitchFamily="65" charset="-120"/>
              <a:cs typeface="Times New Roman" pitchFamily="18" charset="0"/>
              <a:sym typeface="Wingdings" pitchFamily="2" charset="2"/>
            </a:endParaRPr>
          </a:p>
          <a:p>
            <a:pPr marL="361950" lvl="0" indent="-180975">
              <a:lnSpc>
                <a:spcPts val="2400"/>
              </a:lnSpc>
              <a:buClr>
                <a:srgbClr val="660066"/>
              </a:buClr>
              <a:buFont typeface="+mj-lt"/>
              <a:buAutoNum type="arabicPeriod"/>
            </a:pPr>
            <a:r>
              <a:rPr lang="zh-TW" altLang="zh-TW" dirty="0" smtClean="0">
                <a:solidFill>
                  <a:schemeClr val="tx1"/>
                </a:solidFill>
                <a:latin typeface="Times New Roman" pitchFamily="18" charset="0"/>
                <a:ea typeface="標楷體" pitchFamily="65" charset="-120"/>
                <a:cs typeface="Times New Roman" pitchFamily="18" charset="0"/>
                <a:sym typeface="Wingdings" pitchFamily="2" charset="2"/>
              </a:rPr>
              <a:t>低於警戒值</a:t>
            </a:r>
            <a:r>
              <a:rPr lang="zh-TW" altLang="en-US" dirty="0" smtClean="0">
                <a:solidFill>
                  <a:schemeClr val="tx1"/>
                </a:solidFill>
                <a:latin typeface="Times New Roman" pitchFamily="18" charset="0"/>
                <a:ea typeface="標楷體" pitchFamily="65" charset="-120"/>
                <a:cs typeface="Times New Roman" pitchFamily="18" charset="0"/>
                <a:sym typeface="Wingdings" pitchFamily="2" charset="2"/>
              </a:rPr>
              <a:t>時自解除警報。</a:t>
            </a:r>
            <a:r>
              <a:rPr lang="zh-TW" altLang="zh-TW" dirty="0" smtClean="0"/>
              <a:t>參與演習時應配合參演）。</a:t>
            </a:r>
            <a:endParaRPr lang="en-US" altLang="zh-TW" dirty="0" smtClean="0">
              <a:solidFill>
                <a:srgbClr val="0000FF"/>
              </a:solidFill>
              <a:latin typeface="標楷體" pitchFamily="65" charset="-120"/>
              <a:ea typeface="標楷體" pitchFamily="65" charset="-120"/>
              <a:sym typeface="Wingdings" pitchFamily="2"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pic>
        <p:nvPicPr>
          <p:cNvPr id="3077" name="Picture 4096" descr="j0238267"/>
          <p:cNvPicPr>
            <a:picLocks noChangeAspect="1" noChangeArrowheads="1"/>
          </p:cNvPicPr>
          <p:nvPr/>
        </p:nvPicPr>
        <p:blipFill>
          <a:blip r:embed="rId4"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15</a:t>
            </a:fld>
            <a:endParaRPr lang="zh-TW" altLang="en-US" dirty="0"/>
          </a:p>
        </p:txBody>
      </p:sp>
      <p:sp>
        <p:nvSpPr>
          <p:cNvPr id="11" name="矩形 10"/>
          <p:cNvSpPr/>
          <p:nvPr/>
        </p:nvSpPr>
        <p:spPr>
          <a:xfrm>
            <a:off x="539552" y="2500306"/>
            <a:ext cx="8032976" cy="1323439"/>
          </a:xfrm>
          <a:prstGeom prst="rect">
            <a:avLst/>
          </a:prstGeom>
        </p:spPr>
        <p:txBody>
          <a:bodyPr wrap="square">
            <a:spAutoFit/>
          </a:bodyPr>
          <a:lstStyle/>
          <a:p>
            <a:pPr marL="1073150" indent="-1073150" algn="ctr"/>
            <a:r>
              <a:rPr lang="zh-TW" altLang="en-US" sz="4000" b="1" dirty="0" smtClean="0">
                <a:latin typeface="Times New Roman" pitchFamily="18" charset="0"/>
                <a:ea typeface="標楷體" pitchFamily="65" charset="-120"/>
              </a:rPr>
              <a:t>三、</a:t>
            </a:r>
            <a:r>
              <a:rPr lang="zh-TW" altLang="zh-TW" sz="4000" b="1" dirty="0" smtClean="0">
                <a:latin typeface="Times New Roman" pitchFamily="18" charset="0"/>
                <a:ea typeface="標楷體" pitchFamily="65" charset="-120"/>
              </a:rPr>
              <a:t>生煤管理資訊系統</a:t>
            </a:r>
            <a:endParaRPr lang="en-US" altLang="zh-TW" sz="4000" b="1" dirty="0" smtClean="0">
              <a:latin typeface="Times New Roman" pitchFamily="18" charset="0"/>
              <a:ea typeface="標楷體" pitchFamily="65" charset="-120"/>
            </a:endParaRPr>
          </a:p>
          <a:p>
            <a:pPr marL="1073150" indent="-1073150" algn="ctr"/>
            <a:r>
              <a:rPr lang="zh-TW" altLang="zh-TW" sz="4000" b="1" dirty="0" smtClean="0">
                <a:latin typeface="Times New Roman" pitchFamily="18" charset="0"/>
                <a:ea typeface="標楷體" pitchFamily="65" charset="-120"/>
              </a:rPr>
              <a:t>申報方式說明</a:t>
            </a:r>
            <a:endParaRPr lang="zh-TW" altLang="en-US" sz="4000" b="1"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pic>
        <p:nvPicPr>
          <p:cNvPr id="3077" name="Picture 4096" descr="j0238267"/>
          <p:cNvPicPr>
            <a:picLocks noChangeAspect="1" noChangeArrowheads="1"/>
          </p:cNvPicPr>
          <p:nvPr/>
        </p:nvPicPr>
        <p:blipFill>
          <a:blip r:embed="rId4" cstate="email"/>
          <a:srcRect/>
          <a:stretch>
            <a:fillRect/>
          </a:stretch>
        </p:blipFill>
        <p:spPr bwMode="auto">
          <a:xfrm>
            <a:off x="12700" y="5845175"/>
            <a:ext cx="1625600" cy="96202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700" y="661988"/>
            <a:ext cx="7848600" cy="553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a:xfrm>
            <a:off x="1691680" y="6356350"/>
            <a:ext cx="902168" cy="365760"/>
          </a:xfrm>
        </p:spPr>
        <p:txBody>
          <a:bodyPr/>
          <a:lstStyle/>
          <a:p>
            <a:fld id="{73DA0BB7-265A-403C-9275-D587AB510EDC}" type="slidenum">
              <a:rPr lang="zh-TW" altLang="en-US" smtClean="0">
                <a:solidFill>
                  <a:schemeClr val="accent6">
                    <a:lumMod val="50000"/>
                  </a:schemeClr>
                </a:solidFill>
              </a:rPr>
              <a:pPr/>
              <a:t>16</a:t>
            </a:fld>
            <a:endParaRPr lang="zh-TW" alt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17</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413" y="642938"/>
            <a:ext cx="7877175" cy="557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691680" y="6356350"/>
            <a:ext cx="902168" cy="365760"/>
          </a:xfrm>
        </p:spPr>
        <p:txBody>
          <a:bodyPr/>
          <a:lstStyle/>
          <a:p>
            <a:fld id="{73DA0BB7-265A-403C-9275-D587AB510EDC}" type="slidenum">
              <a:rPr lang="zh-TW" altLang="en-US" smtClean="0"/>
              <a:pPr/>
              <a:t>18</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413" y="581025"/>
            <a:ext cx="7877175"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691680" y="6356350"/>
            <a:ext cx="902168" cy="365760"/>
          </a:xfrm>
        </p:spPr>
        <p:txBody>
          <a:bodyPr/>
          <a:lstStyle/>
          <a:p>
            <a:fld id="{73DA0BB7-265A-403C-9275-D587AB510EDC}" type="slidenum">
              <a:rPr lang="zh-TW" altLang="en-US" smtClean="0"/>
              <a:pPr/>
              <a:t>19</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561975"/>
            <a:ext cx="7905750" cy="573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4"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8" name="表格 7"/>
          <p:cNvGraphicFramePr>
            <a:graphicFrameLocks noGrp="1"/>
          </p:cNvGraphicFramePr>
          <p:nvPr/>
        </p:nvGraphicFramePr>
        <p:xfrm>
          <a:off x="1403648" y="1988841"/>
          <a:ext cx="6552728" cy="4084341"/>
        </p:xfrm>
        <a:graphic>
          <a:graphicData uri="http://schemas.openxmlformats.org/drawingml/2006/table">
            <a:tbl>
              <a:tblPr>
                <a:tableStyleId>{35758FB7-9AC5-4552-8A53-C91805E547FA}</a:tableStyleId>
              </a:tblPr>
              <a:tblGrid>
                <a:gridCol w="1842255"/>
                <a:gridCol w="4710473"/>
              </a:tblGrid>
              <a:tr h="373583">
                <a:tc>
                  <a:txBody>
                    <a:bodyPr/>
                    <a:lstStyle/>
                    <a:p>
                      <a:pPr algn="ctr">
                        <a:spcAft>
                          <a:spcPts val="0"/>
                        </a:spcAft>
                      </a:pPr>
                      <a:r>
                        <a:rPr lang="zh-TW" sz="1800" kern="100" dirty="0">
                          <a:latin typeface="Times New Roman" pitchFamily="18" charset="0"/>
                          <a:ea typeface="標楷體" pitchFamily="65" charset="-120"/>
                          <a:cs typeface="Times New Roman" pitchFamily="18" charset="0"/>
                        </a:rPr>
                        <a:t>時間 </a:t>
                      </a:r>
                    </a:p>
                  </a:txBody>
                  <a:tcPr marL="17780" marR="17780" marT="9525" marB="0" anchor="ctr"/>
                </a:tc>
                <a:tc>
                  <a:txBody>
                    <a:bodyPr/>
                    <a:lstStyle/>
                    <a:p>
                      <a:pPr algn="ctr">
                        <a:spcAft>
                          <a:spcPts val="0"/>
                        </a:spcAft>
                      </a:pPr>
                      <a:r>
                        <a:rPr lang="zh-TW" sz="1800" kern="100">
                          <a:latin typeface="Times New Roman" pitchFamily="18" charset="0"/>
                          <a:ea typeface="標楷體" pitchFamily="65" charset="-120"/>
                          <a:cs typeface="Times New Roman" pitchFamily="18" charset="0"/>
                        </a:rPr>
                        <a:t>議</a:t>
                      </a:r>
                      <a:r>
                        <a:rPr lang="en-US" sz="1800" kern="100">
                          <a:latin typeface="Times New Roman" pitchFamily="18" charset="0"/>
                          <a:ea typeface="標楷體" pitchFamily="65" charset="-120"/>
                          <a:cs typeface="Times New Roman" pitchFamily="18" charset="0"/>
                        </a:rPr>
                        <a:t>     </a:t>
                      </a:r>
                      <a:r>
                        <a:rPr lang="zh-TW" sz="1800" kern="100">
                          <a:latin typeface="Times New Roman" pitchFamily="18" charset="0"/>
                          <a:ea typeface="標楷體" pitchFamily="65" charset="-120"/>
                          <a:cs typeface="Times New Roman" pitchFamily="18" charset="0"/>
                        </a:rPr>
                        <a:t>程 </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13:50-14:00 </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algn="ctr">
                        <a:spcAft>
                          <a:spcPts val="0"/>
                        </a:spcAft>
                      </a:pPr>
                      <a:r>
                        <a:rPr lang="zh-TW" sz="1800" kern="100">
                          <a:latin typeface="Times New Roman" pitchFamily="18" charset="0"/>
                          <a:ea typeface="標楷體" pitchFamily="65" charset="-120"/>
                          <a:cs typeface="Times New Roman" pitchFamily="18" charset="0"/>
                        </a:rPr>
                        <a:t>報到</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14:00-14:10</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algn="ctr">
                        <a:spcAft>
                          <a:spcPts val="0"/>
                        </a:spcAft>
                      </a:pPr>
                      <a:r>
                        <a:rPr lang="zh-TW" sz="1800" kern="100">
                          <a:latin typeface="Times New Roman" pitchFamily="18" charset="0"/>
                          <a:ea typeface="標楷體" pitchFamily="65" charset="-120"/>
                          <a:cs typeface="Times New Roman" pitchFamily="18" charset="0"/>
                        </a:rPr>
                        <a:t>主席致詞</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14:10-14:30 </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indent="635">
                        <a:spcAft>
                          <a:spcPts val="0"/>
                        </a:spcAft>
                      </a:pPr>
                      <a:r>
                        <a:rPr lang="zh-TW" sz="1800" kern="100" dirty="0">
                          <a:latin typeface="Times New Roman" pitchFamily="18" charset="0"/>
                          <a:ea typeface="標楷體" pitchFamily="65" charset="-120"/>
                          <a:cs typeface="Times New Roman" pitchFamily="18" charset="0"/>
                        </a:rPr>
                        <a:t>議題一、固定污染源近期新修正法規說明</a:t>
                      </a:r>
                    </a:p>
                  </a:txBody>
                  <a:tcPr marL="17780" marR="17780" marT="9525" marB="0" anchor="ctr"/>
                </a:tc>
              </a:tr>
              <a:tr h="1095677">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14:30-14:50 </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marL="702310" indent="-703580">
                        <a:spcAft>
                          <a:spcPts val="0"/>
                        </a:spcAft>
                      </a:pPr>
                      <a:r>
                        <a:rPr lang="zh-TW" sz="1800" kern="100" dirty="0">
                          <a:latin typeface="Times New Roman" pitchFamily="18" charset="0"/>
                          <a:ea typeface="標楷體" pitchFamily="65" charset="-120"/>
                          <a:cs typeface="Times New Roman" pitchFamily="18" charset="0"/>
                        </a:rPr>
                        <a:t>議題二、雲林縣公私場所空品惡化及不良時緊急應變措施納入許可證管制之許可文件審查原則</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14:50-15:10</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algn="ctr">
                        <a:spcAft>
                          <a:spcPts val="0"/>
                        </a:spcAft>
                      </a:pPr>
                      <a:r>
                        <a:rPr lang="zh-TW" sz="1800" kern="100">
                          <a:latin typeface="Times New Roman" pitchFamily="18" charset="0"/>
                          <a:ea typeface="標楷體" pitchFamily="65" charset="-120"/>
                          <a:cs typeface="Times New Roman" pitchFamily="18" charset="0"/>
                        </a:rPr>
                        <a:t>休息</a:t>
                      </a:r>
                      <a:r>
                        <a:rPr lang="en-US" sz="1800" kern="100">
                          <a:latin typeface="Times New Roman" pitchFamily="18" charset="0"/>
                          <a:ea typeface="標楷體" pitchFamily="65" charset="-120"/>
                          <a:cs typeface="Times New Roman" pitchFamily="18" charset="0"/>
                        </a:rPr>
                        <a:t>-</a:t>
                      </a:r>
                      <a:r>
                        <a:rPr lang="zh-TW" sz="1800" kern="100">
                          <a:latin typeface="Times New Roman" pitchFamily="18" charset="0"/>
                          <a:ea typeface="標楷體" pitchFamily="65" charset="-120"/>
                          <a:cs typeface="Times New Roman" pitchFamily="18" charset="0"/>
                        </a:rPr>
                        <a:t>午茶時間</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15:10-15:30</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indent="635">
                        <a:spcAft>
                          <a:spcPts val="0"/>
                        </a:spcAft>
                      </a:pPr>
                      <a:r>
                        <a:rPr lang="zh-TW" sz="1800" kern="100" dirty="0">
                          <a:latin typeface="Times New Roman" pitchFamily="18" charset="0"/>
                          <a:ea typeface="標楷體" pitchFamily="65" charset="-120"/>
                          <a:cs typeface="Times New Roman" pitchFamily="18" charset="0"/>
                        </a:rPr>
                        <a:t>議題三、生煤管理資訊系統申報方式說明</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15:30-15:50 </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algn="ctr">
                        <a:spcAft>
                          <a:spcPts val="0"/>
                        </a:spcAft>
                      </a:pPr>
                      <a:r>
                        <a:rPr lang="zh-TW" sz="1800" kern="100">
                          <a:latin typeface="Times New Roman" pitchFamily="18" charset="0"/>
                          <a:ea typeface="標楷體" pitchFamily="65" charset="-120"/>
                          <a:cs typeface="Times New Roman" pitchFamily="18" charset="0"/>
                        </a:rPr>
                        <a:t>綜合討論</a:t>
                      </a:r>
                    </a:p>
                  </a:txBody>
                  <a:tcPr marL="17780" marR="17780" marT="9525" marB="0" anchor="ctr"/>
                </a:tc>
              </a:tr>
              <a:tr h="373583">
                <a:tc>
                  <a:txBody>
                    <a:bodyPr/>
                    <a:lstStyle/>
                    <a:p>
                      <a:pPr algn="ctr">
                        <a:spcAft>
                          <a:spcPts val="0"/>
                        </a:spcAft>
                      </a:pPr>
                      <a:r>
                        <a:rPr lang="en-US" sz="1800" kern="100" dirty="0">
                          <a:latin typeface="Times New Roman" pitchFamily="18" charset="0"/>
                          <a:ea typeface="標楷體" pitchFamily="65" charset="-120"/>
                          <a:cs typeface="Times New Roman" pitchFamily="18" charset="0"/>
                        </a:rPr>
                        <a:t>15:50 </a:t>
                      </a:r>
                      <a:endParaRPr lang="zh-TW" sz="1800" kern="100" dirty="0">
                        <a:latin typeface="Times New Roman" pitchFamily="18" charset="0"/>
                        <a:ea typeface="標楷體" pitchFamily="65" charset="-120"/>
                        <a:cs typeface="Times New Roman" pitchFamily="18" charset="0"/>
                      </a:endParaRPr>
                    </a:p>
                  </a:txBody>
                  <a:tcPr marL="17780" marR="17780" marT="9525" marB="0" anchor="ctr"/>
                </a:tc>
                <a:tc>
                  <a:txBody>
                    <a:bodyPr/>
                    <a:lstStyle/>
                    <a:p>
                      <a:pPr algn="ctr">
                        <a:spcAft>
                          <a:spcPts val="0"/>
                        </a:spcAft>
                      </a:pPr>
                      <a:r>
                        <a:rPr lang="zh-TW" sz="1800" kern="100" dirty="0">
                          <a:latin typeface="Times New Roman" pitchFamily="18" charset="0"/>
                          <a:ea typeface="標楷體" pitchFamily="65" charset="-120"/>
                          <a:cs typeface="Times New Roman" pitchFamily="18" charset="0"/>
                        </a:rPr>
                        <a:t>結束 </a:t>
                      </a:r>
                    </a:p>
                  </a:txBody>
                  <a:tcPr marL="17780" marR="17780" marT="9525" marB="0" anchor="ctr"/>
                </a:tc>
              </a:tr>
            </a:tbl>
          </a:graphicData>
        </a:graphic>
      </p:graphicFrame>
      <p:sp>
        <p:nvSpPr>
          <p:cNvPr id="10" name="矩形 9"/>
          <p:cNvSpPr/>
          <p:nvPr/>
        </p:nvSpPr>
        <p:spPr>
          <a:xfrm>
            <a:off x="1691680" y="1124744"/>
            <a:ext cx="6480720" cy="830997"/>
          </a:xfrm>
          <a:prstGeom prst="rect">
            <a:avLst/>
          </a:prstGeom>
        </p:spPr>
        <p:txBody>
          <a:bodyPr wrap="square">
            <a:spAutoFit/>
          </a:bodyPr>
          <a:lstStyle/>
          <a:p>
            <a:pPr lvl="0" fontAlgn="base">
              <a:spcBef>
                <a:spcPct val="0"/>
              </a:spcBef>
              <a:spcAft>
                <a:spcPct val="0"/>
              </a:spcAft>
            </a:pPr>
            <a:r>
              <a:rPr kumimoji="1" lang="zh-TW" altLang="zh-TW" sz="2400" b="1" dirty="0" smtClean="0">
                <a:latin typeface="標楷體" pitchFamily="65" charset="-120"/>
                <a:ea typeface="標楷體" pitchFamily="65" charset="-120"/>
                <a:cs typeface="Times New Roman" pitchFamily="18" charset="0"/>
              </a:rPr>
              <a:t>雲林縣固定污染源許可及申報作業法規說明會</a:t>
            </a:r>
            <a:endParaRPr kumimoji="1" lang="en-US" altLang="zh-TW" sz="2400" b="1" dirty="0" smtClean="0">
              <a:latin typeface="標楷體" pitchFamily="65" charset="-120"/>
              <a:ea typeface="標楷體" pitchFamily="65" charset="-120"/>
              <a:cs typeface="Times New Roman" pitchFamily="18" charset="0"/>
            </a:endParaRPr>
          </a:p>
          <a:p>
            <a:pPr lvl="0" algn="ctr" fontAlgn="base">
              <a:spcBef>
                <a:spcPct val="0"/>
              </a:spcBef>
              <a:spcAft>
                <a:spcPct val="0"/>
              </a:spcAft>
            </a:pPr>
            <a:r>
              <a:rPr kumimoji="1" lang="zh-TW" altLang="zh-TW" sz="2400" b="1" dirty="0" smtClean="0">
                <a:latin typeface="標楷體" pitchFamily="65" charset="-120"/>
                <a:ea typeface="標楷體" pitchFamily="65" charset="-120"/>
                <a:cs typeface="Times New Roman" pitchFamily="18" charset="0"/>
              </a:rPr>
              <a:t>議程表</a:t>
            </a:r>
            <a:endParaRPr kumimoji="1" lang="zh-TW" altLang="zh-TW" sz="2400" dirty="0" smtClean="0">
              <a:latin typeface="Arial" pitchFamily="34" charset="0"/>
              <a:ea typeface="新細明體" pitchFamily="18" charset="-120"/>
              <a:cs typeface="新細明體"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20</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413" y="585788"/>
            <a:ext cx="7877175" cy="568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21</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463" y="581025"/>
            <a:ext cx="7839075"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691680" y="6356350"/>
            <a:ext cx="902168" cy="365760"/>
          </a:xfrm>
        </p:spPr>
        <p:txBody>
          <a:bodyPr/>
          <a:lstStyle/>
          <a:p>
            <a:fld id="{73DA0BB7-265A-403C-9275-D587AB510EDC}" type="slidenum">
              <a:rPr lang="zh-TW" altLang="en-US" smtClean="0"/>
              <a:pPr/>
              <a:t>22</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 y="590550"/>
            <a:ext cx="7886700" cy="567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23</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471488"/>
            <a:ext cx="7905750" cy="591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24</a:t>
            </a:fld>
            <a:endParaRPr lang="zh-TW" altLang="en-US"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471488"/>
            <a:ext cx="7905750" cy="591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25</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38" y="609600"/>
            <a:ext cx="7858125"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26</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581025"/>
            <a:ext cx="7905750"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27</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888" y="590550"/>
            <a:ext cx="7896225" cy="567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28</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471488"/>
            <a:ext cx="7905750" cy="591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29</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471488"/>
            <a:ext cx="7905750" cy="591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3</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4"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矩形 6"/>
          <p:cNvSpPr/>
          <p:nvPr/>
        </p:nvSpPr>
        <p:spPr>
          <a:xfrm>
            <a:off x="1259632" y="2420888"/>
            <a:ext cx="6912768" cy="1323439"/>
          </a:xfrm>
          <a:prstGeom prst="rect">
            <a:avLst/>
          </a:prstGeom>
        </p:spPr>
        <p:txBody>
          <a:bodyPr wrap="square">
            <a:spAutoFit/>
          </a:bodyPr>
          <a:lstStyle/>
          <a:p>
            <a:r>
              <a:rPr lang="zh-TW" altLang="en-US" sz="4000" b="1" dirty="0" smtClean="0">
                <a:latin typeface="Times New Roman" pitchFamily="18" charset="0"/>
                <a:ea typeface="標楷體" pitchFamily="65" charset="-120"/>
              </a:rPr>
              <a:t>一、</a:t>
            </a:r>
            <a:r>
              <a:rPr lang="zh-TW" altLang="zh-TW" sz="4000" b="1" dirty="0" smtClean="0">
                <a:latin typeface="Times New Roman" pitchFamily="18" charset="0"/>
                <a:ea typeface="標楷體" pitchFamily="65" charset="-120"/>
              </a:rPr>
              <a:t>固定污染源近期新修正法規說明</a:t>
            </a:r>
            <a:endParaRPr lang="zh-TW" altLang="en-US" sz="4000" b="1" dirty="0" smtClean="0">
              <a:latin typeface="Times New Roman" pitchFamily="18" charset="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30</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 y="595313"/>
            <a:ext cx="7886700" cy="566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31</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638175"/>
            <a:ext cx="7905750" cy="558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32</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576263"/>
            <a:ext cx="7905750" cy="570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33</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 y="471488"/>
            <a:ext cx="7905750" cy="591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34</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175" y="576263"/>
            <a:ext cx="7867650" cy="570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35</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38" y="652463"/>
            <a:ext cx="7858125" cy="555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36</a:t>
            </a:fld>
            <a:endParaRPr lang="zh-TW"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413" y="600075"/>
            <a:ext cx="7877175" cy="565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Users\Administrator\Desktop\102年度雲林縣固定污染源第三場次法規說明會\圖片\圖片1.png"/>
          <p:cNvPicPr>
            <a:picLocks noChangeAspect="1" noChangeArrowheads="1"/>
          </p:cNvPicPr>
          <p:nvPr/>
        </p:nvPicPr>
        <p:blipFill>
          <a:blip r:embed="rId3" cstate="email"/>
          <a:srcRect/>
          <a:stretch>
            <a:fillRect/>
          </a:stretch>
        </p:blipFill>
        <p:spPr bwMode="auto">
          <a:xfrm>
            <a:off x="-12700" y="0"/>
            <a:ext cx="9167813" cy="6867524"/>
          </a:xfrm>
          <a:prstGeom prst="rect">
            <a:avLst/>
          </a:prstGeom>
          <a:noFill/>
          <a:ln w="9525">
            <a:noFill/>
            <a:miter lim="800000"/>
            <a:headEnd/>
            <a:tailEnd/>
          </a:ln>
        </p:spPr>
      </p:pic>
      <p:sp>
        <p:nvSpPr>
          <p:cNvPr id="6" name="投影片編號版面配置區 5"/>
          <p:cNvSpPr>
            <a:spLocks noGrp="1"/>
          </p:cNvSpPr>
          <p:nvPr>
            <p:ph type="sldNum" sz="quarter" idx="12"/>
          </p:nvPr>
        </p:nvSpPr>
        <p:spPr>
          <a:xfrm>
            <a:off x="1763688" y="6356350"/>
            <a:ext cx="830160" cy="365760"/>
          </a:xfrm>
        </p:spPr>
        <p:txBody>
          <a:bodyPr/>
          <a:lstStyle/>
          <a:p>
            <a:fld id="{73DA0BB7-265A-403C-9275-D587AB510EDC}" type="slidenum">
              <a:rPr lang="zh-TW" altLang="en-US" smtClean="0"/>
              <a:pPr/>
              <a:t>37</a:t>
            </a:fld>
            <a:endParaRPr lang="zh-TW" alt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175" y="604838"/>
            <a:ext cx="7867650" cy="564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4096" descr="j0238267"/>
          <p:cNvPicPr>
            <a:picLocks noChangeAspect="1" noChangeArrowheads="1"/>
          </p:cNvPicPr>
          <p:nvPr/>
        </p:nvPicPr>
        <p:blipFill>
          <a:blip r:embed="rId5" cstate="email"/>
          <a:srcRect/>
          <a:stretch>
            <a:fillRect/>
          </a:stretch>
        </p:blipFill>
        <p:spPr bwMode="auto">
          <a:xfrm>
            <a:off x="12700" y="5845175"/>
            <a:ext cx="16256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38</a:t>
            </a:fld>
            <a:endParaRPr lang="zh-TW" altLang="en-US" dirty="0"/>
          </a:p>
        </p:txBody>
      </p:sp>
      <p:pic>
        <p:nvPicPr>
          <p:cNvPr id="3"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17475"/>
            <a:ext cx="9167813" cy="6985000"/>
          </a:xfrm>
          <a:prstGeom prst="rect">
            <a:avLst/>
          </a:prstGeom>
          <a:noFill/>
          <a:ln w="9525">
            <a:noFill/>
            <a:miter lim="800000"/>
            <a:headEnd/>
            <a:tailEnd/>
          </a:ln>
        </p:spPr>
      </p:pic>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 Box 2"/>
          <p:cNvSpPr txBox="1">
            <a:spLocks noChangeArrowheads="1"/>
          </p:cNvSpPr>
          <p:nvPr/>
        </p:nvSpPr>
        <p:spPr bwMode="auto">
          <a:xfrm>
            <a:off x="1259632" y="2276872"/>
            <a:ext cx="6264695" cy="1938992"/>
          </a:xfrm>
          <a:prstGeom prst="rect">
            <a:avLst/>
          </a:prstGeom>
          <a:noFill/>
          <a:ln w="9525">
            <a:noFill/>
            <a:miter lim="800000"/>
            <a:headEnd/>
            <a:tailEnd/>
          </a:ln>
        </p:spPr>
        <p:txBody>
          <a:bodyPr wrap="square">
            <a:spAutoFit/>
          </a:bodyPr>
          <a:lstStyle/>
          <a:p>
            <a:pPr algn="ctr">
              <a:spcBef>
                <a:spcPts val="3000"/>
              </a:spcBef>
            </a:pPr>
            <a:r>
              <a:rPr lang="zh-TW" altLang="en-US" sz="6000" dirty="0">
                <a:solidFill>
                  <a:srgbClr val="002060"/>
                </a:solidFill>
                <a:latin typeface="Times New Roman" pitchFamily="18" charset="0"/>
                <a:ea typeface="標楷體" pitchFamily="65" charset="-120"/>
                <a:cs typeface="Times New Roman" pitchFamily="18" charset="0"/>
              </a:rPr>
              <a:t>簡報完畢</a:t>
            </a:r>
            <a:br>
              <a:rPr lang="zh-TW" altLang="en-US" sz="6000" dirty="0">
                <a:solidFill>
                  <a:srgbClr val="002060"/>
                </a:solidFill>
                <a:latin typeface="Times New Roman" pitchFamily="18" charset="0"/>
                <a:ea typeface="標楷體" pitchFamily="65" charset="-120"/>
                <a:cs typeface="Times New Roman" pitchFamily="18" charset="0"/>
              </a:rPr>
            </a:br>
            <a:r>
              <a:rPr lang="zh-TW" altLang="en-US" sz="6000" dirty="0">
                <a:solidFill>
                  <a:srgbClr val="002060"/>
                </a:solidFill>
                <a:latin typeface="Times New Roman" pitchFamily="18" charset="0"/>
                <a:ea typeface="標楷體" pitchFamily="65" charset="-120"/>
                <a:cs typeface="Times New Roman" pitchFamily="18" charset="0"/>
              </a:rPr>
              <a:t>敬請指教</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4</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1052736"/>
            <a:ext cx="8424936" cy="5078313"/>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zh-TW" sz="2200" b="1" dirty="0" smtClean="0">
                <a:solidFill>
                  <a:srgbClr val="0000FF"/>
                </a:solidFill>
                <a:latin typeface="Times New Roman" pitchFamily="18" charset="0"/>
                <a:ea typeface="標楷體" pitchFamily="65" charset="-120"/>
                <a:cs typeface="Times New Roman" pitchFamily="18" charset="0"/>
              </a:rPr>
              <a:t>「新（增）設或變更固定污染源空氣污染物排放量規模」</a:t>
            </a:r>
            <a:r>
              <a:rPr lang="en-US" altLang="zh-TW" sz="2200" b="1" dirty="0" smtClean="0">
                <a:solidFill>
                  <a:srgbClr val="0000FF"/>
                </a:solidFill>
                <a:latin typeface="Times New Roman" pitchFamily="18" charset="0"/>
                <a:ea typeface="標楷體" pitchFamily="65" charset="-120"/>
                <a:cs typeface="Times New Roman" pitchFamily="18" charset="0"/>
              </a:rPr>
              <a:t>(104.12.30)-</a:t>
            </a:r>
            <a:r>
              <a:rPr lang="zh-TW" altLang="en-US" sz="2200" b="1" dirty="0" smtClean="0">
                <a:solidFill>
                  <a:srgbClr val="0000FF"/>
                </a:solidFill>
                <a:latin typeface="Times New Roman" pitchFamily="18" charset="0"/>
                <a:ea typeface="標楷體" pitchFamily="65" charset="-120"/>
                <a:cs typeface="Times New Roman" pitchFamily="18" charset="0"/>
              </a:rPr>
              <a:t>需進行模式模擬</a:t>
            </a:r>
            <a:endParaRPr lang="en-US" altLang="zh-TW" sz="2200" b="1" dirty="0" smtClean="0">
              <a:solidFill>
                <a:srgbClr val="0000FF"/>
              </a:solidFill>
              <a:latin typeface="Times New Roman" pitchFamily="18" charset="0"/>
              <a:ea typeface="標楷體" pitchFamily="65" charset="-120"/>
              <a:cs typeface="Times New Roman" pitchFamily="18" charset="0"/>
            </a:endParaRPr>
          </a:p>
          <a:p>
            <a:pPr marL="457200" lvl="0" indent="-457200">
              <a:lnSpc>
                <a:spcPts val="3000"/>
              </a:lnSpc>
              <a:buFont typeface="+mj-ea"/>
              <a:buAutoNum type="ea1ChtPeriod"/>
            </a:pPr>
            <a:r>
              <a:rPr lang="zh-TW" altLang="zh-TW" dirty="0" smtClean="0">
                <a:latin typeface="Times New Roman" pitchFamily="18" charset="0"/>
                <a:ea typeface="標楷體" pitchFamily="65" charset="-120"/>
                <a:cs typeface="Times New Roman" pitchFamily="18" charset="0"/>
              </a:rPr>
              <a:t>新（增）設固定污染源其任一空氣污染物年排放量規模達下列情形之一者：</a:t>
            </a:r>
          </a:p>
          <a:p>
            <a:pPr lvl="0" indent="90488">
              <a:lnSpc>
                <a:spcPts val="3000"/>
              </a:lnSpc>
            </a:pPr>
            <a:r>
              <a:rPr lang="zh-TW" altLang="zh-TW" dirty="0" smtClean="0">
                <a:latin typeface="Times New Roman" pitchFamily="18" charset="0"/>
                <a:ea typeface="標楷體" pitchFamily="65" charset="-120"/>
                <a:cs typeface="Times New Roman" pitchFamily="18" charset="0"/>
              </a:rPr>
              <a:t>硫氧化物達十公噸以上。氮氧化物達五公噸以上。揮發性有機物達五公噸以上。粒狀污染物達十公噸以上。</a:t>
            </a:r>
          </a:p>
          <a:p>
            <a:pPr marL="457200" indent="-457200">
              <a:lnSpc>
                <a:spcPts val="3000"/>
              </a:lnSpc>
              <a:buFont typeface="+mj-ea"/>
              <a:buAutoNum type="ea1ChtPeriod" startAt="2"/>
            </a:pPr>
            <a:r>
              <a:rPr lang="zh-TW" altLang="zh-TW" dirty="0" smtClean="0">
                <a:latin typeface="Times New Roman" pitchFamily="18" charset="0"/>
                <a:ea typeface="標楷體" pitchFamily="65" charset="-120"/>
                <a:cs typeface="Times New Roman" pitchFamily="18" charset="0"/>
              </a:rPr>
              <a:t>既存固定污染源因設備之更換或擴增、製程、原（物）料、燃料或產品之改變，致任一空氣污染物年排放量規模變更達下列情形之一者：</a:t>
            </a:r>
          </a:p>
          <a:p>
            <a:pPr lvl="0" indent="90488">
              <a:lnSpc>
                <a:spcPts val="3000"/>
              </a:lnSpc>
            </a:pPr>
            <a:r>
              <a:rPr lang="zh-TW" altLang="zh-TW" dirty="0" smtClean="0">
                <a:latin typeface="Times New Roman" pitchFamily="18" charset="0"/>
                <a:ea typeface="標楷體" pitchFamily="65" charset="-120"/>
                <a:cs typeface="Times New Roman" pitchFamily="18" charset="0"/>
              </a:rPr>
              <a:t>硫氧化物增加達十公噸以上。氮氧化物增加達五公噸以上。揮發性有機物增加達五公噸以上。粒狀污染物增加達十公噸以上。</a:t>
            </a:r>
            <a:endParaRPr lang="en-US" altLang="zh-TW" dirty="0" smtClean="0">
              <a:latin typeface="Times New Roman" pitchFamily="18" charset="0"/>
              <a:ea typeface="標楷體" pitchFamily="65" charset="-120"/>
              <a:cs typeface="Times New Roman" pitchFamily="18" charset="0"/>
            </a:endParaRPr>
          </a:p>
          <a:p>
            <a:pPr marL="26670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公私場所應設置連續自動監測設施及與主管機關連線之固定污染源（</a:t>
            </a:r>
            <a:r>
              <a:rPr lang="en-US" altLang="zh-TW" sz="2200" b="1" dirty="0" smtClean="0">
                <a:solidFill>
                  <a:srgbClr val="0000FF"/>
                </a:solidFill>
                <a:latin typeface="Times New Roman" pitchFamily="18" charset="0"/>
                <a:ea typeface="標楷體" pitchFamily="65" charset="-120"/>
                <a:cs typeface="Times New Roman" pitchFamily="18" charset="0"/>
              </a:rPr>
              <a:t>104.12.25</a:t>
            </a:r>
            <a:r>
              <a:rPr lang="zh-TW" altLang="en-US" sz="2200" b="1" dirty="0" smtClean="0">
                <a:solidFill>
                  <a:srgbClr val="0000FF"/>
                </a:solidFill>
                <a:latin typeface="Times New Roman" pitchFamily="18" charset="0"/>
                <a:ea typeface="標楷體" pitchFamily="65" charset="-120"/>
                <a:cs typeface="Times New Roman" pitchFamily="18" charset="0"/>
              </a:rPr>
              <a:t>）</a:t>
            </a:r>
            <a:endParaRPr lang="en-US" altLang="zh-TW" sz="2200" b="1" dirty="0" smtClean="0">
              <a:solidFill>
                <a:srgbClr val="0000FF"/>
              </a:solidFill>
              <a:latin typeface="Times New Roman" pitchFamily="18" charset="0"/>
              <a:ea typeface="標楷體" pitchFamily="65" charset="-120"/>
              <a:cs typeface="Times New Roman" pitchFamily="18" charset="0"/>
            </a:endParaRPr>
          </a:p>
          <a:p>
            <a:pPr marL="361950" lvl="0" indent="0">
              <a:lnSpc>
                <a:spcPts val="3000"/>
              </a:lnSpc>
            </a:pPr>
            <a:r>
              <a:rPr lang="zh-TW" altLang="zh-TW" dirty="0" smtClean="0">
                <a:latin typeface="Times New Roman" pitchFamily="18" charset="0"/>
                <a:ea typeface="標楷體" pitchFamily="65" charset="-120"/>
                <a:cs typeface="Times New Roman" pitchFamily="18" charset="0"/>
              </a:rPr>
              <a:t>增訂第四批</a:t>
            </a:r>
            <a:r>
              <a:rPr lang="en-US" altLang="zh-TW" dirty="0" smtClean="0">
                <a:latin typeface="Times New Roman" pitchFamily="18" charset="0"/>
                <a:ea typeface="標楷體" pitchFamily="65" charset="-120"/>
                <a:cs typeface="Times New Roman" pitchFamily="18" charset="0"/>
              </a:rPr>
              <a:t>(</a:t>
            </a:r>
            <a:r>
              <a:rPr lang="zh-TW" altLang="zh-TW" dirty="0" smtClean="0">
                <a:latin typeface="Times New Roman" pitchFamily="18" charset="0"/>
                <a:ea typeface="標楷體" pitchFamily="65" charset="-120"/>
                <a:cs typeface="Times New Roman" pitchFamily="18" charset="0"/>
              </a:rPr>
              <a:t>紙漿製造程序之回收鍋爐及石灰窯</a:t>
            </a:r>
            <a:r>
              <a:rPr lang="zh-TW" altLang="en-US" dirty="0" smtClean="0">
                <a:latin typeface="Times New Roman" pitchFamily="18" charset="0"/>
                <a:ea typeface="標楷體" pitchFamily="65" charset="-120"/>
                <a:cs typeface="Times New Roman" pitchFamily="18" charset="0"/>
              </a:rPr>
              <a:t>、</a:t>
            </a:r>
            <a:r>
              <a:rPr lang="zh-TW" altLang="zh-TW" dirty="0" smtClean="0">
                <a:latin typeface="Times New Roman" pitchFamily="18" charset="0"/>
                <a:ea typeface="標楷體" pitchFamily="65" charset="-120"/>
                <a:cs typeface="Times New Roman" pitchFamily="18" charset="0"/>
              </a:rPr>
              <a:t>各行業之廢棄物焚化程序</a:t>
            </a:r>
            <a:r>
              <a:rPr lang="en-US" altLang="zh-TW" dirty="0" smtClean="0">
                <a:latin typeface="Times New Roman" pitchFamily="18" charset="0"/>
                <a:ea typeface="標楷體" pitchFamily="65" charset="-120"/>
                <a:cs typeface="Times New Roman" pitchFamily="18" charset="0"/>
              </a:rPr>
              <a:t>)</a:t>
            </a:r>
            <a:r>
              <a:rPr lang="zh-TW" altLang="zh-TW" dirty="0" smtClean="0">
                <a:latin typeface="Times New Roman" pitchFamily="18" charset="0"/>
                <a:ea typeface="標楷體" pitchFamily="65" charset="-120"/>
                <a:cs typeface="Times New Roman" pitchFamily="18" charset="0"/>
              </a:rPr>
              <a:t>公私場所應完成設置連續自動監測設施及與主管機關連線之期限規定。</a:t>
            </a:r>
            <a:endParaRPr lang="en-US" altLang="zh-TW" dirty="0" smtClean="0">
              <a:latin typeface="Times New Roman" pitchFamily="18" charset="0"/>
              <a:ea typeface="標楷體" pitchFamily="65" charset="-120"/>
              <a:cs typeface="Times New Roman" pitchFamily="18" charset="0"/>
            </a:endParaRPr>
          </a:p>
        </p:txBody>
      </p:sp>
      <p:sp>
        <p:nvSpPr>
          <p:cNvPr id="9" name="矩形 8"/>
          <p:cNvSpPr/>
          <p:nvPr/>
        </p:nvSpPr>
        <p:spPr>
          <a:xfrm>
            <a:off x="2195736" y="548680"/>
            <a:ext cx="568863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固定污染源近期新修正法規說明</a:t>
            </a:r>
            <a:endParaRPr lang="zh-TW"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5</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1052736"/>
            <a:ext cx="8424936" cy="4478149"/>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lvl="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電力設施空氣污染物排放標準（</a:t>
            </a:r>
            <a:r>
              <a:rPr lang="en-US" altLang="zh-TW" sz="2200" b="1" dirty="0" smtClean="0">
                <a:solidFill>
                  <a:srgbClr val="0000FF"/>
                </a:solidFill>
                <a:latin typeface="Times New Roman" pitchFamily="18" charset="0"/>
                <a:ea typeface="標楷體" pitchFamily="65" charset="-120"/>
                <a:cs typeface="Times New Roman" pitchFamily="18" charset="0"/>
              </a:rPr>
              <a:t>103.12.01</a:t>
            </a:r>
            <a:r>
              <a:rPr lang="zh-TW" altLang="en-US" sz="2200" b="1" dirty="0" smtClean="0">
                <a:solidFill>
                  <a:srgbClr val="0000FF"/>
                </a:solidFill>
                <a:latin typeface="Times New Roman" pitchFamily="18" charset="0"/>
                <a:ea typeface="標楷體" pitchFamily="65" charset="-120"/>
                <a:cs typeface="Times New Roman" pitchFamily="18" charset="0"/>
              </a:rPr>
              <a:t>）</a:t>
            </a:r>
            <a:endParaRPr lang="en-US" altLang="zh-TW" sz="2200" b="1" dirty="0" smtClean="0">
              <a:solidFill>
                <a:srgbClr val="0000FF"/>
              </a:solidFill>
              <a:latin typeface="Times New Roman" pitchFamily="18" charset="0"/>
              <a:ea typeface="標楷體" pitchFamily="65" charset="-120"/>
              <a:cs typeface="Times New Roman" pitchFamily="18" charset="0"/>
            </a:endParaRPr>
          </a:p>
          <a:p>
            <a:pPr marL="266700" indent="-266700" algn="just" eaLnBrk="1" hangingPunct="1">
              <a:spcBef>
                <a:spcPts val="600"/>
              </a:spcBef>
              <a:defRPr/>
            </a:pPr>
            <a:r>
              <a:rPr lang="zh-TW" altLang="en-US" dirty="0" smtClean="0">
                <a:latin typeface="Times New Roman" pitchFamily="18" charset="0"/>
                <a:ea typeface="標楷體" pitchFamily="65" charset="-120"/>
                <a:cs typeface="Times New Roman" pitchFamily="18" charset="0"/>
              </a:rPr>
              <a:t>     第二條       八、起火期間：</a:t>
            </a:r>
            <a:endParaRPr lang="en-US" altLang="zh-TW" dirty="0" smtClean="0">
              <a:latin typeface="Times New Roman" pitchFamily="18" charset="0"/>
              <a:ea typeface="標楷體" pitchFamily="65" charset="-120"/>
              <a:cs typeface="Times New Roman" pitchFamily="18" charset="0"/>
            </a:endParaRPr>
          </a:p>
          <a:p>
            <a:pPr marL="1701800" indent="-447675" algn="just" eaLnBrk="1" hangingPunct="1">
              <a:spcBef>
                <a:spcPts val="600"/>
              </a:spcBef>
              <a:defRPr/>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汽力機組及汽電共生設備鍋爐：指自啟動點火裝置至排氣中含氧百分率達</a:t>
            </a:r>
            <a:r>
              <a:rPr lang="zh-TW" altLang="zh-TW" dirty="0" smtClean="0">
                <a:solidFill>
                  <a:srgbClr val="FF0000"/>
                </a:solidFill>
                <a:latin typeface="標楷體" pitchFamily="65" charset="-120"/>
                <a:ea typeface="標楷體" pitchFamily="65" charset="-120"/>
              </a:rPr>
              <a:t>百分之八</a:t>
            </a:r>
            <a:r>
              <a:rPr lang="zh-TW" altLang="zh-TW" dirty="0" smtClean="0">
                <a:latin typeface="標楷體" pitchFamily="65" charset="-120"/>
                <a:ea typeface="標楷體" pitchFamily="65" charset="-120"/>
              </a:rPr>
              <a:t>之操作期間。</a:t>
            </a:r>
            <a:endParaRPr lang="en-US" altLang="zh-TW" dirty="0" smtClean="0">
              <a:latin typeface="標楷體" pitchFamily="65" charset="-120"/>
              <a:ea typeface="標楷體" pitchFamily="65" charset="-120"/>
            </a:endParaRPr>
          </a:p>
          <a:p>
            <a:pPr marL="1701800" indent="-447675" algn="just" eaLnBrk="1" hangingPunct="1">
              <a:spcBef>
                <a:spcPts val="600"/>
              </a:spcBef>
              <a:defRPr/>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氣渦輪機及複循環機組：指自啟動點火裝置至排氣中含氧百分率達</a:t>
            </a:r>
            <a:r>
              <a:rPr lang="zh-TW" altLang="zh-TW" dirty="0" smtClean="0">
                <a:solidFill>
                  <a:srgbClr val="FF0000"/>
                </a:solidFill>
                <a:latin typeface="標楷體" pitchFamily="65" charset="-120"/>
                <a:ea typeface="標楷體" pitchFamily="65" charset="-120"/>
              </a:rPr>
              <a:t>百分之十五</a:t>
            </a:r>
            <a:r>
              <a:rPr lang="zh-TW" altLang="zh-TW" dirty="0" smtClean="0">
                <a:latin typeface="標楷體" pitchFamily="65" charset="-120"/>
                <a:ea typeface="標楷體" pitchFamily="65" charset="-120"/>
              </a:rPr>
              <a:t>之操作期間</a:t>
            </a:r>
            <a:endParaRPr lang="en-US" altLang="zh-TW" dirty="0" smtClean="0">
              <a:latin typeface="標楷體" pitchFamily="65" charset="-120"/>
              <a:ea typeface="標楷體" pitchFamily="65" charset="-120"/>
            </a:endParaRPr>
          </a:p>
          <a:p>
            <a:pPr marL="1169988" indent="-904875" algn="just" eaLnBrk="1" hangingPunct="1">
              <a:spcBef>
                <a:spcPts val="600"/>
              </a:spcBef>
              <a:defRPr/>
            </a:pPr>
            <a:r>
              <a:rPr lang="zh-TW" altLang="zh-TW" dirty="0" smtClean="0">
                <a:latin typeface="Times New Roman" pitchFamily="18" charset="0"/>
                <a:ea typeface="標楷體" pitchFamily="65" charset="-120"/>
                <a:cs typeface="Times New Roman" pitchFamily="18" charset="0"/>
              </a:rPr>
              <a:t>第八條　</a:t>
            </a:r>
            <a:r>
              <a:rPr lang="zh-TW" altLang="en-US" dirty="0" smtClean="0">
                <a:latin typeface="Times New Roman" pitchFamily="18" charset="0"/>
                <a:ea typeface="標楷體" pitchFamily="65" charset="-120"/>
                <a:cs typeface="Times New Roman" pitchFamily="18" charset="0"/>
              </a:rPr>
              <a:t>    </a:t>
            </a:r>
            <a:r>
              <a:rPr lang="zh-TW" altLang="zh-TW" dirty="0" smtClean="0">
                <a:latin typeface="Times New Roman" pitchFamily="18" charset="0"/>
                <a:ea typeface="標楷體" pitchFamily="65" charset="-120"/>
                <a:cs typeface="Times New Roman" pitchFamily="18" charset="0"/>
              </a:rPr>
              <a:t>既存汽電共生設備鍋爐未能符合粒狀污染物、硫氧化物或氮氧化物排放標準者，應於中華民國</a:t>
            </a:r>
            <a:r>
              <a:rPr lang="zh-TW" altLang="zh-TW" dirty="0" smtClean="0">
                <a:solidFill>
                  <a:srgbClr val="FF0000"/>
                </a:solidFill>
                <a:latin typeface="Times New Roman" pitchFamily="18" charset="0"/>
                <a:ea typeface="標楷體" pitchFamily="65" charset="-120"/>
                <a:cs typeface="Times New Roman" pitchFamily="18" charset="0"/>
              </a:rPr>
              <a:t>一百零五年八月三十一日前</a:t>
            </a:r>
            <a:r>
              <a:rPr lang="zh-TW" altLang="zh-TW" dirty="0" smtClean="0">
                <a:latin typeface="Times New Roman" pitchFamily="18" charset="0"/>
                <a:ea typeface="標楷體" pitchFamily="65" charset="-120"/>
                <a:cs typeface="Times New Roman" pitchFamily="18" charset="0"/>
              </a:rPr>
              <a:t>，檢具其空氣污染物防制設施種類、構造、效能、流程、設計圖說、設置經費及進度之空氣污染防制計畫，向直轄市、縣（市）主管機關申請核定改善期限，並應於期限屆滿前完成改善，符合本標準之規定。</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                            </a:t>
            </a:r>
            <a:r>
              <a:rPr lang="zh-TW" altLang="zh-TW" dirty="0" smtClean="0">
                <a:latin typeface="Times New Roman" pitchFamily="18" charset="0"/>
                <a:ea typeface="標楷體" pitchFamily="65" charset="-120"/>
                <a:cs typeface="Times New Roman" pitchFamily="18" charset="0"/>
              </a:rPr>
              <a:t>前項改善期限不得逾中華民國一百零六年十一月三十日。</a:t>
            </a:r>
          </a:p>
          <a:p>
            <a:pPr marL="266700" lvl="0" indent="-266700" algn="just" eaLnBrk="1" hangingPunct="1">
              <a:spcBef>
                <a:spcPct val="50000"/>
              </a:spcBef>
              <a:defRPr/>
            </a:pPr>
            <a:endParaRPr lang="en-US" altLang="zh-TW" dirty="0" smtClean="0">
              <a:latin typeface="Times New Roman" pitchFamily="18" charset="0"/>
              <a:ea typeface="標楷體" pitchFamily="65" charset="-120"/>
              <a:cs typeface="Times New Roman" pitchFamily="18" charset="0"/>
            </a:endParaRPr>
          </a:p>
          <a:p>
            <a:pPr lvl="0" indent="90488"/>
            <a:endParaRPr lang="en-US" altLang="zh-TW" dirty="0" smtClean="0">
              <a:latin typeface="Times New Roman" pitchFamily="18" charset="0"/>
              <a:ea typeface="標楷體" pitchFamily="65" charset="-120"/>
              <a:cs typeface="Times New Roman" pitchFamily="18" charset="0"/>
            </a:endParaRPr>
          </a:p>
        </p:txBody>
      </p:sp>
      <p:sp>
        <p:nvSpPr>
          <p:cNvPr id="9" name="矩形 8"/>
          <p:cNvSpPr/>
          <p:nvPr/>
        </p:nvSpPr>
        <p:spPr>
          <a:xfrm>
            <a:off x="2195736" y="548680"/>
            <a:ext cx="568863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固定污染源近期新修正法規說明</a:t>
            </a:r>
            <a:endParaRPr lang="zh-TW" altLang="en-US" sz="2800" dirty="0"/>
          </a:p>
        </p:txBody>
      </p:sp>
      <p:graphicFrame>
        <p:nvGraphicFramePr>
          <p:cNvPr id="10" name="Group 91"/>
          <p:cNvGraphicFramePr>
            <a:graphicFrameLocks noGrp="1"/>
          </p:cNvGraphicFramePr>
          <p:nvPr/>
        </p:nvGraphicFramePr>
        <p:xfrm>
          <a:off x="5220072" y="4869160"/>
          <a:ext cx="3672408" cy="1417508"/>
        </p:xfrm>
        <a:graphic>
          <a:graphicData uri="http://schemas.openxmlformats.org/drawingml/2006/table">
            <a:tbl>
              <a:tblPr>
                <a:tableStyleId>{22838BEF-8BB2-4498-84A7-C5851F593DF1}</a:tableStyleId>
              </a:tblPr>
              <a:tblGrid>
                <a:gridCol w="785812"/>
                <a:gridCol w="714375"/>
                <a:gridCol w="873126"/>
                <a:gridCol w="1299095"/>
              </a:tblGrid>
              <a:tr h="283540">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機組別</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污染物</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rowSpan="4">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defRPr/>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總熱效率</a:t>
                      </a:r>
                      <a:r>
                        <a:rPr kumimoji="0" lang="en-US" altLang="en-US" sz="1600" u="none" strike="noStrike" cap="none" normalizeH="0" baseline="0" dirty="0" smtClean="0">
                          <a:ln>
                            <a:noFill/>
                          </a:ln>
                          <a:effectLst/>
                          <a:latin typeface="Times New Roman" pitchFamily="18" charset="0"/>
                          <a:ea typeface="標楷體" pitchFamily="65" charset="-120"/>
                          <a:cs typeface="Times New Roman" pitchFamily="18" charset="0"/>
                        </a:rPr>
                        <a:t>(Hs)</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 ≥</a:t>
                      </a:r>
                      <a:r>
                        <a:rPr kumimoji="0" lang="en-US" altLang="en-US" sz="1600" u="none" strike="noStrike" cap="none" normalizeH="0" baseline="0" dirty="0" smtClean="0">
                          <a:ln>
                            <a:noFill/>
                          </a:ln>
                          <a:effectLst/>
                          <a:latin typeface="Times New Roman" pitchFamily="18" charset="0"/>
                          <a:ea typeface="標楷體" pitchFamily="65" charset="-120"/>
                          <a:cs typeface="Times New Roman" pitchFamily="18" charset="0"/>
                        </a:rPr>
                        <a:t>52%</a:t>
                      </a:r>
                      <a:endParaRPr kumimoji="0"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defRPr/>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既存排放標準</a:t>
                      </a:r>
                      <a:endParaRPr kumimoji="0"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283540">
                <a:tc rowSpan="3">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汽電共生機組</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pPr>
                      <a:r>
                        <a:rPr kumimoji="0" lang="zh-TW" altLang="en-US" sz="1600" u="none" strike="noStrike" kern="1200" cap="none" normalizeH="0" baseline="0" dirty="0" smtClean="0">
                          <a:ln>
                            <a:noFill/>
                          </a:ln>
                          <a:solidFill>
                            <a:schemeClr val="dk1"/>
                          </a:solidFill>
                          <a:effectLst/>
                          <a:latin typeface="Times New Roman" pitchFamily="18" charset="0"/>
                          <a:ea typeface="標楷體" pitchFamily="65" charset="-120"/>
                          <a:cs typeface="Times New Roman" pitchFamily="18" charset="0"/>
                        </a:rPr>
                        <a:t>粒狀物</a:t>
                      </a: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vMerge="1">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defRPr/>
                      </a:pPr>
                      <a:endParaRPr kumimoji="0"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ctr" latinLnBrk="0" hangingPunct="0">
                        <a:lnSpc>
                          <a:spcPct val="100000"/>
                        </a:lnSpc>
                        <a:spcBef>
                          <a:spcPct val="0"/>
                        </a:spcBef>
                        <a:spcAft>
                          <a:spcPct val="0"/>
                        </a:spcAft>
                        <a:buClr>
                          <a:schemeClr val="bg1"/>
                        </a:buClr>
                        <a:buSzTx/>
                        <a:buFont typeface="Arial" charset="0"/>
                        <a:buNone/>
                        <a:tabLst/>
                        <a:defRPr/>
                      </a:pPr>
                      <a:r>
                        <a:rPr kumimoji="0" lang="en-US" altLang="zh-TW" sz="1600" u="none" strike="noStrike" kern="1200" cap="none" normalizeH="0" baseline="0" dirty="0" smtClean="0">
                          <a:ln>
                            <a:noFill/>
                          </a:ln>
                          <a:solidFill>
                            <a:schemeClr val="dk1"/>
                          </a:solidFill>
                          <a:effectLst/>
                          <a:latin typeface="Times New Roman" pitchFamily="18" charset="0"/>
                          <a:ea typeface="標楷體" pitchFamily="65" charset="-120"/>
                          <a:cs typeface="Times New Roman" pitchFamily="18" charset="0"/>
                        </a:rPr>
                        <a:t>28 mg/Nm</a:t>
                      </a:r>
                      <a:r>
                        <a:rPr kumimoji="0" lang="en-US" altLang="zh-TW" sz="1600" u="none" strike="noStrike" kern="1200" cap="none" normalizeH="0" baseline="30000" dirty="0" smtClean="0">
                          <a:ln>
                            <a:noFill/>
                          </a:ln>
                          <a:solidFill>
                            <a:schemeClr val="dk1"/>
                          </a:solidFill>
                          <a:effectLst/>
                          <a:latin typeface="Times New Roman" pitchFamily="18" charset="0"/>
                          <a:ea typeface="標楷體" pitchFamily="65" charset="-120"/>
                          <a:cs typeface="Times New Roman" pitchFamily="18" charset="0"/>
                        </a:rPr>
                        <a:t>3</a:t>
                      </a: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376416">
                <a:tc vMerge="1">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en-US" altLang="zh-TW" sz="1600" u="none" strike="noStrike" cap="none" normalizeH="0" baseline="0" dirty="0" err="1" smtClean="0">
                          <a:ln>
                            <a:noFill/>
                          </a:ln>
                          <a:effectLst/>
                          <a:latin typeface="Times New Roman" pitchFamily="18" charset="0"/>
                          <a:ea typeface="標楷體" pitchFamily="65" charset="-120"/>
                          <a:cs typeface="Times New Roman" pitchFamily="18" charset="0"/>
                        </a:rPr>
                        <a:t>SOx</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vMerge="1">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endParaRPr kumimoji="0"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86ppm</a:t>
                      </a: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474012">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en-US" altLang="zh-TW" sz="1600" u="none" strike="noStrike" cap="none" normalizeH="0" baseline="0" dirty="0" err="1" smtClean="0">
                          <a:ln>
                            <a:noFill/>
                          </a:ln>
                          <a:effectLst/>
                          <a:latin typeface="Times New Roman" pitchFamily="18" charset="0"/>
                          <a:ea typeface="標楷體" pitchFamily="65" charset="-120"/>
                          <a:cs typeface="Times New Roman" pitchFamily="18" charset="0"/>
                        </a:rPr>
                        <a:t>NOx</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vMerge="1">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endParaRPr kumimoji="0"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Arial" charset="0"/>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101ppm</a:t>
                      </a:r>
                    </a:p>
                  </a:txBody>
                  <a:tcPr marL="0" marR="0" marT="0" marB="0" anchor="ct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6</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980728"/>
            <a:ext cx="8424936" cy="5770811"/>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直轄市、縣（市）各級空氣污染防制區公告</a:t>
            </a:r>
            <a:r>
              <a:rPr lang="en-US" altLang="zh-TW" sz="2200" b="1" dirty="0" smtClean="0">
                <a:solidFill>
                  <a:srgbClr val="0000FF"/>
                </a:solidFill>
                <a:latin typeface="Times New Roman" pitchFamily="18" charset="0"/>
                <a:ea typeface="標楷體" pitchFamily="65" charset="-120"/>
                <a:cs typeface="Times New Roman" pitchFamily="18" charset="0"/>
              </a:rPr>
              <a:t>(105.4.15)</a:t>
            </a:r>
          </a:p>
          <a:p>
            <a:pPr indent="452438">
              <a:lnSpc>
                <a:spcPts val="3000"/>
              </a:lnSpc>
            </a:pPr>
            <a:r>
              <a:rPr lang="zh-TW" altLang="en-US" dirty="0" smtClean="0">
                <a:latin typeface="Times New Roman" pitchFamily="18" charset="0"/>
                <a:ea typeface="標楷體" pitchFamily="65" charset="-120"/>
                <a:cs typeface="Times New Roman" pitchFamily="18" charset="0"/>
              </a:rPr>
              <a:t>新增細懸浮微粒</a:t>
            </a:r>
            <a:r>
              <a:rPr lang="en-US" altLang="zh-TW" dirty="0" smtClean="0">
                <a:latin typeface="Times New Roman" pitchFamily="18" charset="0"/>
                <a:ea typeface="標楷體" pitchFamily="65" charset="-120"/>
                <a:cs typeface="Times New Roman" pitchFamily="18" charset="0"/>
              </a:rPr>
              <a:t>(PM2.5)</a:t>
            </a:r>
            <a:r>
              <a:rPr lang="zh-TW" altLang="en-US" dirty="0" smtClean="0">
                <a:latin typeface="Times New Roman" pitchFamily="18" charset="0"/>
                <a:ea typeface="標楷體" pitchFamily="65" charset="-120"/>
                <a:cs typeface="Times New Roman" pitchFamily="18" charset="0"/>
              </a:rPr>
              <a:t>項目防制區劃定結果，臺東縣列為二級防制區，其餘直轄市、縣（市）列為三級防制區</a:t>
            </a:r>
            <a:r>
              <a:rPr lang="zh-TW"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預訂</a:t>
            </a:r>
            <a:r>
              <a:rPr lang="en-US" altLang="zh-TW" dirty="0" smtClean="0">
                <a:latin typeface="Times New Roman" pitchFamily="18" charset="0"/>
                <a:ea typeface="標楷體" pitchFamily="65" charset="-120"/>
                <a:cs typeface="Times New Roman" pitchFamily="18" charset="0"/>
              </a:rPr>
              <a:t>106.1.1</a:t>
            </a:r>
            <a:r>
              <a:rPr lang="zh-TW" altLang="en-US" dirty="0" smtClean="0">
                <a:latin typeface="Times New Roman" pitchFamily="18" charset="0"/>
                <a:ea typeface="標楷體" pitchFamily="65" charset="-120"/>
                <a:cs typeface="Times New Roman" pitchFamily="18" charset="0"/>
              </a:rPr>
              <a:t>生效。</a:t>
            </a:r>
            <a:endParaRPr lang="en-US" altLang="zh-TW" dirty="0" smtClean="0">
              <a:latin typeface="Times New Roman" pitchFamily="18" charset="0"/>
              <a:ea typeface="標楷體" pitchFamily="65" charset="-120"/>
              <a:cs typeface="Times New Roman" pitchFamily="18" charset="0"/>
            </a:endParaRPr>
          </a:p>
          <a:p>
            <a:pPr marL="266700" indent="-266700" algn="just" eaLnBrk="1" hangingPunct="1">
              <a:lnSpc>
                <a:spcPts val="3000"/>
              </a:lnSpc>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固定污染源戴奧辛排放標準</a:t>
            </a:r>
            <a:r>
              <a:rPr lang="en-US" altLang="zh-TW" sz="2200" b="1" dirty="0" smtClean="0">
                <a:solidFill>
                  <a:srgbClr val="0000FF"/>
                </a:solidFill>
                <a:latin typeface="Times New Roman" pitchFamily="18" charset="0"/>
                <a:ea typeface="標楷體" pitchFamily="65" charset="-120"/>
                <a:cs typeface="Times New Roman" pitchFamily="18" charset="0"/>
              </a:rPr>
              <a:t>(105.3.10)</a:t>
            </a:r>
          </a:p>
          <a:p>
            <a:pPr indent="452438">
              <a:lnSpc>
                <a:spcPts val="3000"/>
              </a:lnSpc>
            </a:pPr>
            <a:r>
              <a:rPr lang="zh-TW" altLang="en-US" dirty="0" smtClean="0">
                <a:latin typeface="Times New Roman" pitchFamily="18" charset="0"/>
                <a:ea typeface="標楷體" pitchFamily="65" charset="-120"/>
                <a:cs typeface="Times New Roman" pitchFamily="18" charset="0"/>
              </a:rPr>
              <a:t>同一污染源各空氣污染物種，其排氣含氧百分率參考基準應相同，定義屬燃燒過程之加熱爐、裂解爐及鍋爐之排氣含氧百分率以百分之六為參考基準，非燃燒過程以未經稀釋之乾燥排氣體積為計算基準，特定行業別已依據其排放特性另訂規範者，採該項規定中之排氣含氧百分率為參考基準，與固定污染源空氣污染物排放標準之規範一致</a:t>
            </a:r>
            <a:endParaRPr lang="en-US" altLang="zh-TW" dirty="0" smtClean="0">
              <a:latin typeface="Times New Roman" pitchFamily="18" charset="0"/>
              <a:ea typeface="標楷體" pitchFamily="65" charset="-120"/>
              <a:cs typeface="Times New Roman" pitchFamily="18" charset="0"/>
            </a:endParaRPr>
          </a:p>
          <a:p>
            <a:pPr marL="266700" indent="-266700" algn="just" eaLnBrk="1" hangingPunct="1">
              <a:lnSpc>
                <a:spcPts val="3000"/>
              </a:lnSpc>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中小型廢棄物焚化爐戴奧辛管制及排放標準</a:t>
            </a:r>
            <a:r>
              <a:rPr lang="en-US" altLang="zh-TW" sz="2200" b="1" dirty="0" smtClean="0">
                <a:solidFill>
                  <a:srgbClr val="0000FF"/>
                </a:solidFill>
                <a:latin typeface="Times New Roman" pitchFamily="18" charset="0"/>
                <a:ea typeface="標楷體" pitchFamily="65" charset="-120"/>
                <a:cs typeface="Times New Roman" pitchFamily="18" charset="0"/>
              </a:rPr>
              <a:t>(105.3.10)</a:t>
            </a:r>
          </a:p>
          <a:p>
            <a:pPr indent="452438">
              <a:lnSpc>
                <a:spcPts val="3000"/>
              </a:lnSpc>
            </a:pPr>
            <a:r>
              <a:rPr lang="zh-TW" altLang="en-US" dirty="0" smtClean="0">
                <a:latin typeface="Times New Roman" pitchFamily="18" charset="0"/>
                <a:ea typeface="標楷體" pitchFamily="65" charset="-120"/>
                <a:cs typeface="Times New Roman" pitchFamily="18" charset="0"/>
              </a:rPr>
              <a:t>明確規範使用與廢棄物性質相近之物質作為燃料或輔助燃料之固定污染源為本標準管制對象，另使用一般或事業廢棄物或其他與廢棄物性質相近之物質作為燃料或輔助燃料之固定污染源多為鍋爐，參考固定污染源空氣污染物排放標準之規定，規範排氣含氧百分率以百分之六為參考基準</a:t>
            </a:r>
            <a:endParaRPr lang="en-US" altLang="zh-TW" dirty="0" smtClean="0">
              <a:latin typeface="Times New Roman" pitchFamily="18" charset="0"/>
              <a:ea typeface="標楷體" pitchFamily="65" charset="-120"/>
              <a:cs typeface="Times New Roman" pitchFamily="18" charset="0"/>
            </a:endParaRPr>
          </a:p>
        </p:txBody>
      </p:sp>
      <p:sp>
        <p:nvSpPr>
          <p:cNvPr id="9" name="矩形 8"/>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a:t>
            </a:r>
            <a:r>
              <a:rPr lang="zh-TW" altLang="en-US" sz="2800" b="1" dirty="0" smtClean="0">
                <a:latin typeface="Times New Roman" pitchFamily="18" charset="0"/>
                <a:ea typeface="標楷體" pitchFamily="65" charset="-120"/>
              </a:rPr>
              <a:t>修正中已預告草案</a:t>
            </a:r>
            <a:endParaRPr lang="zh-TW"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7</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980728"/>
            <a:ext cx="8424936" cy="4278094"/>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固定污染源設置與操作許可證管理辦法</a:t>
            </a:r>
            <a:r>
              <a:rPr lang="en-US" altLang="zh-TW" sz="2200" b="1" dirty="0" smtClean="0">
                <a:solidFill>
                  <a:srgbClr val="0000FF"/>
                </a:solidFill>
                <a:latin typeface="Times New Roman" pitchFamily="18" charset="0"/>
                <a:ea typeface="標楷體" pitchFamily="65" charset="-120"/>
                <a:cs typeface="Times New Roman" pitchFamily="18" charset="0"/>
              </a:rPr>
              <a:t>(104.11.30)</a:t>
            </a:r>
          </a:p>
          <a:p>
            <a:pPr indent="452438">
              <a:lnSpc>
                <a:spcPts val="3000"/>
              </a:lnSpc>
            </a:pPr>
            <a:r>
              <a:rPr lang="zh-TW" altLang="en-US" dirty="0" smtClean="0">
                <a:latin typeface="Times New Roman" pitchFamily="18" charset="0"/>
                <a:ea typeface="標楷體" pitchFamily="65" charset="-120"/>
                <a:cs typeface="Times New Roman" pitchFamily="18" charset="0"/>
              </a:rPr>
              <a:t>增列公私場所許可申請文件應填寫申請資料保證書之規定，強調依法申請並依許可核定內容操作之重要性。</a:t>
            </a:r>
            <a:endParaRPr lang="en-US" altLang="zh-TW" dirty="0" smtClean="0">
              <a:latin typeface="Times New Roman" pitchFamily="18" charset="0"/>
              <a:ea typeface="標楷體" pitchFamily="65" charset="-120"/>
              <a:cs typeface="Times New Roman" pitchFamily="18" charset="0"/>
            </a:endParaRPr>
          </a:p>
          <a:p>
            <a:pPr indent="452438">
              <a:lnSpc>
                <a:spcPts val="3000"/>
              </a:lnSpc>
            </a:pPr>
            <a:r>
              <a:rPr lang="zh-TW" altLang="en-US" dirty="0" smtClean="0">
                <a:latin typeface="Times New Roman" pitchFamily="18" charset="0"/>
                <a:ea typeface="標楷體" pitchFamily="65" charset="-120"/>
                <a:cs typeface="Times New Roman" pitchFamily="18" charset="0"/>
              </a:rPr>
              <a:t>新增審核機關得命公私場所固定污染源終止試車之條件與規定，督促公私場所應依原提試車計畫申請內容進行試車，加強行政管制措施；並規範相關紀錄應保存六年之規定。</a:t>
            </a:r>
            <a:endParaRPr lang="en-US" altLang="zh-TW" dirty="0" smtClean="0">
              <a:latin typeface="Times New Roman" pitchFamily="18" charset="0"/>
              <a:ea typeface="標楷體" pitchFamily="65" charset="-120"/>
              <a:cs typeface="Times New Roman" pitchFamily="18" charset="0"/>
            </a:endParaRPr>
          </a:p>
          <a:p>
            <a:pPr indent="452438">
              <a:lnSpc>
                <a:spcPts val="3000"/>
              </a:lnSpc>
            </a:pPr>
            <a:r>
              <a:rPr lang="zh-TW" altLang="en-US" dirty="0" smtClean="0">
                <a:latin typeface="Times New Roman" pitchFamily="18" charset="0"/>
                <a:ea typeface="標楷體" pitchFamily="65" charset="-120"/>
                <a:cs typeface="Times New Roman" pitchFamily="18" charset="0"/>
              </a:rPr>
              <a:t>比照水污染防治措施計畫及許可申請審查辦法規定，增列公私場所依法定期限向審核機關提出許可證展延申請，但審核機關未於原許可證失效前作成准駁決定者，公私場所得繼續依原許可內容進行設置或操作之依據。</a:t>
            </a:r>
            <a:endParaRPr lang="en-US" altLang="zh-TW" dirty="0" smtClean="0">
              <a:latin typeface="Times New Roman" pitchFamily="18" charset="0"/>
              <a:ea typeface="標楷體" pitchFamily="65" charset="-120"/>
              <a:cs typeface="Times New Roman" pitchFamily="18" charset="0"/>
            </a:endParaRPr>
          </a:p>
          <a:p>
            <a:pPr indent="452438">
              <a:lnSpc>
                <a:spcPts val="3000"/>
              </a:lnSpc>
            </a:pPr>
            <a:r>
              <a:rPr lang="zh-TW" altLang="en-US" dirty="0" smtClean="0">
                <a:latin typeface="Times New Roman" pitchFamily="18" charset="0"/>
                <a:ea typeface="標楷體" pitchFamily="65" charset="-120"/>
                <a:cs typeface="Times New Roman" pitchFamily="18" charset="0"/>
              </a:rPr>
              <a:t>比照一百零一年修正發布之空氣污染防制費收費辦法規定，增列公私場所計算揮發性有機物年許可排放量推估依據。</a:t>
            </a:r>
            <a:endParaRPr lang="en-US" altLang="zh-TW" dirty="0" smtClean="0">
              <a:latin typeface="Times New Roman" pitchFamily="18" charset="0"/>
              <a:ea typeface="標楷體" pitchFamily="65" charset="-120"/>
              <a:cs typeface="Times New Roman" pitchFamily="18" charset="0"/>
            </a:endParaRPr>
          </a:p>
        </p:txBody>
      </p:sp>
      <p:sp>
        <p:nvSpPr>
          <p:cNvPr id="10" name="矩形 9"/>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a:t>
            </a:r>
            <a:r>
              <a:rPr lang="zh-TW" altLang="en-US" sz="2800" b="1" dirty="0" smtClean="0">
                <a:latin typeface="Times New Roman" pitchFamily="18" charset="0"/>
                <a:ea typeface="標楷體" pitchFamily="65" charset="-120"/>
              </a:rPr>
              <a:t>修正中已預告草案</a:t>
            </a:r>
            <a:endParaRPr lang="zh-TW"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8</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980728"/>
            <a:ext cx="8424936" cy="4688463"/>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空氣品質嚴重惡化緊急防制辦法</a:t>
            </a:r>
            <a:r>
              <a:rPr lang="en-US" altLang="zh-TW" sz="2200" b="1" dirty="0" smtClean="0">
                <a:solidFill>
                  <a:srgbClr val="0000FF"/>
                </a:solidFill>
                <a:latin typeface="Times New Roman" pitchFamily="18" charset="0"/>
                <a:ea typeface="標楷體" pitchFamily="65" charset="-120"/>
                <a:cs typeface="Times New Roman" pitchFamily="18" charset="0"/>
              </a:rPr>
              <a:t>(104.11.17)</a:t>
            </a:r>
          </a:p>
          <a:p>
            <a:pPr indent="452438">
              <a:lnSpc>
                <a:spcPts val="3000"/>
              </a:lnSpc>
            </a:pPr>
            <a:r>
              <a:rPr lang="zh-TW" altLang="en-US" dirty="0" smtClean="0">
                <a:latin typeface="Times New Roman" pitchFamily="18" charset="0"/>
                <a:ea typeface="標楷體" pitchFamily="65" charset="-120"/>
                <a:cs typeface="Times New Roman" pitchFamily="18" charset="0"/>
              </a:rPr>
              <a:t>考量預警原則，增訂達發布空氣品質惡化預警數值， 直轄市、縣（市）主管機關應執行各項空氣品質不良因應及宣導防護建議措施。</a:t>
            </a:r>
            <a:endParaRPr lang="en-US" altLang="zh-TW" dirty="0" smtClean="0">
              <a:latin typeface="Times New Roman" pitchFamily="18" charset="0"/>
              <a:ea typeface="標楷體" pitchFamily="65" charset="-120"/>
              <a:cs typeface="Times New Roman" pitchFamily="18" charset="0"/>
            </a:endParaRPr>
          </a:p>
          <a:p>
            <a:pPr indent="452438">
              <a:lnSpc>
                <a:spcPts val="3000"/>
              </a:lnSpc>
            </a:pPr>
            <a:r>
              <a:rPr lang="zh-TW" altLang="en-US" dirty="0" smtClean="0">
                <a:latin typeface="Times New Roman" pitchFamily="18" charset="0"/>
                <a:ea typeface="標楷體" pitchFamily="65" charset="-120"/>
                <a:cs typeface="Times New Roman" pitchFamily="18" charset="0"/>
              </a:rPr>
              <a:t>增訂細懸浮微粒（</a:t>
            </a:r>
            <a:r>
              <a:rPr lang="en-US" altLang="zh-TW" dirty="0" smtClean="0">
                <a:latin typeface="Times New Roman" pitchFamily="18" charset="0"/>
                <a:ea typeface="標楷體" pitchFamily="65" charset="-120"/>
                <a:cs typeface="Times New Roman" pitchFamily="18" charset="0"/>
              </a:rPr>
              <a:t>PM</a:t>
            </a:r>
            <a:r>
              <a:rPr lang="en-US" altLang="zh-TW" baseline="-25000" dirty="0" smtClean="0">
                <a:latin typeface="Times New Roman" pitchFamily="18" charset="0"/>
                <a:ea typeface="標楷體" pitchFamily="65" charset="-120"/>
                <a:cs typeface="Times New Roman" pitchFamily="18" charset="0"/>
              </a:rPr>
              <a:t>2.5</a:t>
            </a:r>
            <a:r>
              <a:rPr lang="zh-TW" altLang="en-US" dirty="0" smtClean="0">
                <a:latin typeface="Times New Roman" pitchFamily="18" charset="0"/>
                <a:ea typeface="標楷體" pitchFamily="65" charset="-120"/>
                <a:cs typeface="Times New Roman" pitchFamily="18" charset="0"/>
              </a:rPr>
              <a:t>）發布空氣品質惡化警告數值。</a:t>
            </a:r>
            <a:endParaRPr lang="en-US" altLang="zh-TW" dirty="0" smtClean="0">
              <a:latin typeface="Times New Roman" pitchFamily="18" charset="0"/>
              <a:ea typeface="標楷體" pitchFamily="65" charset="-120"/>
              <a:cs typeface="Times New Roman" pitchFamily="18" charset="0"/>
            </a:endParaRPr>
          </a:p>
          <a:p>
            <a:pPr indent="452438">
              <a:lnSpc>
                <a:spcPts val="3000"/>
              </a:lnSpc>
            </a:pPr>
            <a:r>
              <a:rPr lang="zh-TW" altLang="en-US" dirty="0" smtClean="0">
                <a:latin typeface="Times New Roman" pitchFamily="18" charset="0"/>
                <a:ea typeface="標楷體" pitchFamily="65" charset="-120"/>
                <a:cs typeface="Times New Roman" pitchFamily="18" charset="0"/>
              </a:rPr>
              <a:t>參酌世界各國、教育部及勞動部針對不同等級空氣品質惡化所制訂之相關管制規範，修訂附件二至附件五內容。</a:t>
            </a:r>
            <a:endParaRPr lang="en-US" altLang="zh-TW" dirty="0" smtClean="0">
              <a:latin typeface="Times New Roman" pitchFamily="18" charset="0"/>
              <a:ea typeface="標楷體" pitchFamily="65" charset="-120"/>
              <a:cs typeface="Times New Roman" pitchFamily="18" charset="0"/>
            </a:endParaRPr>
          </a:p>
          <a:p>
            <a:pPr indent="90488">
              <a:lnSpc>
                <a:spcPts val="2600"/>
              </a:lnSpc>
              <a:buFont typeface="Wingdings" pitchFamily="2" charset="2"/>
              <a:buChar char="ü"/>
            </a:pPr>
            <a:r>
              <a:rPr lang="zh-TW" altLang="en-US" dirty="0" smtClean="0">
                <a:solidFill>
                  <a:srgbClr val="FF0000"/>
                </a:solidFill>
                <a:latin typeface="Times New Roman" pitchFamily="18" charset="0"/>
                <a:ea typeface="標楷體" pitchFamily="65" charset="-120"/>
                <a:cs typeface="Times New Roman" pitchFamily="18" charset="0"/>
              </a:rPr>
              <a:t>初級</a:t>
            </a:r>
            <a:r>
              <a:rPr lang="zh-TW" altLang="en-US" dirty="0" smtClean="0">
                <a:latin typeface="Times New Roman" pitchFamily="18" charset="0"/>
                <a:ea typeface="標楷體" pitchFamily="65" charset="-120"/>
                <a:cs typeface="Times New Roman" pitchFamily="18" charset="0"/>
              </a:rPr>
              <a:t>：禁止各類宗教信仰及民俗活動燃放爆竹、煙火、燃香與燃燒紙錢</a:t>
            </a:r>
            <a:endParaRPr lang="en-US" altLang="zh-TW" dirty="0" smtClean="0">
              <a:latin typeface="Times New Roman" pitchFamily="18" charset="0"/>
              <a:ea typeface="標楷體" pitchFamily="65" charset="-120"/>
              <a:cs typeface="Times New Roman" pitchFamily="18" charset="0"/>
            </a:endParaRPr>
          </a:p>
          <a:p>
            <a:pPr indent="90488">
              <a:lnSpc>
                <a:spcPts val="2600"/>
              </a:lnSpc>
              <a:buFont typeface="Wingdings" pitchFamily="2" charset="2"/>
              <a:buChar char="ü"/>
            </a:pPr>
            <a:r>
              <a:rPr lang="zh-TW" altLang="en-US" dirty="0" smtClean="0">
                <a:solidFill>
                  <a:srgbClr val="FF0000"/>
                </a:solidFill>
                <a:latin typeface="Times New Roman" pitchFamily="18" charset="0"/>
                <a:ea typeface="標楷體" pitchFamily="65" charset="-120"/>
                <a:cs typeface="Times New Roman" pitchFamily="18" charset="0"/>
              </a:rPr>
              <a:t>中級</a:t>
            </a:r>
            <a:r>
              <a:rPr lang="zh-TW" altLang="en-US" dirty="0" smtClean="0">
                <a:latin typeface="Times New Roman" pitchFamily="18" charset="0"/>
                <a:ea typeface="標楷體" pitchFamily="65" charset="-120"/>
                <a:cs typeface="Times New Roman" pitchFamily="18" charset="0"/>
              </a:rPr>
              <a:t>：增列逸散性污染源管制措施</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砂石場、礦場及堆置場增加場區內外及其認養道路之灑水頻率。）；增列管制氮氧化物及非甲烷碳氫化合物之排放量削減比例</a:t>
            </a:r>
            <a:r>
              <a:rPr lang="en-US" altLang="zh-TW" dirty="0" smtClean="0">
                <a:latin typeface="Times New Roman" pitchFamily="18" charset="0"/>
                <a:ea typeface="標楷體" pitchFamily="65" charset="-120"/>
                <a:cs typeface="Times New Roman" pitchFamily="18" charset="0"/>
              </a:rPr>
              <a:t>(20%</a:t>
            </a:r>
            <a:r>
              <a:rPr lang="zh-TW" altLang="en-US" dirty="0" smtClean="0">
                <a:latin typeface="Times New Roman" pitchFamily="18" charset="0"/>
                <a:ea typeface="標楷體" pitchFamily="65" charset="-120"/>
                <a:cs typeface="Times New Roman" pitchFamily="18" charset="0"/>
              </a:rPr>
              <a:t>以上</a:t>
            </a:r>
            <a:r>
              <a:rPr lang="en-US" altLang="zh-TW" dirty="0" smtClean="0">
                <a:latin typeface="Times New Roman" pitchFamily="18" charset="0"/>
                <a:ea typeface="標楷體" pitchFamily="65" charset="-120"/>
                <a:cs typeface="Times New Roman" pitchFamily="18" charset="0"/>
              </a:rPr>
              <a:t>)</a:t>
            </a:r>
          </a:p>
          <a:p>
            <a:pPr indent="90488">
              <a:lnSpc>
                <a:spcPts val="2600"/>
              </a:lnSpc>
              <a:buFont typeface="Wingdings" pitchFamily="2" charset="2"/>
              <a:buChar char="ü"/>
            </a:pPr>
            <a:r>
              <a:rPr lang="zh-TW" altLang="en-US" dirty="0" smtClean="0">
                <a:solidFill>
                  <a:srgbClr val="FF0000"/>
                </a:solidFill>
                <a:latin typeface="Times New Roman" pitchFamily="18" charset="0"/>
                <a:ea typeface="標楷體" pitchFamily="65" charset="-120"/>
                <a:cs typeface="Times New Roman" pitchFamily="18" charset="0"/>
              </a:rPr>
              <a:t>緊急</a:t>
            </a:r>
            <a:r>
              <a:rPr lang="zh-TW" altLang="en-US" dirty="0" smtClean="0">
                <a:latin typeface="Times New Roman" pitchFamily="18" charset="0"/>
                <a:ea typeface="標楷體" pitchFamily="65" charset="-120"/>
                <a:cs typeface="Times New Roman" pitchFamily="18" charset="0"/>
              </a:rPr>
              <a:t>：增列逸散性污染源管制措施</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砂石場、礦場及堆置場停止或暫緩運作；增加場區內外及其認養道路之灑水頻率。） ；增列管制氮氧化物及非甲烷碳氫化合物之排放量削減比例</a:t>
            </a:r>
            <a:r>
              <a:rPr lang="en-US" altLang="zh-TW" dirty="0" smtClean="0">
                <a:latin typeface="Times New Roman" pitchFamily="18" charset="0"/>
                <a:ea typeface="標楷體" pitchFamily="65" charset="-120"/>
                <a:cs typeface="Times New Roman" pitchFamily="18" charset="0"/>
              </a:rPr>
              <a:t>(40%</a:t>
            </a:r>
            <a:r>
              <a:rPr lang="zh-TW" altLang="en-US" dirty="0" smtClean="0">
                <a:latin typeface="Times New Roman" pitchFamily="18" charset="0"/>
                <a:ea typeface="標楷體" pitchFamily="65" charset="-120"/>
                <a:cs typeface="Times New Roman" pitchFamily="18" charset="0"/>
              </a:rPr>
              <a:t>以上</a:t>
            </a:r>
            <a:r>
              <a:rPr lang="en-US" altLang="zh-TW" dirty="0" smtClean="0">
                <a:latin typeface="Times New Roman" pitchFamily="18" charset="0"/>
                <a:ea typeface="標楷體" pitchFamily="65" charset="-120"/>
                <a:cs typeface="Times New Roman" pitchFamily="18" charset="0"/>
              </a:rPr>
              <a:t>)</a:t>
            </a:r>
          </a:p>
        </p:txBody>
      </p:sp>
      <p:sp>
        <p:nvSpPr>
          <p:cNvPr id="10" name="矩形 9"/>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a:t>
            </a:r>
            <a:r>
              <a:rPr lang="zh-TW" altLang="en-US" sz="2800" b="1" dirty="0" smtClean="0">
                <a:latin typeface="Times New Roman" pitchFamily="18" charset="0"/>
                <a:ea typeface="標楷體" pitchFamily="65" charset="-120"/>
              </a:rPr>
              <a:t>修正中已預告草案</a:t>
            </a:r>
            <a:endParaRPr lang="zh-TW"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Users\Administrator\Desktop\102年度雲林縣固定污染源第三場次法規說明會\圖片\圖片1.png"/>
          <p:cNvPicPr>
            <a:picLocks noChangeAspect="1" noChangeArrowheads="1"/>
          </p:cNvPicPr>
          <p:nvPr/>
        </p:nvPicPr>
        <p:blipFill>
          <a:blip r:embed="rId2" cstate="email"/>
          <a:srcRect/>
          <a:stretch>
            <a:fillRect/>
          </a:stretch>
        </p:blipFill>
        <p:spPr bwMode="auto">
          <a:xfrm>
            <a:off x="-12700" y="-1"/>
            <a:ext cx="9167813" cy="68675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pPr/>
              <a:t>9</a:t>
            </a:fld>
            <a:endParaRPr lang="zh-TW" altLang="en-US" dirty="0"/>
          </a:p>
        </p:txBody>
      </p:sp>
      <p:sp>
        <p:nvSpPr>
          <p:cNvPr id="3" name="投影片編號版面配置區 1"/>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096" descr="j0238267"/>
          <p:cNvPicPr>
            <a:picLocks noChangeAspect="1" noChangeArrowheads="1"/>
          </p:cNvPicPr>
          <p:nvPr/>
        </p:nvPicPr>
        <p:blipFill>
          <a:blip r:embed="rId3" cstate="email"/>
          <a:srcRect/>
          <a:stretch>
            <a:fillRect/>
          </a:stretch>
        </p:blipFill>
        <p:spPr bwMode="auto">
          <a:xfrm>
            <a:off x="12700" y="5845175"/>
            <a:ext cx="1625600" cy="962025"/>
          </a:xfrm>
          <a:prstGeom prst="rect">
            <a:avLst/>
          </a:prstGeom>
          <a:noFill/>
          <a:ln w="9525">
            <a:noFill/>
            <a:miter lim="800000"/>
            <a:headEnd/>
            <a:tailEnd/>
          </a:ln>
        </p:spPr>
      </p:pic>
      <p:sp>
        <p:nvSpPr>
          <p:cNvPr id="6" name="投影片編號版面配置區 5"/>
          <p:cNvSpPr txBox="1">
            <a:spLocks/>
          </p:cNvSpPr>
          <p:nvPr/>
        </p:nvSpPr>
        <p:spPr>
          <a:xfrm>
            <a:off x="1629203" y="6359236"/>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zh-TW" alt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18" name="Text Box 9"/>
          <p:cNvSpPr txBox="1">
            <a:spLocks noChangeArrowheads="1"/>
          </p:cNvSpPr>
          <p:nvPr/>
        </p:nvSpPr>
        <p:spPr bwMode="auto">
          <a:xfrm>
            <a:off x="323528" y="980728"/>
            <a:ext cx="8424936" cy="4662815"/>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355600" indent="-355600" eaLnBrk="0" hangingPunct="0">
              <a:defRPr kumimoji="1">
                <a:solidFill>
                  <a:schemeClr val="tx1"/>
                </a:solidFill>
                <a:latin typeface="Arial" pitchFamily="34" charset="0"/>
                <a:ea typeface="新細明體" pitchFamily="18" charset="-120"/>
              </a:defRPr>
            </a:lvl1pPr>
            <a:lvl2pPr marL="6270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266700" indent="-266700" algn="just" eaLnBrk="1" hangingPunct="1">
              <a:spcBef>
                <a:spcPct val="50000"/>
              </a:spcBef>
              <a:buFont typeface="Wingdings" pitchFamily="2" charset="2"/>
              <a:buChar char="Ø"/>
              <a:defRPr/>
            </a:pPr>
            <a:r>
              <a:rPr lang="zh-TW" altLang="en-US" sz="2200" b="1" dirty="0" smtClean="0">
                <a:solidFill>
                  <a:srgbClr val="0000FF"/>
                </a:solidFill>
                <a:latin typeface="Times New Roman" pitchFamily="18" charset="0"/>
                <a:ea typeface="標楷體" pitchFamily="65" charset="-120"/>
                <a:cs typeface="Times New Roman" pitchFamily="18" charset="0"/>
              </a:rPr>
              <a:t>空氣污染防制專責單位或人員設置及管理辦法草案</a:t>
            </a:r>
            <a:r>
              <a:rPr lang="en-US" altLang="zh-TW" sz="2200" b="1" dirty="0" smtClean="0">
                <a:solidFill>
                  <a:srgbClr val="0000FF"/>
                </a:solidFill>
                <a:latin typeface="Times New Roman" pitchFamily="18" charset="0"/>
                <a:ea typeface="標楷體" pitchFamily="65" charset="-120"/>
                <a:cs typeface="Times New Roman" pitchFamily="18" charset="0"/>
              </a:rPr>
              <a:t>(105.5.2)</a:t>
            </a:r>
          </a:p>
          <a:p>
            <a:pPr indent="452438">
              <a:lnSpc>
                <a:spcPts val="3000"/>
              </a:lnSpc>
            </a:pPr>
            <a:r>
              <a:rPr lang="zh-TW" altLang="en-US" dirty="0" smtClean="0">
                <a:latin typeface="Times New Roman" pitchFamily="18" charset="0"/>
                <a:ea typeface="標楷體" pitchFamily="65" charset="-120"/>
                <a:cs typeface="Times New Roman" pitchFamily="18" charset="0"/>
              </a:rPr>
              <a:t> 為強化管理空氣污染防制專責單位或人員設置功能，有必要規範公私場所設置專責單位或人員之等級與人數、專責人員專職、業務責任，及因故無法執行業務、異動或離職之代理規定。</a:t>
            </a:r>
            <a:endParaRPr lang="en-US" altLang="zh-TW" dirty="0" smtClean="0">
              <a:latin typeface="Times New Roman" pitchFamily="18" charset="0"/>
              <a:ea typeface="標楷體" pitchFamily="65" charset="-120"/>
              <a:cs typeface="Times New Roman" pitchFamily="18" charset="0"/>
            </a:endParaRPr>
          </a:p>
          <a:p>
            <a:pPr indent="6350">
              <a:lnSpc>
                <a:spcPts val="3000"/>
              </a:lnSpc>
            </a:pPr>
            <a:r>
              <a:rPr lang="zh-TW" altLang="en-US" b="1" dirty="0" smtClean="0">
                <a:latin typeface="Times New Roman" pitchFamily="18" charset="0"/>
                <a:ea typeface="標楷體" pitchFamily="65" charset="-120"/>
                <a:cs typeface="Times New Roman" pitchFamily="18" charset="0"/>
              </a:rPr>
              <a:t>第七條    </a:t>
            </a:r>
            <a:r>
              <a:rPr lang="zh-TW" altLang="en-US" dirty="0" smtClean="0">
                <a:latin typeface="Times New Roman" pitchFamily="18" charset="0"/>
                <a:ea typeface="標楷體" pitchFamily="65" charset="-120"/>
                <a:cs typeface="Times New Roman" pitchFamily="18" charset="0"/>
              </a:rPr>
              <a:t>公私場所之專責人員離職或異動時，公私場所應即指定同一級別以上合格專責人員遞補，並於離職或異動日起三十日內，向直轄市、縣（市）主管機關重新申請核定。</a:t>
            </a:r>
            <a:endParaRPr lang="en-US" altLang="zh-TW" dirty="0" smtClean="0">
              <a:latin typeface="Times New Roman" pitchFamily="18" charset="0"/>
              <a:ea typeface="標楷體" pitchFamily="65" charset="-120"/>
              <a:cs typeface="Times New Roman" pitchFamily="18" charset="0"/>
            </a:endParaRPr>
          </a:p>
          <a:p>
            <a:pPr indent="6350">
              <a:lnSpc>
                <a:spcPts val="3000"/>
              </a:lnSpc>
            </a:pPr>
            <a:r>
              <a:rPr lang="zh-TW" altLang="en-US" b="1" dirty="0" smtClean="0">
                <a:latin typeface="Times New Roman" pitchFamily="18" charset="0"/>
                <a:ea typeface="標楷體" pitchFamily="65" charset="-120"/>
                <a:cs typeface="Times New Roman" pitchFamily="18" charset="0"/>
              </a:rPr>
              <a:t>第八條</a:t>
            </a:r>
            <a:r>
              <a:rPr lang="zh-TW" altLang="en-US" dirty="0" smtClean="0">
                <a:latin typeface="Times New Roman" pitchFamily="18" charset="0"/>
                <a:ea typeface="標楷體" pitchFamily="65" charset="-120"/>
                <a:cs typeface="Times New Roman" pitchFamily="18" charset="0"/>
              </a:rPr>
              <a:t>   公私場所之專責人員</a:t>
            </a:r>
            <a:r>
              <a:rPr lang="zh-TW" altLang="en-US" b="1" dirty="0" smtClean="0">
                <a:solidFill>
                  <a:srgbClr val="FF0000"/>
                </a:solidFill>
                <a:latin typeface="Times New Roman" pitchFamily="18" charset="0"/>
                <a:ea typeface="標楷體" pitchFamily="65" charset="-120"/>
                <a:cs typeface="Times New Roman" pitchFamily="18" charset="0"/>
              </a:rPr>
              <a:t>非因離職或異動</a:t>
            </a:r>
            <a:r>
              <a:rPr lang="zh-TW" altLang="en-US" dirty="0" smtClean="0">
                <a:latin typeface="Times New Roman" pitchFamily="18" charset="0"/>
                <a:ea typeface="標楷體" pitchFamily="65" charset="-120"/>
                <a:cs typeface="Times New Roman" pitchFamily="18" charset="0"/>
              </a:rPr>
              <a:t>而因故未能執行業務時，公私場所應即指定具參加</a:t>
            </a:r>
            <a:r>
              <a:rPr lang="zh-TW" altLang="en-US" b="1" dirty="0" smtClean="0">
                <a:solidFill>
                  <a:srgbClr val="FF0000"/>
                </a:solidFill>
                <a:latin typeface="Times New Roman" pitchFamily="18" charset="0"/>
                <a:ea typeface="標楷體" pitchFamily="65" charset="-120"/>
                <a:cs typeface="Times New Roman" pitchFamily="18" charset="0"/>
              </a:rPr>
              <a:t>同一級別</a:t>
            </a:r>
            <a:r>
              <a:rPr lang="zh-TW" altLang="en-US" dirty="0" smtClean="0">
                <a:latin typeface="Times New Roman" pitchFamily="18" charset="0"/>
                <a:ea typeface="標楷體" pitchFamily="65" charset="-120"/>
                <a:cs typeface="Times New Roman" pitchFamily="18" charset="0"/>
              </a:rPr>
              <a:t>以上專責人員訓練資格之人員代理，並於事實發生後十五日內以書面報請直轄市、縣（市）主管機關同意。</a:t>
            </a:r>
            <a:endParaRPr lang="en-US" altLang="zh-TW" dirty="0" smtClean="0">
              <a:latin typeface="Times New Roman" pitchFamily="18" charset="0"/>
              <a:ea typeface="標楷體" pitchFamily="65" charset="-120"/>
              <a:cs typeface="Times New Roman" pitchFamily="18" charset="0"/>
            </a:endParaRPr>
          </a:p>
          <a:p>
            <a:pPr indent="6350">
              <a:lnSpc>
                <a:spcPts val="3000"/>
              </a:lnSpc>
            </a:pPr>
            <a:r>
              <a:rPr lang="zh-TW" altLang="en-US" dirty="0" smtClean="0">
                <a:latin typeface="Times New Roman" pitchFamily="18" charset="0"/>
                <a:ea typeface="標楷體" pitchFamily="65" charset="-120"/>
                <a:cs typeface="Times New Roman" pitchFamily="18" charset="0"/>
              </a:rPr>
              <a:t>代理</a:t>
            </a:r>
            <a:r>
              <a:rPr lang="zh-TW" altLang="en-US" dirty="0" smtClean="0">
                <a:solidFill>
                  <a:srgbClr val="FF0000"/>
                </a:solidFill>
                <a:latin typeface="Times New Roman" pitchFamily="18" charset="0"/>
                <a:ea typeface="標楷體" pitchFamily="65" charset="-120"/>
                <a:cs typeface="Times New Roman" pitchFamily="18" charset="0"/>
              </a:rPr>
              <a:t>期滿前十五日</a:t>
            </a:r>
            <a:r>
              <a:rPr lang="zh-TW" altLang="en-US" dirty="0" smtClean="0">
                <a:latin typeface="Times New Roman" pitchFamily="18" charset="0"/>
                <a:ea typeface="標楷體" pitchFamily="65" charset="-120"/>
                <a:cs typeface="Times New Roman" pitchFamily="18" charset="0"/>
              </a:rPr>
              <a:t>，公私場所應完成同一級別以上之合格空污專責核定設置。	</a:t>
            </a:r>
          </a:p>
          <a:p>
            <a:pPr indent="6350">
              <a:lnSpc>
                <a:spcPts val="3000"/>
              </a:lnSpc>
            </a:pPr>
            <a:r>
              <a:rPr lang="zh-TW" altLang="en-US" dirty="0" smtClean="0"/>
              <a:t>	</a:t>
            </a:r>
          </a:p>
        </p:txBody>
      </p:sp>
      <p:sp>
        <p:nvSpPr>
          <p:cNvPr id="10" name="矩形 9"/>
          <p:cNvSpPr/>
          <p:nvPr/>
        </p:nvSpPr>
        <p:spPr>
          <a:xfrm>
            <a:off x="2195736" y="404664"/>
            <a:ext cx="489654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zh-TW" sz="2800" b="1" dirty="0" smtClean="0">
                <a:latin typeface="Times New Roman" pitchFamily="18" charset="0"/>
                <a:ea typeface="標楷體" pitchFamily="65" charset="-120"/>
              </a:rPr>
              <a:t>固定污染源</a:t>
            </a:r>
            <a:r>
              <a:rPr lang="zh-TW" altLang="en-US" sz="2800" b="1" dirty="0" smtClean="0">
                <a:latin typeface="Times New Roman" pitchFamily="18" charset="0"/>
                <a:ea typeface="標楷體" pitchFamily="65" charset="-120"/>
              </a:rPr>
              <a:t>修正中已預告草案</a:t>
            </a:r>
            <a:endParaRPr lang="zh-TW" altLang="en-US" sz="2800" dirty="0"/>
          </a:p>
        </p:txBody>
      </p:sp>
      <p:sp>
        <p:nvSpPr>
          <p:cNvPr id="9" name="直線圖說文字 1 (加上強調線) 8"/>
          <p:cNvSpPr/>
          <p:nvPr/>
        </p:nvSpPr>
        <p:spPr>
          <a:xfrm>
            <a:off x="5220072" y="3284984"/>
            <a:ext cx="3240360" cy="432048"/>
          </a:xfrm>
          <a:prstGeom prst="accentCallout1">
            <a:avLst>
              <a:gd name="adj1" fmla="val 18750"/>
              <a:gd name="adj2" fmla="val -8333"/>
              <a:gd name="adj3" fmla="val 110039"/>
              <a:gd name="adj4" fmla="val -21598"/>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1600" dirty="0" smtClean="0">
                <a:solidFill>
                  <a:srgbClr val="0000FF"/>
                </a:solidFill>
                <a:latin typeface="+mj-ea"/>
                <a:ea typeface="+mj-ea"/>
              </a:rPr>
              <a:t>如懷孕、住院、受訓、派差等原因</a:t>
            </a:r>
            <a:endParaRPr lang="zh-TW" altLang="en-US" sz="1600" dirty="0">
              <a:solidFill>
                <a:srgbClr val="0000FF"/>
              </a:solidFill>
              <a:latin typeface="+mj-ea"/>
              <a:ea typeface="+mj-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3496</TotalTime>
  <Words>2225</Words>
  <Application>Microsoft Office PowerPoint</Application>
  <PresentationFormat>如螢幕大小 (4:3)</PresentationFormat>
  <Paragraphs>201</Paragraphs>
  <Slides>38</Slides>
  <Notes>24</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原創</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固定污染源排放量計算暨許可 申請相關法令說明會</dc:title>
  <dc:creator>Administrator</dc:creator>
  <cp:lastModifiedBy>Joyce</cp:lastModifiedBy>
  <cp:revision>313</cp:revision>
  <dcterms:created xsi:type="dcterms:W3CDTF">2013-12-16T04:29:31Z</dcterms:created>
  <dcterms:modified xsi:type="dcterms:W3CDTF">2016-05-09T08:20:20Z</dcterms:modified>
</cp:coreProperties>
</file>