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7"/>
  </p:notesMasterIdLst>
  <p:handoutMasterIdLst>
    <p:handoutMasterId r:id="rId58"/>
  </p:handoutMasterIdLst>
  <p:sldIdLst>
    <p:sldId id="1996" r:id="rId2"/>
    <p:sldId id="1615" r:id="rId3"/>
    <p:sldId id="1895" r:id="rId4"/>
    <p:sldId id="1953" r:id="rId5"/>
    <p:sldId id="1936" r:id="rId6"/>
    <p:sldId id="1937" r:id="rId7"/>
    <p:sldId id="1954" r:id="rId8"/>
    <p:sldId id="1938" r:id="rId9"/>
    <p:sldId id="1940" r:id="rId10"/>
    <p:sldId id="1997" r:id="rId11"/>
    <p:sldId id="1871" r:id="rId12"/>
    <p:sldId id="1967" r:id="rId13"/>
    <p:sldId id="1939" r:id="rId14"/>
    <p:sldId id="1952" r:id="rId15"/>
    <p:sldId id="1983" r:id="rId16"/>
    <p:sldId id="1984" r:id="rId17"/>
    <p:sldId id="1957" r:id="rId18"/>
    <p:sldId id="2021" r:id="rId19"/>
    <p:sldId id="1998" r:id="rId20"/>
    <p:sldId id="2047" r:id="rId21"/>
    <p:sldId id="2049" r:id="rId22"/>
    <p:sldId id="2016" r:id="rId23"/>
    <p:sldId id="1985" r:id="rId24"/>
    <p:sldId id="2050" r:id="rId25"/>
    <p:sldId id="2048" r:id="rId26"/>
    <p:sldId id="2024" r:id="rId27"/>
    <p:sldId id="2025" r:id="rId28"/>
    <p:sldId id="2026" r:id="rId29"/>
    <p:sldId id="2027" r:id="rId30"/>
    <p:sldId id="2028" r:id="rId31"/>
    <p:sldId id="2029" r:id="rId32"/>
    <p:sldId id="2051" r:id="rId33"/>
    <p:sldId id="2030" r:id="rId34"/>
    <p:sldId id="2040" r:id="rId35"/>
    <p:sldId id="2041" r:id="rId36"/>
    <p:sldId id="2042" r:id="rId37"/>
    <p:sldId id="2043" r:id="rId38"/>
    <p:sldId id="2044" r:id="rId39"/>
    <p:sldId id="2055" r:id="rId40"/>
    <p:sldId id="2045" r:id="rId41"/>
    <p:sldId id="1994" r:id="rId42"/>
    <p:sldId id="1951" r:id="rId43"/>
    <p:sldId id="2053" r:id="rId44"/>
    <p:sldId id="2054" r:id="rId45"/>
    <p:sldId id="1883" r:id="rId46"/>
    <p:sldId id="1930" r:id="rId47"/>
    <p:sldId id="1926" r:id="rId48"/>
    <p:sldId id="1927" r:id="rId49"/>
    <p:sldId id="2052" r:id="rId50"/>
    <p:sldId id="2057" r:id="rId51"/>
    <p:sldId id="1884" r:id="rId52"/>
    <p:sldId id="1972" r:id="rId53"/>
    <p:sldId id="1995" r:id="rId54"/>
    <p:sldId id="2046" r:id="rId55"/>
    <p:sldId id="1973" r:id="rId56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itchFamily="34" charset="0"/>
        <a:ea typeface="全真顏體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itchFamily="34" charset="0"/>
        <a:ea typeface="全真顏體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itchFamily="34" charset="0"/>
        <a:ea typeface="全真顏體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itchFamily="34" charset="0"/>
        <a:ea typeface="全真顏體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itchFamily="34" charset="0"/>
        <a:ea typeface="全真顏體" pitchFamily="49" charset="-120"/>
        <a:cs typeface="+mn-cs"/>
      </a:defRPr>
    </a:lvl5pPr>
    <a:lvl6pPr marL="2286000" algn="l" defTabSz="914400" rtl="0" eaLnBrk="1" latinLnBrk="0" hangingPunct="1">
      <a:defRPr kumimoji="1" sz="2000" kern="1200" baseline="-25000">
        <a:solidFill>
          <a:schemeClr val="tx1"/>
        </a:solidFill>
        <a:latin typeface="Arial" pitchFamily="34" charset="0"/>
        <a:ea typeface="全真顏體" pitchFamily="49" charset="-120"/>
        <a:cs typeface="+mn-cs"/>
      </a:defRPr>
    </a:lvl6pPr>
    <a:lvl7pPr marL="2743200" algn="l" defTabSz="914400" rtl="0" eaLnBrk="1" latinLnBrk="0" hangingPunct="1">
      <a:defRPr kumimoji="1" sz="2000" kern="1200" baseline="-25000">
        <a:solidFill>
          <a:schemeClr val="tx1"/>
        </a:solidFill>
        <a:latin typeface="Arial" pitchFamily="34" charset="0"/>
        <a:ea typeface="全真顏體" pitchFamily="49" charset="-120"/>
        <a:cs typeface="+mn-cs"/>
      </a:defRPr>
    </a:lvl7pPr>
    <a:lvl8pPr marL="3200400" algn="l" defTabSz="914400" rtl="0" eaLnBrk="1" latinLnBrk="0" hangingPunct="1">
      <a:defRPr kumimoji="1" sz="2000" kern="1200" baseline="-25000">
        <a:solidFill>
          <a:schemeClr val="tx1"/>
        </a:solidFill>
        <a:latin typeface="Arial" pitchFamily="34" charset="0"/>
        <a:ea typeface="全真顏體" pitchFamily="49" charset="-120"/>
        <a:cs typeface="+mn-cs"/>
      </a:defRPr>
    </a:lvl8pPr>
    <a:lvl9pPr marL="3657600" algn="l" defTabSz="914400" rtl="0" eaLnBrk="1" latinLnBrk="0" hangingPunct="1">
      <a:defRPr kumimoji="1" sz="2000" kern="1200" baseline="-25000">
        <a:solidFill>
          <a:schemeClr val="tx1"/>
        </a:solidFill>
        <a:latin typeface="Arial" pitchFamily="34" charset="0"/>
        <a:ea typeface="全真顏體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EED"/>
    <a:srgbClr val="408000"/>
    <a:srgbClr val="FFFFCC"/>
    <a:srgbClr val="FFFFFF"/>
    <a:srgbClr val="006600"/>
    <a:srgbClr val="B4DE86"/>
    <a:srgbClr val="F7C1C1"/>
    <a:srgbClr val="A19A41"/>
    <a:srgbClr val="E20016"/>
    <a:srgbClr val="FFB9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9767" autoAdjust="0"/>
  </p:normalViewPr>
  <p:slideViewPr>
    <p:cSldViewPr snapToObjects="1">
      <p:cViewPr varScale="1">
        <p:scale>
          <a:sx n="115" d="100"/>
          <a:sy n="115" d="100"/>
        </p:scale>
        <p:origin x="-1812" y="-96"/>
      </p:cViewPr>
      <p:guideLst>
        <p:guide orient="horz" pos="4059"/>
        <p:guide pos="5573"/>
      </p:guideLst>
    </p:cSldViewPr>
  </p:slideViewPr>
  <p:outlineViewPr>
    <p:cViewPr>
      <p:scale>
        <a:sx n="33" d="100"/>
        <a:sy n="33" d="100"/>
      </p:scale>
      <p:origin x="0" y="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1614" y="72"/>
      </p:cViewPr>
      <p:guideLst>
        <p:guide orient="horz" pos="3131"/>
        <p:guide pos="2144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4" tIns="46402" rIns="92804" bIns="46402" numCol="1" anchor="t" anchorCtr="0" compatLnSpc="1">
            <a:prstTxWarp prst="textNoShape">
              <a:avLst/>
            </a:prstTxWarp>
          </a:bodyPr>
          <a:lstStyle>
            <a:lvl1pPr defTabSz="927100">
              <a:defRPr kumimoji="0" sz="1200" baseline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>
              <a:ea typeface="微軟正黑體" pitchFamily="34" charset="-12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4" tIns="46402" rIns="92804" bIns="46402" numCol="1" anchor="t" anchorCtr="0" compatLnSpc="1">
            <a:prstTxWarp prst="textNoShape">
              <a:avLst/>
            </a:prstTxWarp>
          </a:bodyPr>
          <a:lstStyle>
            <a:lvl1pPr algn="r" defTabSz="927100">
              <a:defRPr kumimoji="0" sz="1200" baseline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>
              <a:ea typeface="微軟正黑體" pitchFamily="34" charset="-120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4" tIns="46402" rIns="92804" bIns="46402" numCol="1" anchor="b" anchorCtr="0" compatLnSpc="1">
            <a:prstTxWarp prst="textNoShape">
              <a:avLst/>
            </a:prstTxWarp>
          </a:bodyPr>
          <a:lstStyle>
            <a:lvl1pPr defTabSz="927100">
              <a:defRPr kumimoji="0" sz="1200" baseline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>
              <a:ea typeface="微軟正黑體" pitchFamily="34" charset="-120"/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4" tIns="46402" rIns="92804" bIns="46402" numCol="1" anchor="b" anchorCtr="0" compatLnSpc="1">
            <a:prstTxWarp prst="textNoShape">
              <a:avLst/>
            </a:prstTxWarp>
          </a:bodyPr>
          <a:lstStyle>
            <a:lvl1pPr algn="r" defTabSz="927100">
              <a:defRPr kumimoji="0" sz="1200" baseline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5BF1D18-C1F1-4809-9E7B-EC66764C1155}" type="slidenum">
              <a:rPr lang="en-US" altLang="zh-TW">
                <a:ea typeface="微軟正黑體" pitchFamily="34" charset="-120"/>
              </a:rPr>
              <a:pPr>
                <a:defRPr/>
              </a:pPr>
              <a:t>‹#›</a:t>
            </a:fld>
            <a:endParaRPr lang="en-US" altLang="zh-TW" dirty="0"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485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4" tIns="46402" rIns="92804" bIns="46402" numCol="1" anchor="t" anchorCtr="0" compatLnSpc="1">
            <a:prstTxWarp prst="textNoShape">
              <a:avLst/>
            </a:prstTxWarp>
          </a:bodyPr>
          <a:lstStyle>
            <a:lvl1pPr defTabSz="927100">
              <a:defRPr kumimoji="0" sz="1200" baseline="0">
                <a:latin typeface="Arial" charset="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4" tIns="46402" rIns="92804" bIns="46402" numCol="1" anchor="t" anchorCtr="0" compatLnSpc="1">
            <a:prstTxWarp prst="textNoShape">
              <a:avLst/>
            </a:prstTxWarp>
          </a:bodyPr>
          <a:lstStyle>
            <a:lvl1pPr algn="r" defTabSz="927100">
              <a:defRPr kumimoji="0" sz="1200" baseline="0">
                <a:latin typeface="Arial" charset="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2050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9638"/>
            <a:ext cx="49911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4" tIns="46402" rIns="92804" bIns="464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 smtClean="0"/>
              <a:t>按一下以編輯母片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4" tIns="46402" rIns="92804" bIns="46402" numCol="1" anchor="b" anchorCtr="0" compatLnSpc="1">
            <a:prstTxWarp prst="textNoShape">
              <a:avLst/>
            </a:prstTxWarp>
          </a:bodyPr>
          <a:lstStyle>
            <a:lvl1pPr defTabSz="927100">
              <a:defRPr kumimoji="0" sz="1200" baseline="0">
                <a:latin typeface="Arial" charset="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4" tIns="46402" rIns="92804" bIns="46402" numCol="1" anchor="b" anchorCtr="0" compatLnSpc="1">
            <a:prstTxWarp prst="textNoShape">
              <a:avLst/>
            </a:prstTxWarp>
          </a:bodyPr>
          <a:lstStyle>
            <a:lvl1pPr algn="r" defTabSz="927100">
              <a:defRPr kumimoji="0" sz="1200" baseline="0">
                <a:latin typeface="Arial" charset="0"/>
                <a:ea typeface="微軟正黑體" pitchFamily="34" charset="-120"/>
              </a:defRPr>
            </a:lvl1pPr>
          </a:lstStyle>
          <a:p>
            <a:pPr>
              <a:defRPr/>
            </a:pPr>
            <a:fld id="{7235F14A-BF0C-48A6-999D-9056B061BCB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3508389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微軟正黑體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微軟正黑體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微軟正黑體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微軟正黑體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微軟正黑體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8875" cy="37274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E2312-62F3-4420-9F42-D44D17C198F7}" type="datetime1">
              <a:rPr lang="zh-TW" altLang="en-US"/>
              <a:pPr>
                <a:defRPr/>
              </a:pPr>
              <a:t>2015/1/23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EA245-8997-49DC-AAF5-D558B70254B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284398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BD724-D055-4083-9E4B-A11411CBF990}" type="datetime1">
              <a:rPr lang="zh-TW" altLang="en-US"/>
              <a:pPr>
                <a:defRPr/>
              </a:pPr>
              <a:t>2015/1/23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8616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75413" y="0"/>
            <a:ext cx="2044700" cy="5899150"/>
          </a:xfrm>
        </p:spPr>
        <p:txBody>
          <a:bodyPr vert="eaVert"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36550" y="0"/>
            <a:ext cx="5986463" cy="5899150"/>
          </a:xfrm>
        </p:spPr>
        <p:txBody>
          <a:bodyPr vert="eaVert"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35BA8-D02D-4956-BC36-60A256B54665}" type="datetime1">
              <a:rPr lang="zh-TW" altLang="en-US"/>
              <a:pPr>
                <a:defRPr/>
              </a:pPr>
              <a:t>2015/1/23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33759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36550" y="0"/>
            <a:ext cx="8183563" cy="5899150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5DDAD-0784-417A-94A4-6C98F745EF37}" type="datetime1">
              <a:rPr lang="zh-TW" altLang="en-US"/>
              <a:pPr>
                <a:defRPr/>
              </a:pPr>
              <a:t>2015/1/23</a:t>
            </a:fld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98323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336550" y="0"/>
            <a:ext cx="7694613" cy="1143000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62000" y="1371600"/>
            <a:ext cx="3802063" cy="2187575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16463" y="1371600"/>
            <a:ext cx="3803650" cy="2187575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762000" y="3711575"/>
            <a:ext cx="3802063" cy="2187575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6463" y="3711575"/>
            <a:ext cx="3803650" cy="2187575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43A92-B30F-4C41-84D5-97114C051A96}" type="datetime1">
              <a:rPr lang="zh-TW" altLang="en-US"/>
              <a:pPr>
                <a:defRPr/>
              </a:pPr>
              <a:t>2015/1/23</a:t>
            </a:fld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0475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a typeface="微軟正黑體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99A86-1248-43FB-90B0-D639B276D816}" type="datetime1">
              <a:rPr lang="zh-TW" altLang="en-US"/>
              <a:pPr>
                <a:defRPr/>
              </a:pPr>
              <a:t>2015/1/23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FC445-4609-4EC6-8E0C-4E6D399D9D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17275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802063" cy="4527550"/>
          </a:xfrm>
        </p:spPr>
        <p:txBody>
          <a:bodyPr/>
          <a:lstStyle>
            <a:lvl1pPr>
              <a:defRPr sz="2800">
                <a:ea typeface="微軟正黑體" pitchFamily="34" charset="-120"/>
              </a:defRPr>
            </a:lvl1pPr>
            <a:lvl2pPr>
              <a:defRPr sz="2400">
                <a:ea typeface="微軟正黑體" pitchFamily="34" charset="-120"/>
              </a:defRPr>
            </a:lvl2pPr>
            <a:lvl3pPr>
              <a:defRPr sz="2000">
                <a:ea typeface="微軟正黑體" pitchFamily="34" charset="-120"/>
              </a:defRPr>
            </a:lvl3pPr>
            <a:lvl4pPr>
              <a:defRPr sz="1800">
                <a:ea typeface="微軟正黑體" pitchFamily="34" charset="-120"/>
              </a:defRPr>
            </a:lvl4pPr>
            <a:lvl5pPr>
              <a:defRPr sz="1800"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6463" y="1371600"/>
            <a:ext cx="3803650" cy="4527550"/>
          </a:xfrm>
        </p:spPr>
        <p:txBody>
          <a:bodyPr/>
          <a:lstStyle>
            <a:lvl1pPr>
              <a:defRPr sz="2800">
                <a:ea typeface="微軟正黑體" pitchFamily="34" charset="-120"/>
              </a:defRPr>
            </a:lvl1pPr>
            <a:lvl2pPr>
              <a:defRPr sz="2400">
                <a:ea typeface="微軟正黑體" pitchFamily="34" charset="-120"/>
              </a:defRPr>
            </a:lvl2pPr>
            <a:lvl3pPr>
              <a:defRPr sz="2000">
                <a:ea typeface="微軟正黑體" pitchFamily="34" charset="-120"/>
              </a:defRPr>
            </a:lvl3pPr>
            <a:lvl4pPr>
              <a:defRPr sz="1800">
                <a:ea typeface="微軟正黑體" pitchFamily="34" charset="-120"/>
              </a:defRPr>
            </a:lvl4pPr>
            <a:lvl5pPr>
              <a:defRPr sz="1800"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4228F-6CE1-429A-8091-A3252B976777}" type="datetime1">
              <a:rPr lang="zh-TW" altLang="en-US"/>
              <a:pPr>
                <a:defRPr/>
              </a:pPr>
              <a:t>2015/1/23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F9027-2FF8-4601-A957-B6358B2B38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84404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a typeface="微軟正黑體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a typeface="微軟正黑體" pitchFamily="34" charset="-120"/>
              </a:defRPr>
            </a:lvl1pPr>
            <a:lvl2pPr>
              <a:defRPr sz="2000">
                <a:ea typeface="微軟正黑體" pitchFamily="34" charset="-120"/>
              </a:defRPr>
            </a:lvl2pPr>
            <a:lvl3pPr>
              <a:defRPr sz="1800">
                <a:ea typeface="微軟正黑體" pitchFamily="34" charset="-120"/>
              </a:defRPr>
            </a:lvl3pPr>
            <a:lvl4pPr>
              <a:defRPr sz="1600">
                <a:ea typeface="微軟正黑體" pitchFamily="34" charset="-120"/>
              </a:defRPr>
            </a:lvl4pPr>
            <a:lvl5pPr>
              <a:defRPr sz="1600">
                <a:ea typeface="微軟正黑體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a typeface="微軟正黑體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a typeface="微軟正黑體" pitchFamily="34" charset="-120"/>
              </a:defRPr>
            </a:lvl1pPr>
            <a:lvl2pPr>
              <a:defRPr sz="2000">
                <a:ea typeface="微軟正黑體" pitchFamily="34" charset="-120"/>
              </a:defRPr>
            </a:lvl2pPr>
            <a:lvl3pPr>
              <a:defRPr sz="1800">
                <a:ea typeface="微軟正黑體" pitchFamily="34" charset="-120"/>
              </a:defRPr>
            </a:lvl3pPr>
            <a:lvl4pPr>
              <a:defRPr sz="1600">
                <a:ea typeface="微軟正黑體" pitchFamily="34" charset="-120"/>
              </a:defRPr>
            </a:lvl4pPr>
            <a:lvl5pPr>
              <a:defRPr sz="1600">
                <a:ea typeface="微軟正黑體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88A83-A8D3-4A4B-A772-BC45019A5B70}" type="datetime1">
              <a:rPr lang="zh-TW" altLang="en-US"/>
              <a:pPr>
                <a:defRPr/>
              </a:pPr>
              <a:t>2015/1/23</a:t>
            </a:fld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8B94-2F8F-489A-AEC4-FE97B28CD9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04600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70F43-E4D3-4174-B1D6-1CACE68EA7D8}" type="datetime1">
              <a:rPr lang="zh-TW" altLang="en-US"/>
              <a:pPr>
                <a:defRPr/>
              </a:pPr>
              <a:t>2015/1/23</a:t>
            </a:fld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1254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70F43-E4D3-4174-B1D6-1CACE68EA7D8}" type="datetime1">
              <a:rPr lang="zh-TW" altLang="en-US"/>
              <a:pPr>
                <a:defRPr/>
              </a:pPr>
              <a:t>2015/1/23</a:t>
            </a:fld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9813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971D3-4A43-4CA8-ADAA-8000C249C138}" type="datetime1">
              <a:rPr lang="zh-TW" altLang="en-US"/>
              <a:pPr>
                <a:defRPr/>
              </a:pPr>
              <a:t>2015/1/23</a:t>
            </a:fld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6135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ea typeface="微軟正黑體" pitchFamily="34" charset="-120"/>
              </a:defRPr>
            </a:lvl1pPr>
            <a:lvl2pPr>
              <a:defRPr sz="2800">
                <a:ea typeface="微軟正黑體" pitchFamily="34" charset="-120"/>
              </a:defRPr>
            </a:lvl2pPr>
            <a:lvl3pPr>
              <a:defRPr sz="2400">
                <a:ea typeface="微軟正黑體" pitchFamily="34" charset="-120"/>
              </a:defRPr>
            </a:lvl3pPr>
            <a:lvl4pPr>
              <a:defRPr sz="2000">
                <a:ea typeface="微軟正黑體" pitchFamily="34" charset="-120"/>
              </a:defRPr>
            </a:lvl4pPr>
            <a:lvl5pPr>
              <a:defRPr sz="2000">
                <a:ea typeface="微軟正黑體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ea typeface="微軟正黑體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58C2C-EB8F-4951-9055-BA2BD64A6C1D}" type="datetime1">
              <a:rPr lang="zh-TW" altLang="en-US"/>
              <a:pPr>
                <a:defRPr/>
              </a:pPr>
              <a:t>2015/1/23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206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ea typeface="微軟正黑體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ea typeface="微軟正黑體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CAE19-78E0-4962-9419-2347C708087A}" type="datetime1">
              <a:rPr lang="zh-TW" altLang="en-US"/>
              <a:pPr>
                <a:defRPr/>
              </a:pPr>
              <a:t>2015/1/23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9191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6550" y="0"/>
            <a:ext cx="7694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75811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51625"/>
            <a:ext cx="11668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kumimoji="0" sz="1400" baseline="0">
                <a:latin typeface="Arial" charset="0"/>
                <a:ea typeface="微軟正黑體" pitchFamily="34" charset="-120"/>
              </a:defRPr>
            </a:lvl1pPr>
          </a:lstStyle>
          <a:p>
            <a:pPr>
              <a:defRPr/>
            </a:pPr>
            <a:fld id="{ABD7DE87-B547-4584-81AF-8EE56EBFF767}" type="datetime1">
              <a:rPr lang="zh-TW" altLang="en-US" smtClean="0"/>
              <a:pPr>
                <a:defRPr/>
              </a:pPr>
              <a:t>2015/1/23</a:t>
            </a:fld>
            <a:endParaRPr lang="en-US" altLang="zh-TW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76525" y="6583363"/>
            <a:ext cx="64674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aseline="0">
                <a:latin typeface="Arial" charset="0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375" y="503238"/>
            <a:ext cx="6238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kumimoji="0" sz="2800" b="1" baseline="0">
                <a:solidFill>
                  <a:srgbClr val="FFFFFF"/>
                </a:solidFill>
                <a:latin typeface="Arial" charset="0"/>
                <a:ea typeface="微軟正黑體" pitchFamily="34" charset="-120"/>
              </a:defRPr>
            </a:lvl1pPr>
          </a:lstStyle>
          <a:p>
            <a:pPr>
              <a:defRPr/>
            </a:pPr>
            <a:fld id="{ED5981CE-1668-4CD2-86A6-4BBE639BB76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8" name="Picture 13" descr="juxi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 userDrawn="1"/>
        </p:nvGrpSpPr>
        <p:grpSpPr bwMode="auto">
          <a:xfrm>
            <a:off x="0" y="5849938"/>
            <a:ext cx="9145588" cy="892175"/>
            <a:chOff x="0" y="3685"/>
            <a:chExt cx="5761" cy="562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0" y="3773"/>
              <a:ext cx="5199" cy="348"/>
            </a:xfrm>
            <a:custGeom>
              <a:avLst/>
              <a:gdLst/>
              <a:ahLst/>
              <a:cxnLst>
                <a:cxn ang="0">
                  <a:pos x="0" y="319"/>
                </a:cxn>
                <a:cxn ang="0">
                  <a:pos x="4913" y="319"/>
                </a:cxn>
                <a:cxn ang="0">
                  <a:pos x="4939" y="307"/>
                </a:cxn>
                <a:cxn ang="0">
                  <a:pos x="4959" y="288"/>
                </a:cxn>
                <a:cxn ang="0">
                  <a:pos x="5138" y="6"/>
                </a:cxn>
                <a:cxn ang="0">
                  <a:pos x="5148" y="0"/>
                </a:cxn>
                <a:cxn ang="0">
                  <a:pos x="5178" y="26"/>
                </a:cxn>
                <a:cxn ang="0">
                  <a:pos x="5198" y="58"/>
                </a:cxn>
                <a:cxn ang="0">
                  <a:pos x="5029" y="340"/>
                </a:cxn>
                <a:cxn ang="0">
                  <a:pos x="4999" y="347"/>
                </a:cxn>
                <a:cxn ang="0">
                  <a:pos x="0" y="347"/>
                </a:cxn>
                <a:cxn ang="0">
                  <a:pos x="0" y="319"/>
                </a:cxn>
              </a:cxnLst>
              <a:rect l="0" t="0" r="r" b="b"/>
              <a:pathLst>
                <a:path w="5199" h="348">
                  <a:moveTo>
                    <a:pt x="0" y="319"/>
                  </a:moveTo>
                  <a:lnTo>
                    <a:pt x="4913" y="319"/>
                  </a:lnTo>
                  <a:lnTo>
                    <a:pt x="4939" y="307"/>
                  </a:lnTo>
                  <a:lnTo>
                    <a:pt x="4959" y="288"/>
                  </a:lnTo>
                  <a:lnTo>
                    <a:pt x="5138" y="6"/>
                  </a:lnTo>
                  <a:lnTo>
                    <a:pt x="5148" y="0"/>
                  </a:lnTo>
                  <a:lnTo>
                    <a:pt x="5178" y="26"/>
                  </a:lnTo>
                  <a:lnTo>
                    <a:pt x="5198" y="58"/>
                  </a:lnTo>
                  <a:lnTo>
                    <a:pt x="5029" y="340"/>
                  </a:lnTo>
                  <a:lnTo>
                    <a:pt x="4999" y="347"/>
                  </a:lnTo>
                  <a:lnTo>
                    <a:pt x="0" y="347"/>
                  </a:lnTo>
                  <a:lnTo>
                    <a:pt x="0" y="319"/>
                  </a:lnTo>
                </a:path>
              </a:pathLst>
            </a:custGeom>
            <a:solidFill>
              <a:srgbClr val="009900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8" y="3685"/>
              <a:ext cx="5753" cy="505"/>
            </a:xfrm>
            <a:custGeom>
              <a:avLst/>
              <a:gdLst/>
              <a:ahLst/>
              <a:cxnLst>
                <a:cxn ang="0">
                  <a:pos x="0" y="464"/>
                </a:cxn>
                <a:cxn ang="0">
                  <a:pos x="5016" y="464"/>
                </a:cxn>
                <a:cxn ang="0">
                  <a:pos x="5036" y="458"/>
                </a:cxn>
                <a:cxn ang="0">
                  <a:pos x="5046" y="445"/>
                </a:cxn>
                <a:cxn ang="0">
                  <a:pos x="5056" y="432"/>
                </a:cxn>
                <a:cxn ang="0">
                  <a:pos x="5334" y="0"/>
                </a:cxn>
                <a:cxn ang="0">
                  <a:pos x="5354" y="0"/>
                </a:cxn>
                <a:cxn ang="0">
                  <a:pos x="5374" y="13"/>
                </a:cxn>
                <a:cxn ang="0">
                  <a:pos x="5652" y="451"/>
                </a:cxn>
                <a:cxn ang="0">
                  <a:pos x="5672" y="458"/>
                </a:cxn>
                <a:cxn ang="0">
                  <a:pos x="5752" y="458"/>
                </a:cxn>
                <a:cxn ang="0">
                  <a:pos x="5732" y="497"/>
                </a:cxn>
                <a:cxn ang="0">
                  <a:pos x="5602" y="497"/>
                </a:cxn>
                <a:cxn ang="0">
                  <a:pos x="5573" y="471"/>
                </a:cxn>
                <a:cxn ang="0">
                  <a:pos x="5543" y="445"/>
                </a:cxn>
                <a:cxn ang="0">
                  <a:pos x="5354" y="150"/>
                </a:cxn>
                <a:cxn ang="0">
                  <a:pos x="5344" y="150"/>
                </a:cxn>
                <a:cxn ang="0">
                  <a:pos x="5126" y="477"/>
                </a:cxn>
                <a:cxn ang="0">
                  <a:pos x="5106" y="497"/>
                </a:cxn>
                <a:cxn ang="0">
                  <a:pos x="5086" y="504"/>
                </a:cxn>
                <a:cxn ang="0">
                  <a:pos x="9" y="504"/>
                </a:cxn>
                <a:cxn ang="0">
                  <a:pos x="0" y="464"/>
                </a:cxn>
              </a:cxnLst>
              <a:rect l="0" t="0" r="r" b="b"/>
              <a:pathLst>
                <a:path w="5753" h="505">
                  <a:moveTo>
                    <a:pt x="0" y="464"/>
                  </a:moveTo>
                  <a:lnTo>
                    <a:pt x="5016" y="464"/>
                  </a:lnTo>
                  <a:lnTo>
                    <a:pt x="5036" y="458"/>
                  </a:lnTo>
                  <a:lnTo>
                    <a:pt x="5046" y="445"/>
                  </a:lnTo>
                  <a:lnTo>
                    <a:pt x="5056" y="432"/>
                  </a:lnTo>
                  <a:lnTo>
                    <a:pt x="5334" y="0"/>
                  </a:lnTo>
                  <a:lnTo>
                    <a:pt x="5354" y="0"/>
                  </a:lnTo>
                  <a:lnTo>
                    <a:pt x="5374" y="13"/>
                  </a:lnTo>
                  <a:lnTo>
                    <a:pt x="5652" y="451"/>
                  </a:lnTo>
                  <a:lnTo>
                    <a:pt x="5672" y="458"/>
                  </a:lnTo>
                  <a:lnTo>
                    <a:pt x="5752" y="458"/>
                  </a:lnTo>
                  <a:lnTo>
                    <a:pt x="5732" y="497"/>
                  </a:lnTo>
                  <a:lnTo>
                    <a:pt x="5602" y="497"/>
                  </a:lnTo>
                  <a:lnTo>
                    <a:pt x="5573" y="471"/>
                  </a:lnTo>
                  <a:lnTo>
                    <a:pt x="5543" y="445"/>
                  </a:lnTo>
                  <a:lnTo>
                    <a:pt x="5354" y="150"/>
                  </a:lnTo>
                  <a:lnTo>
                    <a:pt x="5344" y="150"/>
                  </a:lnTo>
                  <a:lnTo>
                    <a:pt x="5126" y="477"/>
                  </a:lnTo>
                  <a:lnTo>
                    <a:pt x="5106" y="497"/>
                  </a:lnTo>
                  <a:lnTo>
                    <a:pt x="5086" y="504"/>
                  </a:lnTo>
                  <a:lnTo>
                    <a:pt x="9" y="504"/>
                  </a:lnTo>
                  <a:lnTo>
                    <a:pt x="0" y="464"/>
                  </a:lnTo>
                </a:path>
              </a:pathLst>
            </a:custGeom>
            <a:solidFill>
              <a:srgbClr val="0033CC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0" y="3912"/>
              <a:ext cx="5761" cy="335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5120" y="301"/>
                </a:cxn>
                <a:cxn ang="0">
                  <a:pos x="5144" y="294"/>
                </a:cxn>
                <a:cxn ang="0">
                  <a:pos x="5164" y="268"/>
                </a:cxn>
                <a:cxn ang="0">
                  <a:pos x="5342" y="6"/>
                </a:cxn>
                <a:cxn ang="0">
                  <a:pos x="5352" y="0"/>
                </a:cxn>
                <a:cxn ang="0">
                  <a:pos x="5541" y="268"/>
                </a:cxn>
                <a:cxn ang="0">
                  <a:pos x="5561" y="288"/>
                </a:cxn>
                <a:cxn ang="0">
                  <a:pos x="5591" y="301"/>
                </a:cxn>
                <a:cxn ang="0">
                  <a:pos x="5601" y="307"/>
                </a:cxn>
                <a:cxn ang="0">
                  <a:pos x="5760" y="307"/>
                </a:cxn>
                <a:cxn ang="0">
                  <a:pos x="5760" y="334"/>
                </a:cxn>
                <a:cxn ang="0">
                  <a:pos x="5511" y="334"/>
                </a:cxn>
                <a:cxn ang="0">
                  <a:pos x="5481" y="307"/>
                </a:cxn>
                <a:cxn ang="0">
                  <a:pos x="5362" y="150"/>
                </a:cxn>
                <a:cxn ang="0">
                  <a:pos x="5352" y="150"/>
                </a:cxn>
                <a:cxn ang="0">
                  <a:pos x="5213" y="314"/>
                </a:cxn>
                <a:cxn ang="0">
                  <a:pos x="5193" y="327"/>
                </a:cxn>
                <a:cxn ang="0">
                  <a:pos x="5164" y="334"/>
                </a:cxn>
                <a:cxn ang="0">
                  <a:pos x="19" y="334"/>
                </a:cxn>
                <a:cxn ang="0">
                  <a:pos x="0" y="301"/>
                </a:cxn>
              </a:cxnLst>
              <a:rect l="0" t="0" r="r" b="b"/>
              <a:pathLst>
                <a:path w="5761" h="335">
                  <a:moveTo>
                    <a:pt x="0" y="301"/>
                  </a:moveTo>
                  <a:lnTo>
                    <a:pt x="5120" y="301"/>
                  </a:lnTo>
                  <a:lnTo>
                    <a:pt x="5144" y="294"/>
                  </a:lnTo>
                  <a:lnTo>
                    <a:pt x="5164" y="268"/>
                  </a:lnTo>
                  <a:lnTo>
                    <a:pt x="5342" y="6"/>
                  </a:lnTo>
                  <a:lnTo>
                    <a:pt x="5352" y="0"/>
                  </a:lnTo>
                  <a:lnTo>
                    <a:pt x="5541" y="268"/>
                  </a:lnTo>
                  <a:lnTo>
                    <a:pt x="5561" y="288"/>
                  </a:lnTo>
                  <a:lnTo>
                    <a:pt x="5591" y="301"/>
                  </a:lnTo>
                  <a:lnTo>
                    <a:pt x="5601" y="307"/>
                  </a:lnTo>
                  <a:lnTo>
                    <a:pt x="5760" y="307"/>
                  </a:lnTo>
                  <a:lnTo>
                    <a:pt x="5760" y="334"/>
                  </a:lnTo>
                  <a:lnTo>
                    <a:pt x="5511" y="334"/>
                  </a:lnTo>
                  <a:lnTo>
                    <a:pt x="5481" y="307"/>
                  </a:lnTo>
                  <a:lnTo>
                    <a:pt x="5362" y="150"/>
                  </a:lnTo>
                  <a:lnTo>
                    <a:pt x="5352" y="150"/>
                  </a:lnTo>
                  <a:lnTo>
                    <a:pt x="5213" y="314"/>
                  </a:lnTo>
                  <a:lnTo>
                    <a:pt x="5193" y="327"/>
                  </a:lnTo>
                  <a:lnTo>
                    <a:pt x="5164" y="334"/>
                  </a:lnTo>
                  <a:lnTo>
                    <a:pt x="19" y="334"/>
                  </a:lnTo>
                  <a:lnTo>
                    <a:pt x="0" y="301"/>
                  </a:lnTo>
                </a:path>
              </a:pathLst>
            </a:custGeom>
            <a:solidFill>
              <a:srgbClr val="009900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endParaRPr>
            </a:p>
          </p:txBody>
        </p:sp>
      </p:grpSp>
      <p:pic>
        <p:nvPicPr>
          <p:cNvPr id="13" name="Picture 14" descr="綠色標章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7950"/>
            <a:ext cx="1130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 txBox="1">
            <a:spLocks noChangeArrowheads="1"/>
          </p:cNvSpPr>
          <p:nvPr userDrawn="1"/>
        </p:nvSpPr>
        <p:spPr>
          <a:xfrm>
            <a:off x="7439025" y="6429375"/>
            <a:ext cx="2133600" cy="234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2000" kern="1200" baseline="-25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全真顏體" pitchFamily="49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  <a:cs typeface="+mn-cs"/>
              </a:defRPr>
            </a:lvl9pPr>
          </a:lstStyle>
          <a:p>
            <a:r>
              <a:rPr lang="en-US" altLang="zh-TW" dirty="0" smtClean="0">
                <a:ea typeface="微軟正黑體" pitchFamily="34" charset="-120"/>
              </a:rPr>
              <a:t>-</a:t>
            </a:r>
            <a:fld id="{67F87B04-BF02-4F84-8CBD-80E7A1987550}" type="slidenum">
              <a:rPr lang="en-US" altLang="zh-TW" smtClean="0">
                <a:ea typeface="微軟正黑體" pitchFamily="34" charset="-120"/>
              </a:rPr>
              <a:pPr/>
              <a:t>‹#›</a:t>
            </a:fld>
            <a:r>
              <a:rPr lang="en-US" altLang="zh-TW" dirty="0" smtClean="0">
                <a:ea typeface="微軟正黑體" pitchFamily="34" charset="-120"/>
              </a:rPr>
              <a:t>-</a:t>
            </a:r>
            <a:endParaRPr lang="en-US" altLang="zh-TW" dirty="0">
              <a:ea typeface="微軟正黑體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62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標楷體" pitchFamily="65" charset="-12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標楷體" pitchFamily="65" charset="-12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標楷體" pitchFamily="65" charset="-12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標楷體" pitchFamily="65" charset="-12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7"/>
        </a:buBlip>
        <a:defRPr sz="2900">
          <a:solidFill>
            <a:schemeClr val="tx1"/>
          </a:solidFill>
          <a:latin typeface="+mn-lt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500">
          <a:solidFill>
            <a:schemeClr val="tx1"/>
          </a:solidFill>
          <a:latin typeface="+mn-lt"/>
          <a:ea typeface="微軟正黑體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微軟正黑體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微軟正黑體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微軟正黑體" pitchFamily="34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4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4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98.png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12" Type="http://schemas.openxmlformats.org/officeDocument/2006/relationships/image" Target="../media/image97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wmf"/><Relationship Id="rId11" Type="http://schemas.openxmlformats.org/officeDocument/2006/relationships/image" Target="../media/image96.wmf"/><Relationship Id="rId5" Type="http://schemas.openxmlformats.org/officeDocument/2006/relationships/image" Target="../media/image90.wmf"/><Relationship Id="rId10" Type="http://schemas.openxmlformats.org/officeDocument/2006/relationships/image" Target="../media/image95.wmf"/><Relationship Id="rId4" Type="http://schemas.openxmlformats.org/officeDocument/2006/relationships/image" Target="../media/image89.wmf"/><Relationship Id="rId9" Type="http://schemas.openxmlformats.org/officeDocument/2006/relationships/image" Target="../media/image9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jpe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11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560" y="6116638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1pPr>
            <a:lvl2pPr marL="742950" indent="-28575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2pPr>
            <a:lvl3pPr marL="11430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3pPr>
            <a:lvl4pPr marL="16002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4pPr>
            <a:lvl5pPr marL="20574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9pPr>
          </a:lstStyle>
          <a:p>
            <a:pPr algn="dist" eaLnBrk="1" hangingPunct="1">
              <a:spcBef>
                <a:spcPct val="50000"/>
              </a:spcBef>
            </a:pPr>
            <a:r>
              <a:rPr kumimoji="0" lang="zh-TW" altLang="en-US" sz="2400" baseline="0" dirty="0">
                <a:latin typeface="微軟正黑體" pitchFamily="34" charset="-120"/>
                <a:ea typeface="微軟正黑體" pitchFamily="34" charset="-120"/>
              </a:rPr>
              <a:t>中華民國</a:t>
            </a:r>
            <a:r>
              <a:rPr kumimoji="0" lang="en-US" altLang="zh-TW" sz="2400" baseline="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kumimoji="0" lang="zh-TW" altLang="en-US" sz="2400" baseline="0" dirty="0" smtClean="0">
                <a:latin typeface="微軟正黑體" pitchFamily="34" charset="-120"/>
                <a:ea typeface="微軟正黑體" pitchFamily="34" charset="-120"/>
              </a:rPr>
              <a:t>４年</a:t>
            </a:r>
            <a:endParaRPr kumimoji="0" lang="zh-TW" altLang="en-US" sz="2400" baseline="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9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223" y="2168860"/>
            <a:ext cx="1046162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8178" y="2212334"/>
            <a:ext cx="7018338" cy="1943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3200">
                <a:solidFill>
                  <a:schemeClr val="bg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>
              <a:defRPr kumimoji="1" sz="3200">
                <a:solidFill>
                  <a:schemeClr val="bg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>
              <a:defRPr kumimoji="1" sz="3200">
                <a:solidFill>
                  <a:schemeClr val="bg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>
              <a:defRPr kumimoji="1" sz="3200">
                <a:solidFill>
                  <a:schemeClr val="bg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>
              <a:defRPr kumimoji="1" sz="3200">
                <a:solidFill>
                  <a:schemeClr val="bg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7200" b="1" dirty="0" smtClean="0">
                <a:solidFill>
                  <a:srgbClr val="008000"/>
                </a:solidFill>
                <a:latin typeface="Arial" pitchFamily="34" charset="0"/>
              </a:rPr>
              <a:t>環保</a:t>
            </a:r>
            <a:r>
              <a:rPr lang="zh-TW" altLang="en-US" sz="7200" b="1" dirty="0">
                <a:solidFill>
                  <a:srgbClr val="008000"/>
                </a:solidFill>
                <a:latin typeface="Arial" pitchFamily="34" charset="0"/>
              </a:rPr>
              <a:t>標</a:t>
            </a:r>
            <a:r>
              <a:rPr lang="zh-TW" altLang="en-US" sz="7200" b="1" dirty="0" smtClean="0">
                <a:solidFill>
                  <a:srgbClr val="008000"/>
                </a:solidFill>
                <a:latin typeface="Arial" pitchFamily="34" charset="0"/>
              </a:rPr>
              <a:t>章</a:t>
            </a:r>
            <a:r>
              <a:rPr lang="zh-TW" altLang="en-US" sz="5400" b="1" dirty="0" smtClean="0">
                <a:solidFill>
                  <a:srgbClr val="008000"/>
                </a:solidFill>
                <a:latin typeface="Arial" pitchFamily="34" charset="0"/>
              </a:rPr>
              <a:t>（含服務類）</a:t>
            </a:r>
            <a:r>
              <a:rPr lang="en-US" altLang="zh-TW" sz="5400" b="1" dirty="0" smtClean="0">
                <a:solidFill>
                  <a:srgbClr val="008000"/>
                </a:solidFill>
                <a:latin typeface="Arial" pitchFamily="34" charset="0"/>
              </a:rPr>
              <a:t> </a:t>
            </a:r>
            <a:r>
              <a:rPr lang="zh-TW" altLang="en-US" sz="7200" b="1" dirty="0">
                <a:solidFill>
                  <a:srgbClr val="008000"/>
                </a:solidFill>
                <a:latin typeface="Arial" pitchFamily="34" charset="0"/>
              </a:rPr>
              <a:t/>
            </a:r>
            <a:br>
              <a:rPr lang="zh-TW" altLang="en-US" sz="7200" b="1" dirty="0">
                <a:solidFill>
                  <a:srgbClr val="008000"/>
                </a:solidFill>
                <a:latin typeface="Arial" pitchFamily="34" charset="0"/>
              </a:rPr>
            </a:br>
            <a:r>
              <a:rPr lang="zh-TW" altLang="en-US" sz="7200" b="1" dirty="0">
                <a:solidFill>
                  <a:srgbClr val="008000"/>
                </a:solidFill>
                <a:latin typeface="Arial" pitchFamily="34" charset="0"/>
              </a:rPr>
              <a:t>線上申請操作說明</a:t>
            </a:r>
            <a:endParaRPr lang="zh-TW" altLang="zh-TW" sz="7200" b="1" dirty="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478571" y="273313"/>
            <a:ext cx="3854069" cy="455387"/>
            <a:chOff x="2662916" y="4792172"/>
            <a:chExt cx="3854069" cy="455387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060998" y="4792172"/>
              <a:ext cx="3455987" cy="309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 algn="l" defTabSz="912813"/>
              <a:r>
                <a:rPr lang="zh-TW" altLang="en-US" sz="2800" b="1" dirty="0">
                  <a:solidFill>
                    <a:srgbClr val="008801"/>
                  </a:solidFill>
                  <a:latin typeface="+mn-ea"/>
                  <a:ea typeface="+mn-ea"/>
                </a:rPr>
                <a:t>環資國際有限公司</a:t>
              </a:r>
            </a:p>
          </p:txBody>
        </p:sp>
        <p:pic>
          <p:nvPicPr>
            <p:cNvPr id="8" name="圖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916" y="4869160"/>
              <a:ext cx="378914" cy="378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759469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92288" y="188913"/>
            <a:ext cx="555783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5400" baseline="0" dirty="0">
                <a:solidFill>
                  <a:schemeClr val="accent2"/>
                </a:solidFill>
                <a:latin typeface="Times New Roman" pitchFamily="18" charset="0"/>
                <a:ea typeface="微軟正黑體" pitchFamily="34" charset="-120"/>
              </a:rPr>
              <a:t>內容大綱</a:t>
            </a: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522288" y="1128713"/>
            <a:ext cx="84201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marL="742950" lvl="1" indent="-285750">
              <a:buFontTx/>
              <a:buBlip>
                <a:blip r:embed="rId3"/>
              </a:buBlip>
            </a:pPr>
            <a:r>
              <a:rPr kumimoji="0" lang="zh-TW" altLang="en-US" sz="4000" baseline="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微軟正黑體" pitchFamily="34" charset="-120"/>
              </a:rPr>
              <a:t>帳號管理操作說明</a:t>
            </a:r>
            <a:endParaRPr kumimoji="0" lang="en-US" altLang="zh-TW" sz="4000" baseline="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ea typeface="微軟正黑體" pitchFamily="34" charset="-120"/>
            </a:endParaRPr>
          </a:p>
          <a:p>
            <a:pPr marL="1143000" lvl="2" indent="-228600">
              <a:buFontTx/>
              <a:buBlip>
                <a:blip r:embed="rId4"/>
              </a:buBlip>
            </a:pPr>
            <a:r>
              <a:rPr kumimoji="0" lang="zh-TW" altLang="en-US" sz="3200" baseline="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微軟正黑體" pitchFamily="34" charset="-120"/>
              </a:rPr>
              <a:t>帳號密碼申請及忘記密碼</a:t>
            </a:r>
            <a:endParaRPr kumimoji="0" lang="en-US" altLang="zh-TW" sz="3200" baseline="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ea typeface="微軟正黑體" pitchFamily="34" charset="-120"/>
            </a:endParaRPr>
          </a:p>
          <a:p>
            <a:pPr marL="1143000" lvl="2" indent="-228600">
              <a:buFontTx/>
              <a:buBlip>
                <a:blip r:embed="rId4"/>
              </a:buBlip>
            </a:pPr>
            <a:r>
              <a:rPr kumimoji="0" lang="zh-TW" altLang="en-US" sz="3200" baseline="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微軟正黑體" pitchFamily="34" charset="-120"/>
              </a:rPr>
              <a:t>子帳號設定作業</a:t>
            </a:r>
            <a:endParaRPr kumimoji="0" lang="en-US" altLang="zh-TW" sz="3200" baseline="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ea typeface="微軟正黑體" pitchFamily="34" charset="-120"/>
            </a:endParaRPr>
          </a:p>
          <a:p>
            <a:pPr marL="742950" lvl="1" indent="-285750">
              <a:buFontTx/>
              <a:buBlip>
                <a:blip r:embed="rId3"/>
              </a:buBlip>
            </a:pPr>
            <a:r>
              <a:rPr kumimoji="0" lang="zh-TW" altLang="en-US" sz="4000" baseline="0" dirty="0">
                <a:solidFill>
                  <a:schemeClr val="accent2"/>
                </a:solidFill>
                <a:latin typeface="Times New Roman" pitchFamily="18" charset="0"/>
                <a:ea typeface="微軟正黑體" pitchFamily="34" charset="-120"/>
              </a:rPr>
              <a:t>標章申請操作說明</a:t>
            </a:r>
            <a:endParaRPr kumimoji="0" lang="en-US" altLang="zh-TW" sz="4000" baseline="0" dirty="0">
              <a:solidFill>
                <a:schemeClr val="accent2"/>
              </a:solidFill>
              <a:latin typeface="Times New Roman" pitchFamily="18" charset="0"/>
              <a:ea typeface="微軟正黑體" pitchFamily="34" charset="-120"/>
            </a:endParaRPr>
          </a:p>
          <a:p>
            <a:pPr marL="1143000" lvl="2" indent="-228600">
              <a:buFontTx/>
              <a:buBlip>
                <a:blip r:embed="rId4"/>
              </a:buBlip>
            </a:pPr>
            <a:r>
              <a:rPr kumimoji="0" lang="zh-TW" altLang="en-US" sz="3200" baseline="0" dirty="0">
                <a:latin typeface="Times New Roman" pitchFamily="18" charset="0"/>
                <a:ea typeface="微軟正黑體" pitchFamily="34" charset="-120"/>
              </a:rPr>
              <a:t>申請同意書下載</a:t>
            </a:r>
            <a:endParaRPr kumimoji="0" lang="en-US" altLang="zh-TW" sz="3200" baseline="0" dirty="0">
              <a:latin typeface="Times New Roman" pitchFamily="18" charset="0"/>
              <a:ea typeface="微軟正黑體" pitchFamily="34" charset="-120"/>
            </a:endParaRPr>
          </a:p>
          <a:p>
            <a:pPr marL="1143000" lvl="2" indent="-228600">
              <a:buFontTx/>
              <a:buBlip>
                <a:blip r:embed="rId4"/>
              </a:buBlip>
            </a:pPr>
            <a:r>
              <a:rPr kumimoji="0" lang="zh-TW" altLang="en-US" sz="3200" baseline="0" dirty="0">
                <a:latin typeface="Times New Roman" pitchFamily="18" charset="0"/>
                <a:ea typeface="微軟正黑體" pitchFamily="34" charset="-120"/>
              </a:rPr>
              <a:t>工廠基本資料填寫</a:t>
            </a:r>
            <a:endParaRPr kumimoji="0" lang="en-US" altLang="zh-TW" sz="3200" baseline="0" dirty="0">
              <a:latin typeface="Times New Roman" pitchFamily="18" charset="0"/>
              <a:ea typeface="微軟正黑體" pitchFamily="34" charset="-120"/>
            </a:endParaRPr>
          </a:p>
          <a:p>
            <a:pPr marL="1143000" lvl="2" indent="-228600">
              <a:buFontTx/>
              <a:buBlip>
                <a:blip r:embed="rId4"/>
              </a:buBlip>
            </a:pPr>
            <a:r>
              <a:rPr kumimoji="0" lang="zh-TW" altLang="en-US" sz="3200" baseline="0" dirty="0">
                <a:latin typeface="Times New Roman" pitchFamily="18" charset="0"/>
                <a:ea typeface="微軟正黑體" pitchFamily="34" charset="-120"/>
              </a:rPr>
              <a:t>初次申請資料填寫</a:t>
            </a:r>
            <a:endParaRPr kumimoji="0" lang="en-US" altLang="zh-TW" sz="3200" baseline="0" dirty="0">
              <a:latin typeface="Times New Roman" pitchFamily="18" charset="0"/>
              <a:ea typeface="微軟正黑體" pitchFamily="34" charset="-120"/>
            </a:endParaRPr>
          </a:p>
          <a:p>
            <a:pPr marL="1143000" lvl="2" indent="-228600">
              <a:buFontTx/>
              <a:buBlip>
                <a:blip r:embed="rId4"/>
              </a:buBlip>
            </a:pPr>
            <a:r>
              <a:rPr kumimoji="0" lang="zh-TW" altLang="en-US" sz="3200" baseline="0" dirty="0">
                <a:latin typeface="Times New Roman" pitchFamily="18" charset="0"/>
                <a:ea typeface="微軟正黑體" pitchFamily="34" charset="-120"/>
              </a:rPr>
              <a:t>換發新證申請</a:t>
            </a:r>
            <a:endParaRPr kumimoji="0" lang="en-US" altLang="zh-TW" sz="3200" baseline="0" dirty="0">
              <a:latin typeface="Times New Roman" pitchFamily="18" charset="0"/>
              <a:ea typeface="微軟正黑體" pitchFamily="34" charset="-120"/>
            </a:endParaRPr>
          </a:p>
          <a:p>
            <a:pPr marL="742950" lvl="1" indent="-285750">
              <a:buFontTx/>
              <a:buBlip>
                <a:blip r:embed="rId3"/>
              </a:buBlip>
            </a:pPr>
            <a:r>
              <a:rPr kumimoji="0" lang="zh-TW" altLang="en-US" sz="4000" baseline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微軟正黑體" pitchFamily="34" charset="-120"/>
              </a:rPr>
              <a:t>諮詢</a:t>
            </a:r>
            <a:r>
              <a:rPr kumimoji="0" lang="zh-TW" altLang="en-US" sz="4000" baseline="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微軟正黑體" pitchFamily="34" charset="-120"/>
              </a:rPr>
              <a:t>服務專線</a:t>
            </a:r>
          </a:p>
        </p:txBody>
      </p:sp>
      <p:pic>
        <p:nvPicPr>
          <p:cNvPr id="3077" name="Picture 8" descr="j04294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4" y="5094185"/>
            <a:ext cx="1742158" cy="141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367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矩形 143"/>
          <p:cNvSpPr/>
          <p:nvPr/>
        </p:nvSpPr>
        <p:spPr bwMode="auto">
          <a:xfrm>
            <a:off x="5060950" y="4984750"/>
            <a:ext cx="2935288" cy="1504950"/>
          </a:xfrm>
          <a:prstGeom prst="rect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kumimoji="0" lang="zh-TW" altLang="en-US" sz="2400" b="1" baseline="0" dirty="0">
              <a:solidFill>
                <a:schemeClr val="tx1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143" name="矩形 142"/>
          <p:cNvSpPr/>
          <p:nvPr/>
        </p:nvSpPr>
        <p:spPr bwMode="auto">
          <a:xfrm>
            <a:off x="1014413" y="4984750"/>
            <a:ext cx="2935287" cy="1504950"/>
          </a:xfrm>
          <a:prstGeom prst="rect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kumimoji="0" lang="zh-TW" altLang="en-US" sz="2400" b="1" baseline="0" dirty="0">
              <a:solidFill>
                <a:schemeClr val="tx1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142" name="矩形 141"/>
          <p:cNvSpPr/>
          <p:nvPr/>
        </p:nvSpPr>
        <p:spPr bwMode="auto">
          <a:xfrm>
            <a:off x="4878388" y="2060575"/>
            <a:ext cx="3560762" cy="1954213"/>
          </a:xfrm>
          <a:prstGeom prst="rect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kumimoji="0" lang="zh-TW" altLang="en-US" sz="2400" b="1" baseline="0" dirty="0">
              <a:solidFill>
                <a:schemeClr val="tx1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141" name="矩形 140"/>
          <p:cNvSpPr/>
          <p:nvPr/>
        </p:nvSpPr>
        <p:spPr bwMode="auto">
          <a:xfrm>
            <a:off x="793750" y="2052638"/>
            <a:ext cx="3328988" cy="1954212"/>
          </a:xfrm>
          <a:prstGeom prst="rect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kumimoji="0" lang="zh-TW" altLang="en-US" sz="2400" b="1" baseline="0" dirty="0">
              <a:solidFill>
                <a:schemeClr val="tx1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12295" name="AutoShape 14"/>
          <p:cNvSpPr>
            <a:spLocks noChangeArrowheads="1"/>
          </p:cNvSpPr>
          <p:nvPr/>
        </p:nvSpPr>
        <p:spPr bwMode="auto">
          <a:xfrm>
            <a:off x="931863" y="1276350"/>
            <a:ext cx="3240087" cy="5508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1">
              <a:lnSpc>
                <a:spcPct val="80000"/>
              </a:lnSpc>
            </a:pPr>
            <a:r>
              <a:rPr lang="zh-TW" altLang="en-US" sz="2800" b="1" baseline="0" dirty="0">
                <a:solidFill>
                  <a:srgbClr val="996600"/>
                </a:solidFill>
                <a:latin typeface="微軟正黑體" pitchFamily="34" charset="-120"/>
                <a:ea typeface="微軟正黑體" pitchFamily="34" charset="-120"/>
              </a:rPr>
              <a:t>進入線上申請系統</a:t>
            </a:r>
          </a:p>
        </p:txBody>
      </p:sp>
      <p:sp>
        <p:nvSpPr>
          <p:cNvPr id="12296" name="AutoShape 15"/>
          <p:cNvSpPr>
            <a:spLocks noChangeArrowheads="1"/>
          </p:cNvSpPr>
          <p:nvPr/>
        </p:nvSpPr>
        <p:spPr bwMode="auto">
          <a:xfrm>
            <a:off x="4840288" y="1268413"/>
            <a:ext cx="3367087" cy="558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1">
              <a:lnSpc>
                <a:spcPct val="80000"/>
              </a:lnSpc>
            </a:pPr>
            <a:r>
              <a:rPr lang="zh-TW" altLang="en-US" sz="2800" b="1" baseline="0" dirty="0">
                <a:solidFill>
                  <a:srgbClr val="996600"/>
                </a:solidFill>
                <a:latin typeface="微軟正黑體" pitchFamily="34" charset="-120"/>
                <a:ea typeface="微軟正黑體" pitchFamily="34" charset="-120"/>
              </a:rPr>
              <a:t>編輯</a:t>
            </a:r>
            <a:r>
              <a:rPr lang="zh-TW" altLang="en-US" sz="2800" b="1" baseline="0" dirty="0" smtClean="0">
                <a:solidFill>
                  <a:srgbClr val="996600"/>
                </a:solidFill>
                <a:latin typeface="微軟正黑體" pitchFamily="34" charset="-120"/>
                <a:ea typeface="微軟正黑體" pitchFamily="34" charset="-120"/>
              </a:rPr>
              <a:t>工廠資料*</a:t>
            </a:r>
            <a:endParaRPr lang="zh-TW" altLang="en-US" sz="2800" b="1" baseline="0" dirty="0">
              <a:solidFill>
                <a:srgbClr val="9966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97" name="Oval 16"/>
          <p:cNvSpPr>
            <a:spLocks noChangeArrowheads="1"/>
          </p:cNvSpPr>
          <p:nvPr/>
        </p:nvSpPr>
        <p:spPr bwMode="auto">
          <a:xfrm>
            <a:off x="4481513" y="1306513"/>
            <a:ext cx="495300" cy="482600"/>
          </a:xfrm>
          <a:prstGeom prst="ellipse">
            <a:avLst/>
          </a:prstGeom>
          <a:solidFill>
            <a:srgbClr val="F2E5FF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2800" baseline="0" dirty="0">
                <a:latin typeface="微軟正黑體" pitchFamily="34" charset="-120"/>
                <a:ea typeface="微軟正黑體" pitchFamily="34" charset="-120"/>
              </a:rPr>
              <a:t>2</a:t>
            </a:r>
          </a:p>
        </p:txBody>
      </p:sp>
      <p:sp>
        <p:nvSpPr>
          <p:cNvPr id="12298" name="Oval 17"/>
          <p:cNvSpPr>
            <a:spLocks noChangeArrowheads="1"/>
          </p:cNvSpPr>
          <p:nvPr/>
        </p:nvSpPr>
        <p:spPr bwMode="auto">
          <a:xfrm>
            <a:off x="527050" y="1314450"/>
            <a:ext cx="495300" cy="482600"/>
          </a:xfrm>
          <a:prstGeom prst="ellipse">
            <a:avLst/>
          </a:prstGeom>
          <a:solidFill>
            <a:srgbClr val="F2E5FF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2800" baseline="0" dirty="0">
                <a:latin typeface="微軟正黑體" pitchFamily="34" charset="-120"/>
                <a:ea typeface="微軟正黑體" pitchFamily="34" charset="-120"/>
              </a:rPr>
              <a:t>1</a:t>
            </a:r>
          </a:p>
        </p:txBody>
      </p:sp>
      <p:sp>
        <p:nvSpPr>
          <p:cNvPr id="12299" name="AutoShape 18"/>
          <p:cNvSpPr>
            <a:spLocks noChangeArrowheads="1"/>
          </p:cNvSpPr>
          <p:nvPr/>
        </p:nvSpPr>
        <p:spPr bwMode="auto">
          <a:xfrm>
            <a:off x="841375" y="4348163"/>
            <a:ext cx="3330575" cy="5207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1">
              <a:lnSpc>
                <a:spcPct val="80000"/>
              </a:lnSpc>
            </a:pPr>
            <a:r>
              <a:rPr lang="zh-TW" altLang="en-US" sz="2800" b="1" baseline="0" dirty="0">
                <a:solidFill>
                  <a:srgbClr val="996600"/>
                </a:solidFill>
                <a:latin typeface="微軟正黑體" pitchFamily="34" charset="-120"/>
                <a:ea typeface="微軟正黑體" pitchFamily="34" charset="-120"/>
              </a:rPr>
              <a:t>填寫申請資料</a:t>
            </a:r>
          </a:p>
        </p:txBody>
      </p:sp>
      <p:sp>
        <p:nvSpPr>
          <p:cNvPr id="12300" name="Oval 19"/>
          <p:cNvSpPr>
            <a:spLocks noChangeArrowheads="1"/>
          </p:cNvSpPr>
          <p:nvPr/>
        </p:nvSpPr>
        <p:spPr bwMode="auto">
          <a:xfrm>
            <a:off x="482600" y="4386263"/>
            <a:ext cx="495300" cy="482600"/>
          </a:xfrm>
          <a:prstGeom prst="ellipse">
            <a:avLst/>
          </a:prstGeom>
          <a:solidFill>
            <a:srgbClr val="F2E5FF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2800" baseline="0" dirty="0">
                <a:latin typeface="微軟正黑體" pitchFamily="34" charset="-120"/>
                <a:ea typeface="微軟正黑體" pitchFamily="34" charset="-120"/>
              </a:rPr>
              <a:t>3</a:t>
            </a:r>
          </a:p>
        </p:txBody>
      </p:sp>
      <p:sp>
        <p:nvSpPr>
          <p:cNvPr id="12301" name="AutoShape 20"/>
          <p:cNvSpPr>
            <a:spLocks noChangeArrowheads="1"/>
          </p:cNvSpPr>
          <p:nvPr/>
        </p:nvSpPr>
        <p:spPr bwMode="auto">
          <a:xfrm>
            <a:off x="4937125" y="4310063"/>
            <a:ext cx="3270250" cy="558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1">
              <a:lnSpc>
                <a:spcPct val="80000"/>
              </a:lnSpc>
            </a:pPr>
            <a:r>
              <a:rPr lang="zh-TW" altLang="en-US" sz="2800" b="1" baseline="0" dirty="0">
                <a:solidFill>
                  <a:srgbClr val="996600"/>
                </a:solidFill>
                <a:latin typeface="微軟正黑體" pitchFamily="34" charset="-120"/>
                <a:ea typeface="微軟正黑體" pitchFamily="34" charset="-120"/>
              </a:rPr>
              <a:t>確認送出</a:t>
            </a:r>
          </a:p>
        </p:txBody>
      </p:sp>
      <p:sp>
        <p:nvSpPr>
          <p:cNvPr id="12302" name="Oval 21"/>
          <p:cNvSpPr>
            <a:spLocks noChangeArrowheads="1"/>
          </p:cNvSpPr>
          <p:nvPr/>
        </p:nvSpPr>
        <p:spPr bwMode="auto">
          <a:xfrm>
            <a:off x="4578350" y="4348163"/>
            <a:ext cx="495300" cy="482600"/>
          </a:xfrm>
          <a:prstGeom prst="ellipse">
            <a:avLst/>
          </a:prstGeom>
          <a:solidFill>
            <a:srgbClr val="F2E5FF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2800" baseline="0" dirty="0">
                <a:latin typeface="微軟正黑體" pitchFamily="34" charset="-120"/>
                <a:ea typeface="微軟正黑體" pitchFamily="34" charset="-120"/>
              </a:rPr>
              <a:t>4</a:t>
            </a:r>
          </a:p>
        </p:txBody>
      </p:sp>
      <p:pic>
        <p:nvPicPr>
          <p:cNvPr id="1230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235200"/>
            <a:ext cx="2520950" cy="1103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2709863"/>
            <a:ext cx="12477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5" name="Group 151"/>
          <p:cNvGrpSpPr>
            <a:grpSpLocks/>
          </p:cNvGrpSpPr>
          <p:nvPr/>
        </p:nvGrpSpPr>
        <p:grpSpPr bwMode="auto">
          <a:xfrm>
            <a:off x="5149850" y="2180705"/>
            <a:ext cx="1162051" cy="1590675"/>
            <a:chOff x="3163" y="1298"/>
            <a:chExt cx="929" cy="1145"/>
          </a:xfrm>
        </p:grpSpPr>
        <p:sp>
          <p:nvSpPr>
            <p:cNvPr id="12312" name="AutoShape 26"/>
            <p:cNvSpPr>
              <a:spLocks noChangeAspect="1" noChangeArrowheads="1" noTextEdit="1"/>
            </p:cNvSpPr>
            <p:nvPr/>
          </p:nvSpPr>
          <p:spPr bwMode="auto">
            <a:xfrm>
              <a:off x="3163" y="1298"/>
              <a:ext cx="929" cy="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13" name="Freeform 28"/>
            <p:cNvSpPr>
              <a:spLocks/>
            </p:cNvSpPr>
            <p:nvPr/>
          </p:nvSpPr>
          <p:spPr bwMode="auto">
            <a:xfrm>
              <a:off x="3163" y="1298"/>
              <a:ext cx="782" cy="1145"/>
            </a:xfrm>
            <a:custGeom>
              <a:avLst/>
              <a:gdLst>
                <a:gd name="T0" fmla="*/ 0 w 1564"/>
                <a:gd name="T1" fmla="*/ 0 h 2290"/>
                <a:gd name="T2" fmla="*/ 1 w 1564"/>
                <a:gd name="T3" fmla="*/ 1 h 2290"/>
                <a:gd name="T4" fmla="*/ 1 w 1564"/>
                <a:gd name="T5" fmla="*/ 1 h 2290"/>
                <a:gd name="T6" fmla="*/ 0 w 1564"/>
                <a:gd name="T7" fmla="*/ 1 h 2290"/>
                <a:gd name="T8" fmla="*/ 0 w 1564"/>
                <a:gd name="T9" fmla="*/ 0 h 2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4"/>
                <a:gd name="T16" fmla="*/ 0 h 2290"/>
                <a:gd name="T17" fmla="*/ 1564 w 1564"/>
                <a:gd name="T18" fmla="*/ 2290 h 2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4" h="2290">
                  <a:moveTo>
                    <a:pt x="0" y="0"/>
                  </a:moveTo>
                  <a:lnTo>
                    <a:pt x="1564" y="116"/>
                  </a:lnTo>
                  <a:lnTo>
                    <a:pt x="1564" y="2147"/>
                  </a:lnTo>
                  <a:lnTo>
                    <a:pt x="0" y="2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1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14" name="Freeform 29"/>
            <p:cNvSpPr>
              <a:spLocks/>
            </p:cNvSpPr>
            <p:nvPr/>
          </p:nvSpPr>
          <p:spPr bwMode="auto">
            <a:xfrm>
              <a:off x="3170" y="1305"/>
              <a:ext cx="768" cy="1131"/>
            </a:xfrm>
            <a:custGeom>
              <a:avLst/>
              <a:gdLst>
                <a:gd name="T0" fmla="*/ 1 w 1534"/>
                <a:gd name="T1" fmla="*/ 1 h 2261"/>
                <a:gd name="T2" fmla="*/ 1 w 1534"/>
                <a:gd name="T3" fmla="*/ 1 h 2261"/>
                <a:gd name="T4" fmla="*/ 0 w 1534"/>
                <a:gd name="T5" fmla="*/ 0 h 2261"/>
                <a:gd name="T6" fmla="*/ 0 w 1534"/>
                <a:gd name="T7" fmla="*/ 1 h 2261"/>
                <a:gd name="T8" fmla="*/ 1 w 1534"/>
                <a:gd name="T9" fmla="*/ 1 h 2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4"/>
                <a:gd name="T16" fmla="*/ 0 h 2261"/>
                <a:gd name="T17" fmla="*/ 1534 w 1534"/>
                <a:gd name="T18" fmla="*/ 2261 h 2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4" h="2261">
                  <a:moveTo>
                    <a:pt x="1534" y="2122"/>
                  </a:moveTo>
                  <a:lnTo>
                    <a:pt x="1534" y="115"/>
                  </a:lnTo>
                  <a:lnTo>
                    <a:pt x="0" y="0"/>
                  </a:lnTo>
                  <a:lnTo>
                    <a:pt x="0" y="2261"/>
                  </a:lnTo>
                  <a:lnTo>
                    <a:pt x="1534" y="2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15" name="Freeform 30"/>
            <p:cNvSpPr>
              <a:spLocks/>
            </p:cNvSpPr>
            <p:nvPr/>
          </p:nvSpPr>
          <p:spPr bwMode="auto">
            <a:xfrm>
              <a:off x="3183" y="1315"/>
              <a:ext cx="742" cy="1107"/>
            </a:xfrm>
            <a:custGeom>
              <a:avLst/>
              <a:gdLst>
                <a:gd name="T0" fmla="*/ 0 w 1484"/>
                <a:gd name="T1" fmla="*/ 0 h 2212"/>
                <a:gd name="T2" fmla="*/ 1 w 1484"/>
                <a:gd name="T3" fmla="*/ 1 h 2212"/>
                <a:gd name="T4" fmla="*/ 1 w 1484"/>
                <a:gd name="T5" fmla="*/ 1 h 2212"/>
                <a:gd name="T6" fmla="*/ 0 w 1484"/>
                <a:gd name="T7" fmla="*/ 1 h 2212"/>
                <a:gd name="T8" fmla="*/ 0 w 1484"/>
                <a:gd name="T9" fmla="*/ 0 h 2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4"/>
                <a:gd name="T16" fmla="*/ 0 h 2212"/>
                <a:gd name="T17" fmla="*/ 1484 w 1484"/>
                <a:gd name="T18" fmla="*/ 2212 h 2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4" h="2212">
                  <a:moveTo>
                    <a:pt x="0" y="0"/>
                  </a:moveTo>
                  <a:lnTo>
                    <a:pt x="1484" y="111"/>
                  </a:lnTo>
                  <a:lnTo>
                    <a:pt x="1484" y="2078"/>
                  </a:lnTo>
                  <a:lnTo>
                    <a:pt x="0" y="2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1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16" name="Freeform 31"/>
            <p:cNvSpPr>
              <a:spLocks/>
            </p:cNvSpPr>
            <p:nvPr/>
          </p:nvSpPr>
          <p:spPr bwMode="auto">
            <a:xfrm>
              <a:off x="3195" y="1326"/>
              <a:ext cx="719" cy="1085"/>
            </a:xfrm>
            <a:custGeom>
              <a:avLst/>
              <a:gdLst>
                <a:gd name="T0" fmla="*/ 0 w 1439"/>
                <a:gd name="T1" fmla="*/ 1 h 2169"/>
                <a:gd name="T2" fmla="*/ 0 w 1439"/>
                <a:gd name="T3" fmla="*/ 1 h 2169"/>
                <a:gd name="T4" fmla="*/ 0 w 1439"/>
                <a:gd name="T5" fmla="*/ 0 h 2169"/>
                <a:gd name="T6" fmla="*/ 0 w 1439"/>
                <a:gd name="T7" fmla="*/ 1 h 2169"/>
                <a:gd name="T8" fmla="*/ 0 w 1439"/>
                <a:gd name="T9" fmla="*/ 1 h 2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9"/>
                <a:gd name="T16" fmla="*/ 0 h 2169"/>
                <a:gd name="T17" fmla="*/ 1439 w 1439"/>
                <a:gd name="T18" fmla="*/ 2169 h 2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9" h="2169">
                  <a:moveTo>
                    <a:pt x="1439" y="2038"/>
                  </a:moveTo>
                  <a:lnTo>
                    <a:pt x="1439" y="109"/>
                  </a:lnTo>
                  <a:lnTo>
                    <a:pt x="0" y="0"/>
                  </a:lnTo>
                  <a:lnTo>
                    <a:pt x="0" y="2169"/>
                  </a:lnTo>
                  <a:lnTo>
                    <a:pt x="1439" y="2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17" name="Freeform 32"/>
            <p:cNvSpPr>
              <a:spLocks/>
            </p:cNvSpPr>
            <p:nvPr/>
          </p:nvSpPr>
          <p:spPr bwMode="auto">
            <a:xfrm>
              <a:off x="3210" y="1346"/>
              <a:ext cx="685" cy="1049"/>
            </a:xfrm>
            <a:custGeom>
              <a:avLst/>
              <a:gdLst>
                <a:gd name="T0" fmla="*/ 0 w 1371"/>
                <a:gd name="T1" fmla="*/ 1 h 2098"/>
                <a:gd name="T2" fmla="*/ 0 w 1371"/>
                <a:gd name="T3" fmla="*/ 1 h 2098"/>
                <a:gd name="T4" fmla="*/ 0 w 1371"/>
                <a:gd name="T5" fmla="*/ 0 h 2098"/>
                <a:gd name="T6" fmla="*/ 0 w 1371"/>
                <a:gd name="T7" fmla="*/ 1 h 2098"/>
                <a:gd name="T8" fmla="*/ 0 w 1371"/>
                <a:gd name="T9" fmla="*/ 1 h 20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1"/>
                <a:gd name="T16" fmla="*/ 0 h 2098"/>
                <a:gd name="T17" fmla="*/ 1371 w 1371"/>
                <a:gd name="T18" fmla="*/ 2098 h 20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1" h="2098">
                  <a:moveTo>
                    <a:pt x="1371" y="1972"/>
                  </a:moveTo>
                  <a:lnTo>
                    <a:pt x="0" y="2098"/>
                  </a:lnTo>
                  <a:lnTo>
                    <a:pt x="0" y="0"/>
                  </a:lnTo>
                  <a:lnTo>
                    <a:pt x="1371" y="102"/>
                  </a:lnTo>
                  <a:lnTo>
                    <a:pt x="1371" y="1972"/>
                  </a:lnTo>
                  <a:close/>
                </a:path>
              </a:pathLst>
            </a:custGeom>
            <a:solidFill>
              <a:srgbClr val="B2D1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18" name="Freeform 33"/>
            <p:cNvSpPr>
              <a:spLocks/>
            </p:cNvSpPr>
            <p:nvPr/>
          </p:nvSpPr>
          <p:spPr bwMode="auto">
            <a:xfrm>
              <a:off x="3210" y="1346"/>
              <a:ext cx="685" cy="1049"/>
            </a:xfrm>
            <a:custGeom>
              <a:avLst/>
              <a:gdLst>
                <a:gd name="T0" fmla="*/ 0 w 1371"/>
                <a:gd name="T1" fmla="*/ 1 h 2098"/>
                <a:gd name="T2" fmla="*/ 0 w 1371"/>
                <a:gd name="T3" fmla="*/ 1 h 2098"/>
                <a:gd name="T4" fmla="*/ 0 w 1371"/>
                <a:gd name="T5" fmla="*/ 0 h 2098"/>
                <a:gd name="T6" fmla="*/ 0 w 1371"/>
                <a:gd name="T7" fmla="*/ 1 h 2098"/>
                <a:gd name="T8" fmla="*/ 0 w 1371"/>
                <a:gd name="T9" fmla="*/ 1 h 20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1"/>
                <a:gd name="T16" fmla="*/ 0 h 2098"/>
                <a:gd name="T17" fmla="*/ 1371 w 1371"/>
                <a:gd name="T18" fmla="*/ 2098 h 20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1" h="2098">
                  <a:moveTo>
                    <a:pt x="1371" y="1972"/>
                  </a:moveTo>
                  <a:lnTo>
                    <a:pt x="0" y="2098"/>
                  </a:lnTo>
                  <a:lnTo>
                    <a:pt x="0" y="0"/>
                  </a:lnTo>
                  <a:lnTo>
                    <a:pt x="1371" y="102"/>
                  </a:lnTo>
                  <a:lnTo>
                    <a:pt x="1371" y="1972"/>
                  </a:lnTo>
                  <a:close/>
                </a:path>
              </a:pathLst>
            </a:custGeom>
            <a:solidFill>
              <a:srgbClr val="B2D1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19" name="Freeform 34"/>
            <p:cNvSpPr>
              <a:spLocks/>
            </p:cNvSpPr>
            <p:nvPr/>
          </p:nvSpPr>
          <p:spPr bwMode="auto">
            <a:xfrm>
              <a:off x="3259" y="1402"/>
              <a:ext cx="297" cy="235"/>
            </a:xfrm>
            <a:custGeom>
              <a:avLst/>
              <a:gdLst>
                <a:gd name="T0" fmla="*/ 0 w 595"/>
                <a:gd name="T1" fmla="*/ 1 h 470"/>
                <a:gd name="T2" fmla="*/ 0 w 595"/>
                <a:gd name="T3" fmla="*/ 1 h 470"/>
                <a:gd name="T4" fmla="*/ 0 w 595"/>
                <a:gd name="T5" fmla="*/ 1 h 470"/>
                <a:gd name="T6" fmla="*/ 0 w 595"/>
                <a:gd name="T7" fmla="*/ 1 h 470"/>
                <a:gd name="T8" fmla="*/ 0 w 595"/>
                <a:gd name="T9" fmla="*/ 1 h 470"/>
                <a:gd name="T10" fmla="*/ 0 w 595"/>
                <a:gd name="T11" fmla="*/ 1 h 470"/>
                <a:gd name="T12" fmla="*/ 0 w 595"/>
                <a:gd name="T13" fmla="*/ 1 h 470"/>
                <a:gd name="T14" fmla="*/ 0 w 595"/>
                <a:gd name="T15" fmla="*/ 1 h 470"/>
                <a:gd name="T16" fmla="*/ 0 w 595"/>
                <a:gd name="T17" fmla="*/ 1 h 470"/>
                <a:gd name="T18" fmla="*/ 0 w 595"/>
                <a:gd name="T19" fmla="*/ 1 h 470"/>
                <a:gd name="T20" fmla="*/ 0 w 595"/>
                <a:gd name="T21" fmla="*/ 1 h 470"/>
                <a:gd name="T22" fmla="*/ 0 w 595"/>
                <a:gd name="T23" fmla="*/ 1 h 470"/>
                <a:gd name="T24" fmla="*/ 0 w 595"/>
                <a:gd name="T25" fmla="*/ 1 h 470"/>
                <a:gd name="T26" fmla="*/ 0 w 595"/>
                <a:gd name="T27" fmla="*/ 1 h 470"/>
                <a:gd name="T28" fmla="*/ 0 w 595"/>
                <a:gd name="T29" fmla="*/ 1 h 470"/>
                <a:gd name="T30" fmla="*/ 0 w 595"/>
                <a:gd name="T31" fmla="*/ 1 h 470"/>
                <a:gd name="T32" fmla="*/ 0 w 595"/>
                <a:gd name="T33" fmla="*/ 1 h 470"/>
                <a:gd name="T34" fmla="*/ 0 w 595"/>
                <a:gd name="T35" fmla="*/ 1 h 470"/>
                <a:gd name="T36" fmla="*/ 0 w 595"/>
                <a:gd name="T37" fmla="*/ 1 h 470"/>
                <a:gd name="T38" fmla="*/ 0 w 595"/>
                <a:gd name="T39" fmla="*/ 1 h 470"/>
                <a:gd name="T40" fmla="*/ 0 w 595"/>
                <a:gd name="T41" fmla="*/ 1 h 470"/>
                <a:gd name="T42" fmla="*/ 0 w 595"/>
                <a:gd name="T43" fmla="*/ 1 h 470"/>
                <a:gd name="T44" fmla="*/ 0 w 595"/>
                <a:gd name="T45" fmla="*/ 1 h 470"/>
                <a:gd name="T46" fmla="*/ 0 w 595"/>
                <a:gd name="T47" fmla="*/ 1 h 470"/>
                <a:gd name="T48" fmla="*/ 0 w 595"/>
                <a:gd name="T49" fmla="*/ 1 h 470"/>
                <a:gd name="T50" fmla="*/ 0 w 595"/>
                <a:gd name="T51" fmla="*/ 1 h 470"/>
                <a:gd name="T52" fmla="*/ 0 w 595"/>
                <a:gd name="T53" fmla="*/ 1 h 470"/>
                <a:gd name="T54" fmla="*/ 0 w 595"/>
                <a:gd name="T55" fmla="*/ 1 h 470"/>
                <a:gd name="T56" fmla="*/ 0 w 595"/>
                <a:gd name="T57" fmla="*/ 1 h 470"/>
                <a:gd name="T58" fmla="*/ 0 w 595"/>
                <a:gd name="T59" fmla="*/ 1 h 470"/>
                <a:gd name="T60" fmla="*/ 0 w 595"/>
                <a:gd name="T61" fmla="*/ 1 h 470"/>
                <a:gd name="T62" fmla="*/ 0 w 595"/>
                <a:gd name="T63" fmla="*/ 1 h 4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5"/>
                <a:gd name="T97" fmla="*/ 0 h 470"/>
                <a:gd name="T98" fmla="*/ 595 w 595"/>
                <a:gd name="T99" fmla="*/ 470 h 4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5" h="470">
                  <a:moveTo>
                    <a:pt x="298" y="470"/>
                  </a:moveTo>
                  <a:lnTo>
                    <a:pt x="328" y="469"/>
                  </a:lnTo>
                  <a:lnTo>
                    <a:pt x="358" y="466"/>
                  </a:lnTo>
                  <a:lnTo>
                    <a:pt x="386" y="460"/>
                  </a:lnTo>
                  <a:lnTo>
                    <a:pt x="414" y="452"/>
                  </a:lnTo>
                  <a:lnTo>
                    <a:pt x="439" y="442"/>
                  </a:lnTo>
                  <a:lnTo>
                    <a:pt x="464" y="430"/>
                  </a:lnTo>
                  <a:lnTo>
                    <a:pt x="487" y="417"/>
                  </a:lnTo>
                  <a:lnTo>
                    <a:pt x="509" y="401"/>
                  </a:lnTo>
                  <a:lnTo>
                    <a:pt x="527" y="385"/>
                  </a:lnTo>
                  <a:lnTo>
                    <a:pt x="544" y="367"/>
                  </a:lnTo>
                  <a:lnTo>
                    <a:pt x="559" y="347"/>
                  </a:lnTo>
                  <a:lnTo>
                    <a:pt x="572" y="328"/>
                  </a:lnTo>
                  <a:lnTo>
                    <a:pt x="581" y="306"/>
                  </a:lnTo>
                  <a:lnTo>
                    <a:pt x="589" y="283"/>
                  </a:lnTo>
                  <a:lnTo>
                    <a:pt x="594" y="260"/>
                  </a:lnTo>
                  <a:lnTo>
                    <a:pt x="595" y="235"/>
                  </a:lnTo>
                  <a:lnTo>
                    <a:pt x="594" y="211"/>
                  </a:lnTo>
                  <a:lnTo>
                    <a:pt x="589" y="188"/>
                  </a:lnTo>
                  <a:lnTo>
                    <a:pt x="581" y="165"/>
                  </a:lnTo>
                  <a:lnTo>
                    <a:pt x="572" y="143"/>
                  </a:lnTo>
                  <a:lnTo>
                    <a:pt x="559" y="124"/>
                  </a:lnTo>
                  <a:lnTo>
                    <a:pt x="544" y="104"/>
                  </a:lnTo>
                  <a:lnTo>
                    <a:pt x="527" y="86"/>
                  </a:lnTo>
                  <a:lnTo>
                    <a:pt x="509" y="70"/>
                  </a:lnTo>
                  <a:lnTo>
                    <a:pt x="487" y="53"/>
                  </a:lnTo>
                  <a:lnTo>
                    <a:pt x="464" y="41"/>
                  </a:lnTo>
                  <a:lnTo>
                    <a:pt x="439" y="29"/>
                  </a:lnTo>
                  <a:lnTo>
                    <a:pt x="414" y="19"/>
                  </a:lnTo>
                  <a:lnTo>
                    <a:pt x="386" y="11"/>
                  </a:lnTo>
                  <a:lnTo>
                    <a:pt x="358" y="5"/>
                  </a:lnTo>
                  <a:lnTo>
                    <a:pt x="328" y="2"/>
                  </a:lnTo>
                  <a:lnTo>
                    <a:pt x="298" y="0"/>
                  </a:lnTo>
                  <a:lnTo>
                    <a:pt x="268" y="2"/>
                  </a:lnTo>
                  <a:lnTo>
                    <a:pt x="238" y="5"/>
                  </a:lnTo>
                  <a:lnTo>
                    <a:pt x="209" y="11"/>
                  </a:lnTo>
                  <a:lnTo>
                    <a:pt x="181" y="19"/>
                  </a:lnTo>
                  <a:lnTo>
                    <a:pt x="156" y="29"/>
                  </a:lnTo>
                  <a:lnTo>
                    <a:pt x="132" y="41"/>
                  </a:lnTo>
                  <a:lnTo>
                    <a:pt x="109" y="53"/>
                  </a:lnTo>
                  <a:lnTo>
                    <a:pt x="87" y="70"/>
                  </a:lnTo>
                  <a:lnTo>
                    <a:pt x="68" y="86"/>
                  </a:lnTo>
                  <a:lnTo>
                    <a:pt x="51" y="104"/>
                  </a:lnTo>
                  <a:lnTo>
                    <a:pt x="36" y="124"/>
                  </a:lnTo>
                  <a:lnTo>
                    <a:pt x="23" y="143"/>
                  </a:lnTo>
                  <a:lnTo>
                    <a:pt x="14" y="165"/>
                  </a:lnTo>
                  <a:lnTo>
                    <a:pt x="6" y="188"/>
                  </a:lnTo>
                  <a:lnTo>
                    <a:pt x="1" y="211"/>
                  </a:lnTo>
                  <a:lnTo>
                    <a:pt x="0" y="235"/>
                  </a:lnTo>
                  <a:lnTo>
                    <a:pt x="1" y="260"/>
                  </a:lnTo>
                  <a:lnTo>
                    <a:pt x="6" y="283"/>
                  </a:lnTo>
                  <a:lnTo>
                    <a:pt x="14" y="306"/>
                  </a:lnTo>
                  <a:lnTo>
                    <a:pt x="23" y="328"/>
                  </a:lnTo>
                  <a:lnTo>
                    <a:pt x="36" y="347"/>
                  </a:lnTo>
                  <a:lnTo>
                    <a:pt x="51" y="367"/>
                  </a:lnTo>
                  <a:lnTo>
                    <a:pt x="68" y="385"/>
                  </a:lnTo>
                  <a:lnTo>
                    <a:pt x="87" y="401"/>
                  </a:lnTo>
                  <a:lnTo>
                    <a:pt x="109" y="417"/>
                  </a:lnTo>
                  <a:lnTo>
                    <a:pt x="132" y="430"/>
                  </a:lnTo>
                  <a:lnTo>
                    <a:pt x="156" y="442"/>
                  </a:lnTo>
                  <a:lnTo>
                    <a:pt x="181" y="452"/>
                  </a:lnTo>
                  <a:lnTo>
                    <a:pt x="209" y="460"/>
                  </a:lnTo>
                  <a:lnTo>
                    <a:pt x="238" y="466"/>
                  </a:lnTo>
                  <a:lnTo>
                    <a:pt x="268" y="469"/>
                  </a:lnTo>
                  <a:lnTo>
                    <a:pt x="298" y="470"/>
                  </a:lnTo>
                  <a:close/>
                </a:path>
              </a:pathLst>
            </a:custGeom>
            <a:solidFill>
              <a:srgbClr val="B2D1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20" name="Freeform 35"/>
            <p:cNvSpPr>
              <a:spLocks/>
            </p:cNvSpPr>
            <p:nvPr/>
          </p:nvSpPr>
          <p:spPr bwMode="auto">
            <a:xfrm>
              <a:off x="3261" y="1405"/>
              <a:ext cx="293" cy="231"/>
            </a:xfrm>
            <a:custGeom>
              <a:avLst/>
              <a:gdLst>
                <a:gd name="T0" fmla="*/ 1 w 585"/>
                <a:gd name="T1" fmla="*/ 1 h 462"/>
                <a:gd name="T2" fmla="*/ 1 w 585"/>
                <a:gd name="T3" fmla="*/ 1 h 462"/>
                <a:gd name="T4" fmla="*/ 1 w 585"/>
                <a:gd name="T5" fmla="*/ 1 h 462"/>
                <a:gd name="T6" fmla="*/ 1 w 585"/>
                <a:gd name="T7" fmla="*/ 1 h 462"/>
                <a:gd name="T8" fmla="*/ 1 w 585"/>
                <a:gd name="T9" fmla="*/ 1 h 462"/>
                <a:gd name="T10" fmla="*/ 1 w 585"/>
                <a:gd name="T11" fmla="*/ 1 h 462"/>
                <a:gd name="T12" fmla="*/ 1 w 585"/>
                <a:gd name="T13" fmla="*/ 1 h 462"/>
                <a:gd name="T14" fmla="*/ 1 w 585"/>
                <a:gd name="T15" fmla="*/ 1 h 462"/>
                <a:gd name="T16" fmla="*/ 1 w 585"/>
                <a:gd name="T17" fmla="*/ 1 h 462"/>
                <a:gd name="T18" fmla="*/ 1 w 585"/>
                <a:gd name="T19" fmla="*/ 1 h 462"/>
                <a:gd name="T20" fmla="*/ 1 w 585"/>
                <a:gd name="T21" fmla="*/ 1 h 462"/>
                <a:gd name="T22" fmla="*/ 1 w 585"/>
                <a:gd name="T23" fmla="*/ 1 h 462"/>
                <a:gd name="T24" fmla="*/ 1 w 585"/>
                <a:gd name="T25" fmla="*/ 1 h 462"/>
                <a:gd name="T26" fmla="*/ 1 w 585"/>
                <a:gd name="T27" fmla="*/ 1 h 462"/>
                <a:gd name="T28" fmla="*/ 1 w 585"/>
                <a:gd name="T29" fmla="*/ 1 h 462"/>
                <a:gd name="T30" fmla="*/ 1 w 585"/>
                <a:gd name="T31" fmla="*/ 1 h 462"/>
                <a:gd name="T32" fmla="*/ 1 w 585"/>
                <a:gd name="T33" fmla="*/ 1 h 462"/>
                <a:gd name="T34" fmla="*/ 1 w 585"/>
                <a:gd name="T35" fmla="*/ 1 h 462"/>
                <a:gd name="T36" fmla="*/ 1 w 585"/>
                <a:gd name="T37" fmla="*/ 1 h 462"/>
                <a:gd name="T38" fmla="*/ 1 w 585"/>
                <a:gd name="T39" fmla="*/ 1 h 462"/>
                <a:gd name="T40" fmla="*/ 1 w 585"/>
                <a:gd name="T41" fmla="*/ 1 h 462"/>
                <a:gd name="T42" fmla="*/ 1 w 585"/>
                <a:gd name="T43" fmla="*/ 1 h 462"/>
                <a:gd name="T44" fmla="*/ 1 w 585"/>
                <a:gd name="T45" fmla="*/ 1 h 462"/>
                <a:gd name="T46" fmla="*/ 1 w 585"/>
                <a:gd name="T47" fmla="*/ 1 h 462"/>
                <a:gd name="T48" fmla="*/ 1 w 585"/>
                <a:gd name="T49" fmla="*/ 1 h 462"/>
                <a:gd name="T50" fmla="*/ 1 w 585"/>
                <a:gd name="T51" fmla="*/ 1 h 462"/>
                <a:gd name="T52" fmla="*/ 1 w 585"/>
                <a:gd name="T53" fmla="*/ 1 h 462"/>
                <a:gd name="T54" fmla="*/ 1 w 585"/>
                <a:gd name="T55" fmla="*/ 1 h 462"/>
                <a:gd name="T56" fmla="*/ 1 w 585"/>
                <a:gd name="T57" fmla="*/ 1 h 462"/>
                <a:gd name="T58" fmla="*/ 1 w 585"/>
                <a:gd name="T59" fmla="*/ 1 h 462"/>
                <a:gd name="T60" fmla="*/ 1 w 585"/>
                <a:gd name="T61" fmla="*/ 1 h 462"/>
                <a:gd name="T62" fmla="*/ 1 w 585"/>
                <a:gd name="T63" fmla="*/ 1 h 4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5"/>
                <a:gd name="T97" fmla="*/ 0 h 462"/>
                <a:gd name="T98" fmla="*/ 585 w 585"/>
                <a:gd name="T99" fmla="*/ 462 h 4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5" h="462">
                  <a:moveTo>
                    <a:pt x="293" y="462"/>
                  </a:moveTo>
                  <a:lnTo>
                    <a:pt x="323" y="461"/>
                  </a:lnTo>
                  <a:lnTo>
                    <a:pt x="351" y="457"/>
                  </a:lnTo>
                  <a:lnTo>
                    <a:pt x="379" y="452"/>
                  </a:lnTo>
                  <a:lnTo>
                    <a:pt x="407" y="444"/>
                  </a:lnTo>
                  <a:lnTo>
                    <a:pt x="432" y="434"/>
                  </a:lnTo>
                  <a:lnTo>
                    <a:pt x="456" y="423"/>
                  </a:lnTo>
                  <a:lnTo>
                    <a:pt x="478" y="409"/>
                  </a:lnTo>
                  <a:lnTo>
                    <a:pt x="500" y="394"/>
                  </a:lnTo>
                  <a:lnTo>
                    <a:pt x="519" y="378"/>
                  </a:lnTo>
                  <a:lnTo>
                    <a:pt x="536" y="360"/>
                  </a:lnTo>
                  <a:lnTo>
                    <a:pt x="550" y="341"/>
                  </a:lnTo>
                  <a:lnTo>
                    <a:pt x="562" y="320"/>
                  </a:lnTo>
                  <a:lnTo>
                    <a:pt x="573" y="300"/>
                  </a:lnTo>
                  <a:lnTo>
                    <a:pt x="580" y="278"/>
                  </a:lnTo>
                  <a:lnTo>
                    <a:pt x="584" y="255"/>
                  </a:lnTo>
                  <a:lnTo>
                    <a:pt x="585" y="230"/>
                  </a:lnTo>
                  <a:lnTo>
                    <a:pt x="584" y="206"/>
                  </a:lnTo>
                  <a:lnTo>
                    <a:pt x="580" y="184"/>
                  </a:lnTo>
                  <a:lnTo>
                    <a:pt x="573" y="161"/>
                  </a:lnTo>
                  <a:lnTo>
                    <a:pt x="562" y="141"/>
                  </a:lnTo>
                  <a:lnTo>
                    <a:pt x="550" y="120"/>
                  </a:lnTo>
                  <a:lnTo>
                    <a:pt x="536" y="101"/>
                  </a:lnTo>
                  <a:lnTo>
                    <a:pt x="519" y="84"/>
                  </a:lnTo>
                  <a:lnTo>
                    <a:pt x="500" y="67"/>
                  </a:lnTo>
                  <a:lnTo>
                    <a:pt x="478" y="52"/>
                  </a:lnTo>
                  <a:lnTo>
                    <a:pt x="456" y="39"/>
                  </a:lnTo>
                  <a:lnTo>
                    <a:pt x="432" y="28"/>
                  </a:lnTo>
                  <a:lnTo>
                    <a:pt x="407" y="19"/>
                  </a:lnTo>
                  <a:lnTo>
                    <a:pt x="379" y="10"/>
                  </a:lnTo>
                  <a:lnTo>
                    <a:pt x="351" y="5"/>
                  </a:lnTo>
                  <a:lnTo>
                    <a:pt x="323" y="1"/>
                  </a:lnTo>
                  <a:lnTo>
                    <a:pt x="293" y="0"/>
                  </a:lnTo>
                  <a:lnTo>
                    <a:pt x="263" y="1"/>
                  </a:lnTo>
                  <a:lnTo>
                    <a:pt x="234" y="5"/>
                  </a:lnTo>
                  <a:lnTo>
                    <a:pt x="206" y="10"/>
                  </a:lnTo>
                  <a:lnTo>
                    <a:pt x="179" y="19"/>
                  </a:lnTo>
                  <a:lnTo>
                    <a:pt x="153" y="28"/>
                  </a:lnTo>
                  <a:lnTo>
                    <a:pt x="129" y="39"/>
                  </a:lnTo>
                  <a:lnTo>
                    <a:pt x="107" y="52"/>
                  </a:lnTo>
                  <a:lnTo>
                    <a:pt x="86" y="67"/>
                  </a:lnTo>
                  <a:lnTo>
                    <a:pt x="67" y="84"/>
                  </a:lnTo>
                  <a:lnTo>
                    <a:pt x="50" y="101"/>
                  </a:lnTo>
                  <a:lnTo>
                    <a:pt x="36" y="120"/>
                  </a:lnTo>
                  <a:lnTo>
                    <a:pt x="23" y="141"/>
                  </a:lnTo>
                  <a:lnTo>
                    <a:pt x="13" y="161"/>
                  </a:lnTo>
                  <a:lnTo>
                    <a:pt x="6" y="184"/>
                  </a:lnTo>
                  <a:lnTo>
                    <a:pt x="1" y="206"/>
                  </a:lnTo>
                  <a:lnTo>
                    <a:pt x="0" y="230"/>
                  </a:lnTo>
                  <a:lnTo>
                    <a:pt x="1" y="255"/>
                  </a:lnTo>
                  <a:lnTo>
                    <a:pt x="6" y="278"/>
                  </a:lnTo>
                  <a:lnTo>
                    <a:pt x="13" y="300"/>
                  </a:lnTo>
                  <a:lnTo>
                    <a:pt x="23" y="320"/>
                  </a:lnTo>
                  <a:lnTo>
                    <a:pt x="36" y="341"/>
                  </a:lnTo>
                  <a:lnTo>
                    <a:pt x="50" y="360"/>
                  </a:lnTo>
                  <a:lnTo>
                    <a:pt x="67" y="378"/>
                  </a:lnTo>
                  <a:lnTo>
                    <a:pt x="86" y="394"/>
                  </a:lnTo>
                  <a:lnTo>
                    <a:pt x="107" y="409"/>
                  </a:lnTo>
                  <a:lnTo>
                    <a:pt x="129" y="423"/>
                  </a:lnTo>
                  <a:lnTo>
                    <a:pt x="153" y="434"/>
                  </a:lnTo>
                  <a:lnTo>
                    <a:pt x="179" y="444"/>
                  </a:lnTo>
                  <a:lnTo>
                    <a:pt x="206" y="452"/>
                  </a:lnTo>
                  <a:lnTo>
                    <a:pt x="234" y="457"/>
                  </a:lnTo>
                  <a:lnTo>
                    <a:pt x="263" y="461"/>
                  </a:lnTo>
                  <a:lnTo>
                    <a:pt x="293" y="462"/>
                  </a:lnTo>
                  <a:close/>
                </a:path>
              </a:pathLst>
            </a:custGeom>
            <a:solidFill>
              <a:srgbClr val="B7D3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21" name="Freeform 36"/>
            <p:cNvSpPr>
              <a:spLocks/>
            </p:cNvSpPr>
            <p:nvPr/>
          </p:nvSpPr>
          <p:spPr bwMode="auto">
            <a:xfrm>
              <a:off x="3264" y="1406"/>
              <a:ext cx="287" cy="227"/>
            </a:xfrm>
            <a:custGeom>
              <a:avLst/>
              <a:gdLst>
                <a:gd name="T0" fmla="*/ 1 w 574"/>
                <a:gd name="T1" fmla="*/ 1 h 453"/>
                <a:gd name="T2" fmla="*/ 1 w 574"/>
                <a:gd name="T3" fmla="*/ 1 h 453"/>
                <a:gd name="T4" fmla="*/ 1 w 574"/>
                <a:gd name="T5" fmla="*/ 1 h 453"/>
                <a:gd name="T6" fmla="*/ 1 w 574"/>
                <a:gd name="T7" fmla="*/ 1 h 453"/>
                <a:gd name="T8" fmla="*/ 1 w 574"/>
                <a:gd name="T9" fmla="*/ 1 h 453"/>
                <a:gd name="T10" fmla="*/ 1 w 574"/>
                <a:gd name="T11" fmla="*/ 1 h 453"/>
                <a:gd name="T12" fmla="*/ 1 w 574"/>
                <a:gd name="T13" fmla="*/ 1 h 453"/>
                <a:gd name="T14" fmla="*/ 1 w 574"/>
                <a:gd name="T15" fmla="*/ 1 h 453"/>
                <a:gd name="T16" fmla="*/ 1 w 574"/>
                <a:gd name="T17" fmla="*/ 1 h 453"/>
                <a:gd name="T18" fmla="*/ 1 w 574"/>
                <a:gd name="T19" fmla="*/ 1 h 453"/>
                <a:gd name="T20" fmla="*/ 1 w 574"/>
                <a:gd name="T21" fmla="*/ 1 h 453"/>
                <a:gd name="T22" fmla="*/ 1 w 574"/>
                <a:gd name="T23" fmla="*/ 1 h 453"/>
                <a:gd name="T24" fmla="*/ 1 w 574"/>
                <a:gd name="T25" fmla="*/ 1 h 453"/>
                <a:gd name="T26" fmla="*/ 1 w 574"/>
                <a:gd name="T27" fmla="*/ 1 h 453"/>
                <a:gd name="T28" fmla="*/ 1 w 574"/>
                <a:gd name="T29" fmla="*/ 1 h 453"/>
                <a:gd name="T30" fmla="*/ 1 w 574"/>
                <a:gd name="T31" fmla="*/ 1 h 453"/>
                <a:gd name="T32" fmla="*/ 1 w 574"/>
                <a:gd name="T33" fmla="*/ 1 h 453"/>
                <a:gd name="T34" fmla="*/ 1 w 574"/>
                <a:gd name="T35" fmla="*/ 1 h 453"/>
                <a:gd name="T36" fmla="*/ 1 w 574"/>
                <a:gd name="T37" fmla="*/ 1 h 453"/>
                <a:gd name="T38" fmla="*/ 1 w 574"/>
                <a:gd name="T39" fmla="*/ 1 h 453"/>
                <a:gd name="T40" fmla="*/ 1 w 574"/>
                <a:gd name="T41" fmla="*/ 1 h 453"/>
                <a:gd name="T42" fmla="*/ 1 w 574"/>
                <a:gd name="T43" fmla="*/ 1 h 453"/>
                <a:gd name="T44" fmla="*/ 1 w 574"/>
                <a:gd name="T45" fmla="*/ 1 h 453"/>
                <a:gd name="T46" fmla="*/ 1 w 574"/>
                <a:gd name="T47" fmla="*/ 1 h 453"/>
                <a:gd name="T48" fmla="*/ 1 w 574"/>
                <a:gd name="T49" fmla="*/ 1 h 453"/>
                <a:gd name="T50" fmla="*/ 1 w 574"/>
                <a:gd name="T51" fmla="*/ 1 h 453"/>
                <a:gd name="T52" fmla="*/ 1 w 574"/>
                <a:gd name="T53" fmla="*/ 1 h 453"/>
                <a:gd name="T54" fmla="*/ 1 w 574"/>
                <a:gd name="T55" fmla="*/ 1 h 453"/>
                <a:gd name="T56" fmla="*/ 1 w 574"/>
                <a:gd name="T57" fmla="*/ 1 h 453"/>
                <a:gd name="T58" fmla="*/ 1 w 574"/>
                <a:gd name="T59" fmla="*/ 1 h 453"/>
                <a:gd name="T60" fmla="*/ 1 w 574"/>
                <a:gd name="T61" fmla="*/ 1 h 453"/>
                <a:gd name="T62" fmla="*/ 1 w 574"/>
                <a:gd name="T63" fmla="*/ 1 h 4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4"/>
                <a:gd name="T97" fmla="*/ 0 h 453"/>
                <a:gd name="T98" fmla="*/ 574 w 574"/>
                <a:gd name="T99" fmla="*/ 453 h 4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4" h="453">
                  <a:moveTo>
                    <a:pt x="287" y="453"/>
                  </a:moveTo>
                  <a:lnTo>
                    <a:pt x="317" y="452"/>
                  </a:lnTo>
                  <a:lnTo>
                    <a:pt x="344" y="449"/>
                  </a:lnTo>
                  <a:lnTo>
                    <a:pt x="372" y="443"/>
                  </a:lnTo>
                  <a:lnTo>
                    <a:pt x="399" y="436"/>
                  </a:lnTo>
                  <a:lnTo>
                    <a:pt x="424" y="426"/>
                  </a:lnTo>
                  <a:lnTo>
                    <a:pt x="447" y="414"/>
                  </a:lnTo>
                  <a:lnTo>
                    <a:pt x="470" y="402"/>
                  </a:lnTo>
                  <a:lnTo>
                    <a:pt x="490" y="387"/>
                  </a:lnTo>
                  <a:lnTo>
                    <a:pt x="508" y="370"/>
                  </a:lnTo>
                  <a:lnTo>
                    <a:pt x="525" y="353"/>
                  </a:lnTo>
                  <a:lnTo>
                    <a:pt x="539" y="335"/>
                  </a:lnTo>
                  <a:lnTo>
                    <a:pt x="552" y="315"/>
                  </a:lnTo>
                  <a:lnTo>
                    <a:pt x="561" y="294"/>
                  </a:lnTo>
                  <a:lnTo>
                    <a:pt x="568" y="273"/>
                  </a:lnTo>
                  <a:lnTo>
                    <a:pt x="573" y="250"/>
                  </a:lnTo>
                  <a:lnTo>
                    <a:pt x="574" y="226"/>
                  </a:lnTo>
                  <a:lnTo>
                    <a:pt x="573" y="203"/>
                  </a:lnTo>
                  <a:lnTo>
                    <a:pt x="568" y="180"/>
                  </a:lnTo>
                  <a:lnTo>
                    <a:pt x="561" y="159"/>
                  </a:lnTo>
                  <a:lnTo>
                    <a:pt x="552" y="138"/>
                  </a:lnTo>
                  <a:lnTo>
                    <a:pt x="539" y="118"/>
                  </a:lnTo>
                  <a:lnTo>
                    <a:pt x="525" y="100"/>
                  </a:lnTo>
                  <a:lnTo>
                    <a:pt x="508" y="82"/>
                  </a:lnTo>
                  <a:lnTo>
                    <a:pt x="490" y="66"/>
                  </a:lnTo>
                  <a:lnTo>
                    <a:pt x="470" y="51"/>
                  </a:lnTo>
                  <a:lnTo>
                    <a:pt x="447" y="39"/>
                  </a:lnTo>
                  <a:lnTo>
                    <a:pt x="424" y="27"/>
                  </a:lnTo>
                  <a:lnTo>
                    <a:pt x="399" y="17"/>
                  </a:lnTo>
                  <a:lnTo>
                    <a:pt x="372" y="10"/>
                  </a:lnTo>
                  <a:lnTo>
                    <a:pt x="344" y="4"/>
                  </a:lnTo>
                  <a:lnTo>
                    <a:pt x="317" y="1"/>
                  </a:lnTo>
                  <a:lnTo>
                    <a:pt x="287" y="0"/>
                  </a:lnTo>
                  <a:lnTo>
                    <a:pt x="257" y="1"/>
                  </a:lnTo>
                  <a:lnTo>
                    <a:pt x="229" y="4"/>
                  </a:lnTo>
                  <a:lnTo>
                    <a:pt x="201" y="10"/>
                  </a:lnTo>
                  <a:lnTo>
                    <a:pt x="175" y="17"/>
                  </a:lnTo>
                  <a:lnTo>
                    <a:pt x="150" y="27"/>
                  </a:lnTo>
                  <a:lnTo>
                    <a:pt x="126" y="39"/>
                  </a:lnTo>
                  <a:lnTo>
                    <a:pt x="103" y="51"/>
                  </a:lnTo>
                  <a:lnTo>
                    <a:pt x="84" y="66"/>
                  </a:lnTo>
                  <a:lnTo>
                    <a:pt x="65" y="82"/>
                  </a:lnTo>
                  <a:lnTo>
                    <a:pt x="48" y="100"/>
                  </a:lnTo>
                  <a:lnTo>
                    <a:pt x="34" y="118"/>
                  </a:lnTo>
                  <a:lnTo>
                    <a:pt x="23" y="138"/>
                  </a:lnTo>
                  <a:lnTo>
                    <a:pt x="12" y="159"/>
                  </a:lnTo>
                  <a:lnTo>
                    <a:pt x="5" y="180"/>
                  </a:lnTo>
                  <a:lnTo>
                    <a:pt x="1" y="203"/>
                  </a:lnTo>
                  <a:lnTo>
                    <a:pt x="0" y="226"/>
                  </a:lnTo>
                  <a:lnTo>
                    <a:pt x="1" y="250"/>
                  </a:lnTo>
                  <a:lnTo>
                    <a:pt x="5" y="273"/>
                  </a:lnTo>
                  <a:lnTo>
                    <a:pt x="12" y="294"/>
                  </a:lnTo>
                  <a:lnTo>
                    <a:pt x="23" y="315"/>
                  </a:lnTo>
                  <a:lnTo>
                    <a:pt x="34" y="335"/>
                  </a:lnTo>
                  <a:lnTo>
                    <a:pt x="48" y="353"/>
                  </a:lnTo>
                  <a:lnTo>
                    <a:pt x="65" y="370"/>
                  </a:lnTo>
                  <a:lnTo>
                    <a:pt x="84" y="387"/>
                  </a:lnTo>
                  <a:lnTo>
                    <a:pt x="103" y="402"/>
                  </a:lnTo>
                  <a:lnTo>
                    <a:pt x="126" y="414"/>
                  </a:lnTo>
                  <a:lnTo>
                    <a:pt x="150" y="426"/>
                  </a:lnTo>
                  <a:lnTo>
                    <a:pt x="175" y="436"/>
                  </a:lnTo>
                  <a:lnTo>
                    <a:pt x="201" y="443"/>
                  </a:lnTo>
                  <a:lnTo>
                    <a:pt x="229" y="449"/>
                  </a:lnTo>
                  <a:lnTo>
                    <a:pt x="257" y="452"/>
                  </a:lnTo>
                  <a:lnTo>
                    <a:pt x="287" y="453"/>
                  </a:lnTo>
                  <a:close/>
                </a:path>
              </a:pathLst>
            </a:custGeom>
            <a:solidFill>
              <a:srgbClr val="C1D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22" name="Freeform 37"/>
            <p:cNvSpPr>
              <a:spLocks/>
            </p:cNvSpPr>
            <p:nvPr/>
          </p:nvSpPr>
          <p:spPr bwMode="auto">
            <a:xfrm>
              <a:off x="3266" y="1409"/>
              <a:ext cx="283" cy="222"/>
            </a:xfrm>
            <a:custGeom>
              <a:avLst/>
              <a:gdLst>
                <a:gd name="T0" fmla="*/ 1 w 565"/>
                <a:gd name="T1" fmla="*/ 0 h 446"/>
                <a:gd name="T2" fmla="*/ 1 w 565"/>
                <a:gd name="T3" fmla="*/ 0 h 446"/>
                <a:gd name="T4" fmla="*/ 1 w 565"/>
                <a:gd name="T5" fmla="*/ 0 h 446"/>
                <a:gd name="T6" fmla="*/ 1 w 565"/>
                <a:gd name="T7" fmla="*/ 0 h 446"/>
                <a:gd name="T8" fmla="*/ 1 w 565"/>
                <a:gd name="T9" fmla="*/ 0 h 446"/>
                <a:gd name="T10" fmla="*/ 1 w 565"/>
                <a:gd name="T11" fmla="*/ 0 h 446"/>
                <a:gd name="T12" fmla="*/ 1 w 565"/>
                <a:gd name="T13" fmla="*/ 0 h 446"/>
                <a:gd name="T14" fmla="*/ 1 w 565"/>
                <a:gd name="T15" fmla="*/ 0 h 446"/>
                <a:gd name="T16" fmla="*/ 1 w 565"/>
                <a:gd name="T17" fmla="*/ 0 h 446"/>
                <a:gd name="T18" fmla="*/ 1 w 565"/>
                <a:gd name="T19" fmla="*/ 0 h 446"/>
                <a:gd name="T20" fmla="*/ 1 w 565"/>
                <a:gd name="T21" fmla="*/ 0 h 446"/>
                <a:gd name="T22" fmla="*/ 1 w 565"/>
                <a:gd name="T23" fmla="*/ 0 h 446"/>
                <a:gd name="T24" fmla="*/ 1 w 565"/>
                <a:gd name="T25" fmla="*/ 0 h 446"/>
                <a:gd name="T26" fmla="*/ 1 w 565"/>
                <a:gd name="T27" fmla="*/ 0 h 446"/>
                <a:gd name="T28" fmla="*/ 1 w 565"/>
                <a:gd name="T29" fmla="*/ 0 h 446"/>
                <a:gd name="T30" fmla="*/ 1 w 565"/>
                <a:gd name="T31" fmla="*/ 0 h 446"/>
                <a:gd name="T32" fmla="*/ 1 w 565"/>
                <a:gd name="T33" fmla="*/ 0 h 446"/>
                <a:gd name="T34" fmla="*/ 1 w 565"/>
                <a:gd name="T35" fmla="*/ 0 h 446"/>
                <a:gd name="T36" fmla="*/ 1 w 565"/>
                <a:gd name="T37" fmla="*/ 0 h 446"/>
                <a:gd name="T38" fmla="*/ 1 w 565"/>
                <a:gd name="T39" fmla="*/ 0 h 446"/>
                <a:gd name="T40" fmla="*/ 1 w 565"/>
                <a:gd name="T41" fmla="*/ 0 h 446"/>
                <a:gd name="T42" fmla="*/ 1 w 565"/>
                <a:gd name="T43" fmla="*/ 0 h 446"/>
                <a:gd name="T44" fmla="*/ 1 w 565"/>
                <a:gd name="T45" fmla="*/ 0 h 446"/>
                <a:gd name="T46" fmla="*/ 1 w 565"/>
                <a:gd name="T47" fmla="*/ 0 h 446"/>
                <a:gd name="T48" fmla="*/ 1 w 565"/>
                <a:gd name="T49" fmla="*/ 0 h 446"/>
                <a:gd name="T50" fmla="*/ 1 w 565"/>
                <a:gd name="T51" fmla="*/ 0 h 446"/>
                <a:gd name="T52" fmla="*/ 1 w 565"/>
                <a:gd name="T53" fmla="*/ 0 h 446"/>
                <a:gd name="T54" fmla="*/ 1 w 565"/>
                <a:gd name="T55" fmla="*/ 0 h 446"/>
                <a:gd name="T56" fmla="*/ 1 w 565"/>
                <a:gd name="T57" fmla="*/ 0 h 446"/>
                <a:gd name="T58" fmla="*/ 1 w 565"/>
                <a:gd name="T59" fmla="*/ 0 h 446"/>
                <a:gd name="T60" fmla="*/ 1 w 565"/>
                <a:gd name="T61" fmla="*/ 0 h 446"/>
                <a:gd name="T62" fmla="*/ 1 w 565"/>
                <a:gd name="T63" fmla="*/ 0 h 4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5"/>
                <a:gd name="T97" fmla="*/ 0 h 446"/>
                <a:gd name="T98" fmla="*/ 565 w 565"/>
                <a:gd name="T99" fmla="*/ 446 h 4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5" h="446">
                  <a:moveTo>
                    <a:pt x="283" y="446"/>
                  </a:moveTo>
                  <a:lnTo>
                    <a:pt x="312" y="445"/>
                  </a:lnTo>
                  <a:lnTo>
                    <a:pt x="339" y="441"/>
                  </a:lnTo>
                  <a:lnTo>
                    <a:pt x="367" y="436"/>
                  </a:lnTo>
                  <a:lnTo>
                    <a:pt x="392" y="429"/>
                  </a:lnTo>
                  <a:lnTo>
                    <a:pt x="418" y="419"/>
                  </a:lnTo>
                  <a:lnTo>
                    <a:pt x="441" y="408"/>
                  </a:lnTo>
                  <a:lnTo>
                    <a:pt x="463" y="395"/>
                  </a:lnTo>
                  <a:lnTo>
                    <a:pt x="482" y="380"/>
                  </a:lnTo>
                  <a:lnTo>
                    <a:pt x="501" y="364"/>
                  </a:lnTo>
                  <a:lnTo>
                    <a:pt x="517" y="347"/>
                  </a:lnTo>
                  <a:lnTo>
                    <a:pt x="531" y="328"/>
                  </a:lnTo>
                  <a:lnTo>
                    <a:pt x="543" y="309"/>
                  </a:lnTo>
                  <a:lnTo>
                    <a:pt x="552" y="289"/>
                  </a:lnTo>
                  <a:lnTo>
                    <a:pt x="559" y="267"/>
                  </a:lnTo>
                  <a:lnTo>
                    <a:pt x="564" y="246"/>
                  </a:lnTo>
                  <a:lnTo>
                    <a:pt x="565" y="222"/>
                  </a:lnTo>
                  <a:lnTo>
                    <a:pt x="564" y="199"/>
                  </a:lnTo>
                  <a:lnTo>
                    <a:pt x="559" y="178"/>
                  </a:lnTo>
                  <a:lnTo>
                    <a:pt x="552" y="156"/>
                  </a:lnTo>
                  <a:lnTo>
                    <a:pt x="543" y="136"/>
                  </a:lnTo>
                  <a:lnTo>
                    <a:pt x="531" y="117"/>
                  </a:lnTo>
                  <a:lnTo>
                    <a:pt x="517" y="98"/>
                  </a:lnTo>
                  <a:lnTo>
                    <a:pt x="501" y="81"/>
                  </a:lnTo>
                  <a:lnTo>
                    <a:pt x="482" y="65"/>
                  </a:lnTo>
                  <a:lnTo>
                    <a:pt x="463" y="51"/>
                  </a:lnTo>
                  <a:lnTo>
                    <a:pt x="441" y="38"/>
                  </a:lnTo>
                  <a:lnTo>
                    <a:pt x="418" y="27"/>
                  </a:lnTo>
                  <a:lnTo>
                    <a:pt x="392" y="17"/>
                  </a:lnTo>
                  <a:lnTo>
                    <a:pt x="367" y="11"/>
                  </a:lnTo>
                  <a:lnTo>
                    <a:pt x="339" y="5"/>
                  </a:lnTo>
                  <a:lnTo>
                    <a:pt x="312" y="1"/>
                  </a:lnTo>
                  <a:lnTo>
                    <a:pt x="283" y="0"/>
                  </a:lnTo>
                  <a:lnTo>
                    <a:pt x="254" y="1"/>
                  </a:lnTo>
                  <a:lnTo>
                    <a:pt x="226" y="5"/>
                  </a:lnTo>
                  <a:lnTo>
                    <a:pt x="199" y="11"/>
                  </a:lnTo>
                  <a:lnTo>
                    <a:pt x="173" y="17"/>
                  </a:lnTo>
                  <a:lnTo>
                    <a:pt x="148" y="27"/>
                  </a:lnTo>
                  <a:lnTo>
                    <a:pt x="125" y="38"/>
                  </a:lnTo>
                  <a:lnTo>
                    <a:pt x="103" y="51"/>
                  </a:lnTo>
                  <a:lnTo>
                    <a:pt x="83" y="65"/>
                  </a:lnTo>
                  <a:lnTo>
                    <a:pt x="65" y="81"/>
                  </a:lnTo>
                  <a:lnTo>
                    <a:pt x="49" y="98"/>
                  </a:lnTo>
                  <a:lnTo>
                    <a:pt x="35" y="117"/>
                  </a:lnTo>
                  <a:lnTo>
                    <a:pt x="22" y="136"/>
                  </a:lnTo>
                  <a:lnTo>
                    <a:pt x="13" y="156"/>
                  </a:lnTo>
                  <a:lnTo>
                    <a:pt x="6" y="178"/>
                  </a:lnTo>
                  <a:lnTo>
                    <a:pt x="1" y="199"/>
                  </a:lnTo>
                  <a:lnTo>
                    <a:pt x="0" y="222"/>
                  </a:lnTo>
                  <a:lnTo>
                    <a:pt x="1" y="246"/>
                  </a:lnTo>
                  <a:lnTo>
                    <a:pt x="6" y="267"/>
                  </a:lnTo>
                  <a:lnTo>
                    <a:pt x="13" y="289"/>
                  </a:lnTo>
                  <a:lnTo>
                    <a:pt x="22" y="309"/>
                  </a:lnTo>
                  <a:lnTo>
                    <a:pt x="35" y="328"/>
                  </a:lnTo>
                  <a:lnTo>
                    <a:pt x="49" y="347"/>
                  </a:lnTo>
                  <a:lnTo>
                    <a:pt x="65" y="364"/>
                  </a:lnTo>
                  <a:lnTo>
                    <a:pt x="83" y="380"/>
                  </a:lnTo>
                  <a:lnTo>
                    <a:pt x="103" y="395"/>
                  </a:lnTo>
                  <a:lnTo>
                    <a:pt x="125" y="408"/>
                  </a:lnTo>
                  <a:lnTo>
                    <a:pt x="148" y="419"/>
                  </a:lnTo>
                  <a:lnTo>
                    <a:pt x="173" y="429"/>
                  </a:lnTo>
                  <a:lnTo>
                    <a:pt x="199" y="436"/>
                  </a:lnTo>
                  <a:lnTo>
                    <a:pt x="226" y="441"/>
                  </a:lnTo>
                  <a:lnTo>
                    <a:pt x="254" y="445"/>
                  </a:lnTo>
                  <a:lnTo>
                    <a:pt x="283" y="446"/>
                  </a:lnTo>
                  <a:close/>
                </a:path>
              </a:pathLst>
            </a:custGeom>
            <a:solidFill>
              <a:srgbClr val="C6DD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23" name="Freeform 38"/>
            <p:cNvSpPr>
              <a:spLocks/>
            </p:cNvSpPr>
            <p:nvPr/>
          </p:nvSpPr>
          <p:spPr bwMode="auto">
            <a:xfrm>
              <a:off x="3269" y="1410"/>
              <a:ext cx="277" cy="219"/>
            </a:xfrm>
            <a:custGeom>
              <a:avLst/>
              <a:gdLst>
                <a:gd name="T0" fmla="*/ 1 w 553"/>
                <a:gd name="T1" fmla="*/ 1 h 437"/>
                <a:gd name="T2" fmla="*/ 1 w 553"/>
                <a:gd name="T3" fmla="*/ 1 h 437"/>
                <a:gd name="T4" fmla="*/ 1 w 553"/>
                <a:gd name="T5" fmla="*/ 1 h 437"/>
                <a:gd name="T6" fmla="*/ 1 w 553"/>
                <a:gd name="T7" fmla="*/ 1 h 437"/>
                <a:gd name="T8" fmla="*/ 1 w 553"/>
                <a:gd name="T9" fmla="*/ 1 h 437"/>
                <a:gd name="T10" fmla="*/ 1 w 553"/>
                <a:gd name="T11" fmla="*/ 1 h 437"/>
                <a:gd name="T12" fmla="*/ 1 w 553"/>
                <a:gd name="T13" fmla="*/ 1 h 437"/>
                <a:gd name="T14" fmla="*/ 1 w 553"/>
                <a:gd name="T15" fmla="*/ 1 h 437"/>
                <a:gd name="T16" fmla="*/ 1 w 553"/>
                <a:gd name="T17" fmla="*/ 1 h 437"/>
                <a:gd name="T18" fmla="*/ 1 w 553"/>
                <a:gd name="T19" fmla="*/ 1 h 437"/>
                <a:gd name="T20" fmla="*/ 1 w 553"/>
                <a:gd name="T21" fmla="*/ 1 h 437"/>
                <a:gd name="T22" fmla="*/ 1 w 553"/>
                <a:gd name="T23" fmla="*/ 1 h 437"/>
                <a:gd name="T24" fmla="*/ 1 w 553"/>
                <a:gd name="T25" fmla="*/ 1 h 437"/>
                <a:gd name="T26" fmla="*/ 1 w 553"/>
                <a:gd name="T27" fmla="*/ 1 h 437"/>
                <a:gd name="T28" fmla="*/ 1 w 553"/>
                <a:gd name="T29" fmla="*/ 1 h 437"/>
                <a:gd name="T30" fmla="*/ 1 w 553"/>
                <a:gd name="T31" fmla="*/ 1 h 437"/>
                <a:gd name="T32" fmla="*/ 1 w 553"/>
                <a:gd name="T33" fmla="*/ 1 h 437"/>
                <a:gd name="T34" fmla="*/ 1 w 553"/>
                <a:gd name="T35" fmla="*/ 1 h 437"/>
                <a:gd name="T36" fmla="*/ 1 w 553"/>
                <a:gd name="T37" fmla="*/ 1 h 437"/>
                <a:gd name="T38" fmla="*/ 1 w 553"/>
                <a:gd name="T39" fmla="*/ 1 h 437"/>
                <a:gd name="T40" fmla="*/ 1 w 553"/>
                <a:gd name="T41" fmla="*/ 1 h 437"/>
                <a:gd name="T42" fmla="*/ 1 w 553"/>
                <a:gd name="T43" fmla="*/ 1 h 437"/>
                <a:gd name="T44" fmla="*/ 1 w 553"/>
                <a:gd name="T45" fmla="*/ 1 h 437"/>
                <a:gd name="T46" fmla="*/ 1 w 553"/>
                <a:gd name="T47" fmla="*/ 1 h 437"/>
                <a:gd name="T48" fmla="*/ 1 w 553"/>
                <a:gd name="T49" fmla="*/ 1 h 437"/>
                <a:gd name="T50" fmla="*/ 1 w 553"/>
                <a:gd name="T51" fmla="*/ 1 h 437"/>
                <a:gd name="T52" fmla="*/ 1 w 553"/>
                <a:gd name="T53" fmla="*/ 1 h 437"/>
                <a:gd name="T54" fmla="*/ 1 w 553"/>
                <a:gd name="T55" fmla="*/ 1 h 437"/>
                <a:gd name="T56" fmla="*/ 1 w 553"/>
                <a:gd name="T57" fmla="*/ 1 h 437"/>
                <a:gd name="T58" fmla="*/ 1 w 553"/>
                <a:gd name="T59" fmla="*/ 1 h 437"/>
                <a:gd name="T60" fmla="*/ 1 w 553"/>
                <a:gd name="T61" fmla="*/ 1 h 437"/>
                <a:gd name="T62" fmla="*/ 1 w 553"/>
                <a:gd name="T63" fmla="*/ 1 h 4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3"/>
                <a:gd name="T97" fmla="*/ 0 h 437"/>
                <a:gd name="T98" fmla="*/ 553 w 553"/>
                <a:gd name="T99" fmla="*/ 437 h 4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3" h="437">
                  <a:moveTo>
                    <a:pt x="277" y="437"/>
                  </a:moveTo>
                  <a:lnTo>
                    <a:pt x="306" y="436"/>
                  </a:lnTo>
                  <a:lnTo>
                    <a:pt x="332" y="433"/>
                  </a:lnTo>
                  <a:lnTo>
                    <a:pt x="360" y="427"/>
                  </a:lnTo>
                  <a:lnTo>
                    <a:pt x="385" y="420"/>
                  </a:lnTo>
                  <a:lnTo>
                    <a:pt x="409" y="411"/>
                  </a:lnTo>
                  <a:lnTo>
                    <a:pt x="431" y="400"/>
                  </a:lnTo>
                  <a:lnTo>
                    <a:pt x="453" y="388"/>
                  </a:lnTo>
                  <a:lnTo>
                    <a:pt x="473" y="373"/>
                  </a:lnTo>
                  <a:lnTo>
                    <a:pt x="490" y="358"/>
                  </a:lnTo>
                  <a:lnTo>
                    <a:pt x="506" y="341"/>
                  </a:lnTo>
                  <a:lnTo>
                    <a:pt x="520" y="323"/>
                  </a:lnTo>
                  <a:lnTo>
                    <a:pt x="531" y="304"/>
                  </a:lnTo>
                  <a:lnTo>
                    <a:pt x="541" y="284"/>
                  </a:lnTo>
                  <a:lnTo>
                    <a:pt x="548" y="262"/>
                  </a:lnTo>
                  <a:lnTo>
                    <a:pt x="552" y="240"/>
                  </a:lnTo>
                  <a:lnTo>
                    <a:pt x="553" y="218"/>
                  </a:lnTo>
                  <a:lnTo>
                    <a:pt x="552" y="197"/>
                  </a:lnTo>
                  <a:lnTo>
                    <a:pt x="548" y="175"/>
                  </a:lnTo>
                  <a:lnTo>
                    <a:pt x="541" y="153"/>
                  </a:lnTo>
                  <a:lnTo>
                    <a:pt x="531" y="133"/>
                  </a:lnTo>
                  <a:lnTo>
                    <a:pt x="520" y="114"/>
                  </a:lnTo>
                  <a:lnTo>
                    <a:pt x="506" y="96"/>
                  </a:lnTo>
                  <a:lnTo>
                    <a:pt x="490" y="79"/>
                  </a:lnTo>
                  <a:lnTo>
                    <a:pt x="473" y="64"/>
                  </a:lnTo>
                  <a:lnTo>
                    <a:pt x="453" y="49"/>
                  </a:lnTo>
                  <a:lnTo>
                    <a:pt x="431" y="36"/>
                  </a:lnTo>
                  <a:lnTo>
                    <a:pt x="409" y="26"/>
                  </a:lnTo>
                  <a:lnTo>
                    <a:pt x="385" y="17"/>
                  </a:lnTo>
                  <a:lnTo>
                    <a:pt x="360" y="10"/>
                  </a:lnTo>
                  <a:lnTo>
                    <a:pt x="332" y="4"/>
                  </a:lnTo>
                  <a:lnTo>
                    <a:pt x="306" y="1"/>
                  </a:lnTo>
                  <a:lnTo>
                    <a:pt x="277" y="0"/>
                  </a:lnTo>
                  <a:lnTo>
                    <a:pt x="248" y="1"/>
                  </a:lnTo>
                  <a:lnTo>
                    <a:pt x="221" y="4"/>
                  </a:lnTo>
                  <a:lnTo>
                    <a:pt x="194" y="10"/>
                  </a:lnTo>
                  <a:lnTo>
                    <a:pt x="168" y="17"/>
                  </a:lnTo>
                  <a:lnTo>
                    <a:pt x="144" y="26"/>
                  </a:lnTo>
                  <a:lnTo>
                    <a:pt x="122" y="36"/>
                  </a:lnTo>
                  <a:lnTo>
                    <a:pt x="100" y="49"/>
                  </a:lnTo>
                  <a:lnTo>
                    <a:pt x="81" y="64"/>
                  </a:lnTo>
                  <a:lnTo>
                    <a:pt x="63" y="79"/>
                  </a:lnTo>
                  <a:lnTo>
                    <a:pt x="47" y="96"/>
                  </a:lnTo>
                  <a:lnTo>
                    <a:pt x="34" y="114"/>
                  </a:lnTo>
                  <a:lnTo>
                    <a:pt x="22" y="133"/>
                  </a:lnTo>
                  <a:lnTo>
                    <a:pt x="13" y="153"/>
                  </a:lnTo>
                  <a:lnTo>
                    <a:pt x="6" y="175"/>
                  </a:lnTo>
                  <a:lnTo>
                    <a:pt x="1" y="197"/>
                  </a:lnTo>
                  <a:lnTo>
                    <a:pt x="0" y="218"/>
                  </a:lnTo>
                  <a:lnTo>
                    <a:pt x="1" y="240"/>
                  </a:lnTo>
                  <a:lnTo>
                    <a:pt x="6" y="262"/>
                  </a:lnTo>
                  <a:lnTo>
                    <a:pt x="13" y="284"/>
                  </a:lnTo>
                  <a:lnTo>
                    <a:pt x="22" y="304"/>
                  </a:lnTo>
                  <a:lnTo>
                    <a:pt x="34" y="323"/>
                  </a:lnTo>
                  <a:lnTo>
                    <a:pt x="47" y="341"/>
                  </a:lnTo>
                  <a:lnTo>
                    <a:pt x="63" y="358"/>
                  </a:lnTo>
                  <a:lnTo>
                    <a:pt x="81" y="373"/>
                  </a:lnTo>
                  <a:lnTo>
                    <a:pt x="100" y="388"/>
                  </a:lnTo>
                  <a:lnTo>
                    <a:pt x="122" y="400"/>
                  </a:lnTo>
                  <a:lnTo>
                    <a:pt x="144" y="411"/>
                  </a:lnTo>
                  <a:lnTo>
                    <a:pt x="168" y="420"/>
                  </a:lnTo>
                  <a:lnTo>
                    <a:pt x="194" y="427"/>
                  </a:lnTo>
                  <a:lnTo>
                    <a:pt x="221" y="433"/>
                  </a:lnTo>
                  <a:lnTo>
                    <a:pt x="248" y="436"/>
                  </a:lnTo>
                  <a:lnTo>
                    <a:pt x="277" y="437"/>
                  </a:lnTo>
                  <a:close/>
                </a:path>
              </a:pathLst>
            </a:custGeom>
            <a:solidFill>
              <a:srgbClr val="CEE2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24" name="Freeform 39"/>
            <p:cNvSpPr>
              <a:spLocks/>
            </p:cNvSpPr>
            <p:nvPr/>
          </p:nvSpPr>
          <p:spPr bwMode="auto">
            <a:xfrm>
              <a:off x="3271" y="1413"/>
              <a:ext cx="272" cy="214"/>
            </a:xfrm>
            <a:custGeom>
              <a:avLst/>
              <a:gdLst>
                <a:gd name="T0" fmla="*/ 1 w 544"/>
                <a:gd name="T1" fmla="*/ 0 h 430"/>
                <a:gd name="T2" fmla="*/ 1 w 544"/>
                <a:gd name="T3" fmla="*/ 0 h 430"/>
                <a:gd name="T4" fmla="*/ 1 w 544"/>
                <a:gd name="T5" fmla="*/ 0 h 430"/>
                <a:gd name="T6" fmla="*/ 1 w 544"/>
                <a:gd name="T7" fmla="*/ 0 h 430"/>
                <a:gd name="T8" fmla="*/ 1 w 544"/>
                <a:gd name="T9" fmla="*/ 0 h 430"/>
                <a:gd name="T10" fmla="*/ 1 w 544"/>
                <a:gd name="T11" fmla="*/ 0 h 430"/>
                <a:gd name="T12" fmla="*/ 1 w 544"/>
                <a:gd name="T13" fmla="*/ 0 h 430"/>
                <a:gd name="T14" fmla="*/ 1 w 544"/>
                <a:gd name="T15" fmla="*/ 0 h 430"/>
                <a:gd name="T16" fmla="*/ 1 w 544"/>
                <a:gd name="T17" fmla="*/ 0 h 430"/>
                <a:gd name="T18" fmla="*/ 1 w 544"/>
                <a:gd name="T19" fmla="*/ 0 h 430"/>
                <a:gd name="T20" fmla="*/ 1 w 544"/>
                <a:gd name="T21" fmla="*/ 0 h 430"/>
                <a:gd name="T22" fmla="*/ 1 w 544"/>
                <a:gd name="T23" fmla="*/ 0 h 430"/>
                <a:gd name="T24" fmla="*/ 1 w 544"/>
                <a:gd name="T25" fmla="*/ 0 h 430"/>
                <a:gd name="T26" fmla="*/ 1 w 544"/>
                <a:gd name="T27" fmla="*/ 0 h 430"/>
                <a:gd name="T28" fmla="*/ 1 w 544"/>
                <a:gd name="T29" fmla="*/ 0 h 430"/>
                <a:gd name="T30" fmla="*/ 1 w 544"/>
                <a:gd name="T31" fmla="*/ 0 h 430"/>
                <a:gd name="T32" fmla="*/ 1 w 544"/>
                <a:gd name="T33" fmla="*/ 0 h 430"/>
                <a:gd name="T34" fmla="*/ 1 w 544"/>
                <a:gd name="T35" fmla="*/ 0 h 430"/>
                <a:gd name="T36" fmla="*/ 1 w 544"/>
                <a:gd name="T37" fmla="*/ 0 h 430"/>
                <a:gd name="T38" fmla="*/ 1 w 544"/>
                <a:gd name="T39" fmla="*/ 0 h 430"/>
                <a:gd name="T40" fmla="*/ 1 w 544"/>
                <a:gd name="T41" fmla="*/ 0 h 430"/>
                <a:gd name="T42" fmla="*/ 1 w 544"/>
                <a:gd name="T43" fmla="*/ 0 h 430"/>
                <a:gd name="T44" fmla="*/ 1 w 544"/>
                <a:gd name="T45" fmla="*/ 0 h 430"/>
                <a:gd name="T46" fmla="*/ 1 w 544"/>
                <a:gd name="T47" fmla="*/ 0 h 430"/>
                <a:gd name="T48" fmla="*/ 1 w 544"/>
                <a:gd name="T49" fmla="*/ 0 h 430"/>
                <a:gd name="T50" fmla="*/ 1 w 544"/>
                <a:gd name="T51" fmla="*/ 0 h 430"/>
                <a:gd name="T52" fmla="*/ 1 w 544"/>
                <a:gd name="T53" fmla="*/ 0 h 430"/>
                <a:gd name="T54" fmla="*/ 1 w 544"/>
                <a:gd name="T55" fmla="*/ 0 h 430"/>
                <a:gd name="T56" fmla="*/ 1 w 544"/>
                <a:gd name="T57" fmla="*/ 0 h 430"/>
                <a:gd name="T58" fmla="*/ 1 w 544"/>
                <a:gd name="T59" fmla="*/ 0 h 430"/>
                <a:gd name="T60" fmla="*/ 1 w 544"/>
                <a:gd name="T61" fmla="*/ 0 h 430"/>
                <a:gd name="T62" fmla="*/ 1 w 544"/>
                <a:gd name="T63" fmla="*/ 0 h 4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4"/>
                <a:gd name="T97" fmla="*/ 0 h 430"/>
                <a:gd name="T98" fmla="*/ 544 w 544"/>
                <a:gd name="T99" fmla="*/ 430 h 4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4" h="430">
                  <a:moveTo>
                    <a:pt x="272" y="430"/>
                  </a:moveTo>
                  <a:lnTo>
                    <a:pt x="299" y="429"/>
                  </a:lnTo>
                  <a:lnTo>
                    <a:pt x="326" y="425"/>
                  </a:lnTo>
                  <a:lnTo>
                    <a:pt x="352" y="421"/>
                  </a:lnTo>
                  <a:lnTo>
                    <a:pt x="378" y="413"/>
                  </a:lnTo>
                  <a:lnTo>
                    <a:pt x="401" y="403"/>
                  </a:lnTo>
                  <a:lnTo>
                    <a:pt x="424" y="393"/>
                  </a:lnTo>
                  <a:lnTo>
                    <a:pt x="445" y="380"/>
                  </a:lnTo>
                  <a:lnTo>
                    <a:pt x="464" y="367"/>
                  </a:lnTo>
                  <a:lnTo>
                    <a:pt x="481" y="352"/>
                  </a:lnTo>
                  <a:lnTo>
                    <a:pt x="498" y="334"/>
                  </a:lnTo>
                  <a:lnTo>
                    <a:pt x="510" y="317"/>
                  </a:lnTo>
                  <a:lnTo>
                    <a:pt x="522" y="299"/>
                  </a:lnTo>
                  <a:lnTo>
                    <a:pt x="531" y="279"/>
                  </a:lnTo>
                  <a:lnTo>
                    <a:pt x="538" y="258"/>
                  </a:lnTo>
                  <a:lnTo>
                    <a:pt x="543" y="236"/>
                  </a:lnTo>
                  <a:lnTo>
                    <a:pt x="544" y="214"/>
                  </a:lnTo>
                  <a:lnTo>
                    <a:pt x="543" y="193"/>
                  </a:lnTo>
                  <a:lnTo>
                    <a:pt x="538" y="171"/>
                  </a:lnTo>
                  <a:lnTo>
                    <a:pt x="531" y="151"/>
                  </a:lnTo>
                  <a:lnTo>
                    <a:pt x="522" y="130"/>
                  </a:lnTo>
                  <a:lnTo>
                    <a:pt x="510" y="112"/>
                  </a:lnTo>
                  <a:lnTo>
                    <a:pt x="498" y="95"/>
                  </a:lnTo>
                  <a:lnTo>
                    <a:pt x="481" y="79"/>
                  </a:lnTo>
                  <a:lnTo>
                    <a:pt x="464" y="62"/>
                  </a:lnTo>
                  <a:lnTo>
                    <a:pt x="445" y="49"/>
                  </a:lnTo>
                  <a:lnTo>
                    <a:pt x="424" y="37"/>
                  </a:lnTo>
                  <a:lnTo>
                    <a:pt x="401" y="26"/>
                  </a:lnTo>
                  <a:lnTo>
                    <a:pt x="378" y="18"/>
                  </a:lnTo>
                  <a:lnTo>
                    <a:pt x="352" y="9"/>
                  </a:lnTo>
                  <a:lnTo>
                    <a:pt x="326" y="5"/>
                  </a:lnTo>
                  <a:lnTo>
                    <a:pt x="299" y="1"/>
                  </a:lnTo>
                  <a:lnTo>
                    <a:pt x="272" y="0"/>
                  </a:lnTo>
                  <a:lnTo>
                    <a:pt x="244" y="1"/>
                  </a:lnTo>
                  <a:lnTo>
                    <a:pt x="218" y="5"/>
                  </a:lnTo>
                  <a:lnTo>
                    <a:pt x="191" y="9"/>
                  </a:lnTo>
                  <a:lnTo>
                    <a:pt x="166" y="18"/>
                  </a:lnTo>
                  <a:lnTo>
                    <a:pt x="143" y="26"/>
                  </a:lnTo>
                  <a:lnTo>
                    <a:pt x="120" y="37"/>
                  </a:lnTo>
                  <a:lnTo>
                    <a:pt x="99" y="49"/>
                  </a:lnTo>
                  <a:lnTo>
                    <a:pt x="79" y="62"/>
                  </a:lnTo>
                  <a:lnTo>
                    <a:pt x="62" y="79"/>
                  </a:lnTo>
                  <a:lnTo>
                    <a:pt x="46" y="95"/>
                  </a:lnTo>
                  <a:lnTo>
                    <a:pt x="33" y="112"/>
                  </a:lnTo>
                  <a:lnTo>
                    <a:pt x="22" y="130"/>
                  </a:lnTo>
                  <a:lnTo>
                    <a:pt x="12" y="151"/>
                  </a:lnTo>
                  <a:lnTo>
                    <a:pt x="5" y="171"/>
                  </a:lnTo>
                  <a:lnTo>
                    <a:pt x="1" y="193"/>
                  </a:lnTo>
                  <a:lnTo>
                    <a:pt x="0" y="214"/>
                  </a:lnTo>
                  <a:lnTo>
                    <a:pt x="1" y="236"/>
                  </a:lnTo>
                  <a:lnTo>
                    <a:pt x="5" y="258"/>
                  </a:lnTo>
                  <a:lnTo>
                    <a:pt x="12" y="279"/>
                  </a:lnTo>
                  <a:lnTo>
                    <a:pt x="22" y="299"/>
                  </a:lnTo>
                  <a:lnTo>
                    <a:pt x="33" y="317"/>
                  </a:lnTo>
                  <a:lnTo>
                    <a:pt x="46" y="334"/>
                  </a:lnTo>
                  <a:lnTo>
                    <a:pt x="62" y="352"/>
                  </a:lnTo>
                  <a:lnTo>
                    <a:pt x="79" y="367"/>
                  </a:lnTo>
                  <a:lnTo>
                    <a:pt x="99" y="380"/>
                  </a:lnTo>
                  <a:lnTo>
                    <a:pt x="120" y="393"/>
                  </a:lnTo>
                  <a:lnTo>
                    <a:pt x="143" y="403"/>
                  </a:lnTo>
                  <a:lnTo>
                    <a:pt x="166" y="413"/>
                  </a:lnTo>
                  <a:lnTo>
                    <a:pt x="191" y="421"/>
                  </a:lnTo>
                  <a:lnTo>
                    <a:pt x="218" y="425"/>
                  </a:lnTo>
                  <a:lnTo>
                    <a:pt x="244" y="429"/>
                  </a:lnTo>
                  <a:lnTo>
                    <a:pt x="272" y="430"/>
                  </a:lnTo>
                  <a:close/>
                </a:path>
              </a:pathLst>
            </a:custGeom>
            <a:solidFill>
              <a:srgbClr val="D3E5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25" name="Freeform 40"/>
            <p:cNvSpPr>
              <a:spLocks/>
            </p:cNvSpPr>
            <p:nvPr/>
          </p:nvSpPr>
          <p:spPr bwMode="auto">
            <a:xfrm>
              <a:off x="3274" y="1414"/>
              <a:ext cx="266" cy="211"/>
            </a:xfrm>
            <a:custGeom>
              <a:avLst/>
              <a:gdLst>
                <a:gd name="T0" fmla="*/ 0 w 533"/>
                <a:gd name="T1" fmla="*/ 1 h 421"/>
                <a:gd name="T2" fmla="*/ 0 w 533"/>
                <a:gd name="T3" fmla="*/ 1 h 421"/>
                <a:gd name="T4" fmla="*/ 0 w 533"/>
                <a:gd name="T5" fmla="*/ 1 h 421"/>
                <a:gd name="T6" fmla="*/ 0 w 533"/>
                <a:gd name="T7" fmla="*/ 1 h 421"/>
                <a:gd name="T8" fmla="*/ 0 w 533"/>
                <a:gd name="T9" fmla="*/ 1 h 421"/>
                <a:gd name="T10" fmla="*/ 0 w 533"/>
                <a:gd name="T11" fmla="*/ 1 h 421"/>
                <a:gd name="T12" fmla="*/ 0 w 533"/>
                <a:gd name="T13" fmla="*/ 1 h 421"/>
                <a:gd name="T14" fmla="*/ 0 w 533"/>
                <a:gd name="T15" fmla="*/ 1 h 421"/>
                <a:gd name="T16" fmla="*/ 0 w 533"/>
                <a:gd name="T17" fmla="*/ 1 h 421"/>
                <a:gd name="T18" fmla="*/ 0 w 533"/>
                <a:gd name="T19" fmla="*/ 1 h 421"/>
                <a:gd name="T20" fmla="*/ 0 w 533"/>
                <a:gd name="T21" fmla="*/ 1 h 421"/>
                <a:gd name="T22" fmla="*/ 0 w 533"/>
                <a:gd name="T23" fmla="*/ 1 h 421"/>
                <a:gd name="T24" fmla="*/ 0 w 533"/>
                <a:gd name="T25" fmla="*/ 1 h 421"/>
                <a:gd name="T26" fmla="*/ 0 w 533"/>
                <a:gd name="T27" fmla="*/ 1 h 421"/>
                <a:gd name="T28" fmla="*/ 0 w 533"/>
                <a:gd name="T29" fmla="*/ 1 h 421"/>
                <a:gd name="T30" fmla="*/ 0 w 533"/>
                <a:gd name="T31" fmla="*/ 1 h 421"/>
                <a:gd name="T32" fmla="*/ 0 w 533"/>
                <a:gd name="T33" fmla="*/ 1 h 421"/>
                <a:gd name="T34" fmla="*/ 0 w 533"/>
                <a:gd name="T35" fmla="*/ 1 h 421"/>
                <a:gd name="T36" fmla="*/ 0 w 533"/>
                <a:gd name="T37" fmla="*/ 1 h 421"/>
                <a:gd name="T38" fmla="*/ 0 w 533"/>
                <a:gd name="T39" fmla="*/ 1 h 421"/>
                <a:gd name="T40" fmla="*/ 0 w 533"/>
                <a:gd name="T41" fmla="*/ 1 h 421"/>
                <a:gd name="T42" fmla="*/ 0 w 533"/>
                <a:gd name="T43" fmla="*/ 1 h 421"/>
                <a:gd name="T44" fmla="*/ 0 w 533"/>
                <a:gd name="T45" fmla="*/ 1 h 421"/>
                <a:gd name="T46" fmla="*/ 0 w 533"/>
                <a:gd name="T47" fmla="*/ 1 h 421"/>
                <a:gd name="T48" fmla="*/ 0 w 533"/>
                <a:gd name="T49" fmla="*/ 1 h 421"/>
                <a:gd name="T50" fmla="*/ 0 w 533"/>
                <a:gd name="T51" fmla="*/ 1 h 421"/>
                <a:gd name="T52" fmla="*/ 0 w 533"/>
                <a:gd name="T53" fmla="*/ 1 h 421"/>
                <a:gd name="T54" fmla="*/ 0 w 533"/>
                <a:gd name="T55" fmla="*/ 1 h 421"/>
                <a:gd name="T56" fmla="*/ 0 w 533"/>
                <a:gd name="T57" fmla="*/ 1 h 421"/>
                <a:gd name="T58" fmla="*/ 0 w 533"/>
                <a:gd name="T59" fmla="*/ 1 h 421"/>
                <a:gd name="T60" fmla="*/ 0 w 533"/>
                <a:gd name="T61" fmla="*/ 1 h 421"/>
                <a:gd name="T62" fmla="*/ 0 w 533"/>
                <a:gd name="T63" fmla="*/ 1 h 4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3"/>
                <a:gd name="T97" fmla="*/ 0 h 421"/>
                <a:gd name="T98" fmla="*/ 533 w 533"/>
                <a:gd name="T99" fmla="*/ 421 h 4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3" h="421">
                  <a:moveTo>
                    <a:pt x="267" y="421"/>
                  </a:moveTo>
                  <a:lnTo>
                    <a:pt x="294" y="420"/>
                  </a:lnTo>
                  <a:lnTo>
                    <a:pt x="321" y="417"/>
                  </a:lnTo>
                  <a:lnTo>
                    <a:pt x="346" y="412"/>
                  </a:lnTo>
                  <a:lnTo>
                    <a:pt x="370" y="405"/>
                  </a:lnTo>
                  <a:lnTo>
                    <a:pt x="393" y="396"/>
                  </a:lnTo>
                  <a:lnTo>
                    <a:pt x="415" y="386"/>
                  </a:lnTo>
                  <a:lnTo>
                    <a:pt x="436" y="373"/>
                  </a:lnTo>
                  <a:lnTo>
                    <a:pt x="456" y="359"/>
                  </a:lnTo>
                  <a:lnTo>
                    <a:pt x="472" y="344"/>
                  </a:lnTo>
                  <a:lnTo>
                    <a:pt x="488" y="328"/>
                  </a:lnTo>
                  <a:lnTo>
                    <a:pt x="501" y="311"/>
                  </a:lnTo>
                  <a:lnTo>
                    <a:pt x="512" y="292"/>
                  </a:lnTo>
                  <a:lnTo>
                    <a:pt x="521" y="273"/>
                  </a:lnTo>
                  <a:lnTo>
                    <a:pt x="527" y="253"/>
                  </a:lnTo>
                  <a:lnTo>
                    <a:pt x="532" y="232"/>
                  </a:lnTo>
                  <a:lnTo>
                    <a:pt x="533" y="210"/>
                  </a:lnTo>
                  <a:lnTo>
                    <a:pt x="532" y="189"/>
                  </a:lnTo>
                  <a:lnTo>
                    <a:pt x="527" y="168"/>
                  </a:lnTo>
                  <a:lnTo>
                    <a:pt x="521" y="148"/>
                  </a:lnTo>
                  <a:lnTo>
                    <a:pt x="512" y="129"/>
                  </a:lnTo>
                  <a:lnTo>
                    <a:pt x="501" y="110"/>
                  </a:lnTo>
                  <a:lnTo>
                    <a:pt x="488" y="93"/>
                  </a:lnTo>
                  <a:lnTo>
                    <a:pt x="472" y="77"/>
                  </a:lnTo>
                  <a:lnTo>
                    <a:pt x="456" y="62"/>
                  </a:lnTo>
                  <a:lnTo>
                    <a:pt x="436" y="48"/>
                  </a:lnTo>
                  <a:lnTo>
                    <a:pt x="415" y="35"/>
                  </a:lnTo>
                  <a:lnTo>
                    <a:pt x="393" y="25"/>
                  </a:lnTo>
                  <a:lnTo>
                    <a:pt x="370" y="16"/>
                  </a:lnTo>
                  <a:lnTo>
                    <a:pt x="346" y="9"/>
                  </a:lnTo>
                  <a:lnTo>
                    <a:pt x="321" y="4"/>
                  </a:lnTo>
                  <a:lnTo>
                    <a:pt x="294" y="1"/>
                  </a:lnTo>
                  <a:lnTo>
                    <a:pt x="267" y="0"/>
                  </a:lnTo>
                  <a:lnTo>
                    <a:pt x="239" y="1"/>
                  </a:lnTo>
                  <a:lnTo>
                    <a:pt x="213" y="4"/>
                  </a:lnTo>
                  <a:lnTo>
                    <a:pt x="187" y="9"/>
                  </a:lnTo>
                  <a:lnTo>
                    <a:pt x="163" y="16"/>
                  </a:lnTo>
                  <a:lnTo>
                    <a:pt x="140" y="25"/>
                  </a:lnTo>
                  <a:lnTo>
                    <a:pt x="118" y="35"/>
                  </a:lnTo>
                  <a:lnTo>
                    <a:pt x="97" y="48"/>
                  </a:lnTo>
                  <a:lnTo>
                    <a:pt x="79" y="62"/>
                  </a:lnTo>
                  <a:lnTo>
                    <a:pt x="62" y="77"/>
                  </a:lnTo>
                  <a:lnTo>
                    <a:pt x="45" y="93"/>
                  </a:lnTo>
                  <a:lnTo>
                    <a:pt x="33" y="110"/>
                  </a:lnTo>
                  <a:lnTo>
                    <a:pt x="21" y="129"/>
                  </a:lnTo>
                  <a:lnTo>
                    <a:pt x="12" y="148"/>
                  </a:lnTo>
                  <a:lnTo>
                    <a:pt x="6" y="168"/>
                  </a:lnTo>
                  <a:lnTo>
                    <a:pt x="2" y="189"/>
                  </a:lnTo>
                  <a:lnTo>
                    <a:pt x="0" y="210"/>
                  </a:lnTo>
                  <a:lnTo>
                    <a:pt x="2" y="232"/>
                  </a:lnTo>
                  <a:lnTo>
                    <a:pt x="6" y="253"/>
                  </a:lnTo>
                  <a:lnTo>
                    <a:pt x="12" y="273"/>
                  </a:lnTo>
                  <a:lnTo>
                    <a:pt x="21" y="292"/>
                  </a:lnTo>
                  <a:lnTo>
                    <a:pt x="33" y="311"/>
                  </a:lnTo>
                  <a:lnTo>
                    <a:pt x="45" y="328"/>
                  </a:lnTo>
                  <a:lnTo>
                    <a:pt x="62" y="344"/>
                  </a:lnTo>
                  <a:lnTo>
                    <a:pt x="79" y="359"/>
                  </a:lnTo>
                  <a:lnTo>
                    <a:pt x="97" y="373"/>
                  </a:lnTo>
                  <a:lnTo>
                    <a:pt x="118" y="386"/>
                  </a:lnTo>
                  <a:lnTo>
                    <a:pt x="140" y="396"/>
                  </a:lnTo>
                  <a:lnTo>
                    <a:pt x="163" y="405"/>
                  </a:lnTo>
                  <a:lnTo>
                    <a:pt x="187" y="412"/>
                  </a:lnTo>
                  <a:lnTo>
                    <a:pt x="213" y="417"/>
                  </a:lnTo>
                  <a:lnTo>
                    <a:pt x="239" y="420"/>
                  </a:lnTo>
                  <a:lnTo>
                    <a:pt x="267" y="421"/>
                  </a:lnTo>
                  <a:close/>
                </a:path>
              </a:pathLst>
            </a:custGeom>
            <a:solidFill>
              <a:srgbClr val="DDEA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26" name="Freeform 41"/>
            <p:cNvSpPr>
              <a:spLocks/>
            </p:cNvSpPr>
            <p:nvPr/>
          </p:nvSpPr>
          <p:spPr bwMode="auto">
            <a:xfrm>
              <a:off x="3277" y="1417"/>
              <a:ext cx="261" cy="206"/>
            </a:xfrm>
            <a:custGeom>
              <a:avLst/>
              <a:gdLst>
                <a:gd name="T0" fmla="*/ 0 w 523"/>
                <a:gd name="T1" fmla="*/ 0 h 414"/>
                <a:gd name="T2" fmla="*/ 0 w 523"/>
                <a:gd name="T3" fmla="*/ 0 h 414"/>
                <a:gd name="T4" fmla="*/ 0 w 523"/>
                <a:gd name="T5" fmla="*/ 0 h 414"/>
                <a:gd name="T6" fmla="*/ 0 w 523"/>
                <a:gd name="T7" fmla="*/ 0 h 414"/>
                <a:gd name="T8" fmla="*/ 0 w 523"/>
                <a:gd name="T9" fmla="*/ 0 h 414"/>
                <a:gd name="T10" fmla="*/ 0 w 523"/>
                <a:gd name="T11" fmla="*/ 0 h 414"/>
                <a:gd name="T12" fmla="*/ 0 w 523"/>
                <a:gd name="T13" fmla="*/ 0 h 414"/>
                <a:gd name="T14" fmla="*/ 0 w 523"/>
                <a:gd name="T15" fmla="*/ 0 h 414"/>
                <a:gd name="T16" fmla="*/ 0 w 523"/>
                <a:gd name="T17" fmla="*/ 0 h 414"/>
                <a:gd name="T18" fmla="*/ 0 w 523"/>
                <a:gd name="T19" fmla="*/ 0 h 414"/>
                <a:gd name="T20" fmla="*/ 0 w 523"/>
                <a:gd name="T21" fmla="*/ 0 h 414"/>
                <a:gd name="T22" fmla="*/ 0 w 523"/>
                <a:gd name="T23" fmla="*/ 0 h 414"/>
                <a:gd name="T24" fmla="*/ 0 w 523"/>
                <a:gd name="T25" fmla="*/ 0 h 414"/>
                <a:gd name="T26" fmla="*/ 0 w 523"/>
                <a:gd name="T27" fmla="*/ 0 h 414"/>
                <a:gd name="T28" fmla="*/ 0 w 523"/>
                <a:gd name="T29" fmla="*/ 0 h 414"/>
                <a:gd name="T30" fmla="*/ 0 w 523"/>
                <a:gd name="T31" fmla="*/ 0 h 414"/>
                <a:gd name="T32" fmla="*/ 0 w 523"/>
                <a:gd name="T33" fmla="*/ 0 h 414"/>
                <a:gd name="T34" fmla="*/ 0 w 523"/>
                <a:gd name="T35" fmla="*/ 0 h 414"/>
                <a:gd name="T36" fmla="*/ 0 w 523"/>
                <a:gd name="T37" fmla="*/ 0 h 414"/>
                <a:gd name="T38" fmla="*/ 0 w 523"/>
                <a:gd name="T39" fmla="*/ 0 h 414"/>
                <a:gd name="T40" fmla="*/ 0 w 523"/>
                <a:gd name="T41" fmla="*/ 0 h 414"/>
                <a:gd name="T42" fmla="*/ 0 w 523"/>
                <a:gd name="T43" fmla="*/ 0 h 414"/>
                <a:gd name="T44" fmla="*/ 0 w 523"/>
                <a:gd name="T45" fmla="*/ 0 h 414"/>
                <a:gd name="T46" fmla="*/ 0 w 523"/>
                <a:gd name="T47" fmla="*/ 0 h 414"/>
                <a:gd name="T48" fmla="*/ 0 w 523"/>
                <a:gd name="T49" fmla="*/ 0 h 414"/>
                <a:gd name="T50" fmla="*/ 0 w 523"/>
                <a:gd name="T51" fmla="*/ 0 h 414"/>
                <a:gd name="T52" fmla="*/ 0 w 523"/>
                <a:gd name="T53" fmla="*/ 0 h 414"/>
                <a:gd name="T54" fmla="*/ 0 w 523"/>
                <a:gd name="T55" fmla="*/ 0 h 414"/>
                <a:gd name="T56" fmla="*/ 0 w 523"/>
                <a:gd name="T57" fmla="*/ 0 h 414"/>
                <a:gd name="T58" fmla="*/ 0 w 523"/>
                <a:gd name="T59" fmla="*/ 0 h 414"/>
                <a:gd name="T60" fmla="*/ 0 w 523"/>
                <a:gd name="T61" fmla="*/ 0 h 414"/>
                <a:gd name="T62" fmla="*/ 0 w 523"/>
                <a:gd name="T63" fmla="*/ 0 h 4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3"/>
                <a:gd name="T97" fmla="*/ 0 h 414"/>
                <a:gd name="T98" fmla="*/ 523 w 523"/>
                <a:gd name="T99" fmla="*/ 414 h 4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3" h="414">
                  <a:moveTo>
                    <a:pt x="262" y="414"/>
                  </a:moveTo>
                  <a:lnTo>
                    <a:pt x="288" y="413"/>
                  </a:lnTo>
                  <a:lnTo>
                    <a:pt x="315" y="409"/>
                  </a:lnTo>
                  <a:lnTo>
                    <a:pt x="339" y="405"/>
                  </a:lnTo>
                  <a:lnTo>
                    <a:pt x="363" y="398"/>
                  </a:lnTo>
                  <a:lnTo>
                    <a:pt x="386" y="388"/>
                  </a:lnTo>
                  <a:lnTo>
                    <a:pt x="408" y="378"/>
                  </a:lnTo>
                  <a:lnTo>
                    <a:pt x="428" y="367"/>
                  </a:lnTo>
                  <a:lnTo>
                    <a:pt x="446" y="353"/>
                  </a:lnTo>
                  <a:lnTo>
                    <a:pt x="463" y="338"/>
                  </a:lnTo>
                  <a:lnTo>
                    <a:pt x="478" y="322"/>
                  </a:lnTo>
                  <a:lnTo>
                    <a:pt x="492" y="306"/>
                  </a:lnTo>
                  <a:lnTo>
                    <a:pt x="503" y="287"/>
                  </a:lnTo>
                  <a:lnTo>
                    <a:pt x="512" y="268"/>
                  </a:lnTo>
                  <a:lnTo>
                    <a:pt x="518" y="248"/>
                  </a:lnTo>
                  <a:lnTo>
                    <a:pt x="522" y="227"/>
                  </a:lnTo>
                  <a:lnTo>
                    <a:pt x="523" y="206"/>
                  </a:lnTo>
                  <a:lnTo>
                    <a:pt x="522" y="186"/>
                  </a:lnTo>
                  <a:lnTo>
                    <a:pt x="518" y="165"/>
                  </a:lnTo>
                  <a:lnTo>
                    <a:pt x="512" y="145"/>
                  </a:lnTo>
                  <a:lnTo>
                    <a:pt x="503" y="126"/>
                  </a:lnTo>
                  <a:lnTo>
                    <a:pt x="492" y="109"/>
                  </a:lnTo>
                  <a:lnTo>
                    <a:pt x="478" y="91"/>
                  </a:lnTo>
                  <a:lnTo>
                    <a:pt x="463" y="75"/>
                  </a:lnTo>
                  <a:lnTo>
                    <a:pt x="446" y="60"/>
                  </a:lnTo>
                  <a:lnTo>
                    <a:pt x="428" y="48"/>
                  </a:lnTo>
                  <a:lnTo>
                    <a:pt x="408" y="36"/>
                  </a:lnTo>
                  <a:lnTo>
                    <a:pt x="386" y="26"/>
                  </a:lnTo>
                  <a:lnTo>
                    <a:pt x="363" y="16"/>
                  </a:lnTo>
                  <a:lnTo>
                    <a:pt x="339" y="10"/>
                  </a:lnTo>
                  <a:lnTo>
                    <a:pt x="315" y="5"/>
                  </a:lnTo>
                  <a:lnTo>
                    <a:pt x="288" y="1"/>
                  </a:lnTo>
                  <a:lnTo>
                    <a:pt x="262" y="0"/>
                  </a:lnTo>
                  <a:lnTo>
                    <a:pt x="235" y="1"/>
                  </a:lnTo>
                  <a:lnTo>
                    <a:pt x="209" y="5"/>
                  </a:lnTo>
                  <a:lnTo>
                    <a:pt x="184" y="10"/>
                  </a:lnTo>
                  <a:lnTo>
                    <a:pt x="160" y="16"/>
                  </a:lnTo>
                  <a:lnTo>
                    <a:pt x="137" y="26"/>
                  </a:lnTo>
                  <a:lnTo>
                    <a:pt x="115" y="36"/>
                  </a:lnTo>
                  <a:lnTo>
                    <a:pt x="96" y="48"/>
                  </a:lnTo>
                  <a:lnTo>
                    <a:pt x="77" y="60"/>
                  </a:lnTo>
                  <a:lnTo>
                    <a:pt x="60" y="75"/>
                  </a:lnTo>
                  <a:lnTo>
                    <a:pt x="45" y="91"/>
                  </a:lnTo>
                  <a:lnTo>
                    <a:pt x="31" y="109"/>
                  </a:lnTo>
                  <a:lnTo>
                    <a:pt x="21" y="126"/>
                  </a:lnTo>
                  <a:lnTo>
                    <a:pt x="12" y="145"/>
                  </a:lnTo>
                  <a:lnTo>
                    <a:pt x="6" y="165"/>
                  </a:lnTo>
                  <a:lnTo>
                    <a:pt x="1" y="186"/>
                  </a:lnTo>
                  <a:lnTo>
                    <a:pt x="0" y="206"/>
                  </a:lnTo>
                  <a:lnTo>
                    <a:pt x="1" y="227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21" y="287"/>
                  </a:lnTo>
                  <a:lnTo>
                    <a:pt x="31" y="306"/>
                  </a:lnTo>
                  <a:lnTo>
                    <a:pt x="45" y="322"/>
                  </a:lnTo>
                  <a:lnTo>
                    <a:pt x="60" y="338"/>
                  </a:lnTo>
                  <a:lnTo>
                    <a:pt x="77" y="353"/>
                  </a:lnTo>
                  <a:lnTo>
                    <a:pt x="96" y="367"/>
                  </a:lnTo>
                  <a:lnTo>
                    <a:pt x="115" y="378"/>
                  </a:lnTo>
                  <a:lnTo>
                    <a:pt x="137" y="388"/>
                  </a:lnTo>
                  <a:lnTo>
                    <a:pt x="160" y="398"/>
                  </a:lnTo>
                  <a:lnTo>
                    <a:pt x="184" y="405"/>
                  </a:lnTo>
                  <a:lnTo>
                    <a:pt x="209" y="409"/>
                  </a:lnTo>
                  <a:lnTo>
                    <a:pt x="235" y="413"/>
                  </a:lnTo>
                  <a:lnTo>
                    <a:pt x="262" y="414"/>
                  </a:lnTo>
                  <a:close/>
                </a:path>
              </a:pathLst>
            </a:custGeom>
            <a:solidFill>
              <a:srgbClr val="E2ED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27" name="Freeform 42"/>
            <p:cNvSpPr>
              <a:spLocks/>
            </p:cNvSpPr>
            <p:nvPr/>
          </p:nvSpPr>
          <p:spPr bwMode="auto">
            <a:xfrm>
              <a:off x="3279" y="1418"/>
              <a:ext cx="256" cy="203"/>
            </a:xfrm>
            <a:custGeom>
              <a:avLst/>
              <a:gdLst>
                <a:gd name="T0" fmla="*/ 1 w 512"/>
                <a:gd name="T1" fmla="*/ 1 h 405"/>
                <a:gd name="T2" fmla="*/ 1 w 512"/>
                <a:gd name="T3" fmla="*/ 1 h 405"/>
                <a:gd name="T4" fmla="*/ 1 w 512"/>
                <a:gd name="T5" fmla="*/ 1 h 405"/>
                <a:gd name="T6" fmla="*/ 1 w 512"/>
                <a:gd name="T7" fmla="*/ 1 h 405"/>
                <a:gd name="T8" fmla="*/ 1 w 512"/>
                <a:gd name="T9" fmla="*/ 1 h 405"/>
                <a:gd name="T10" fmla="*/ 1 w 512"/>
                <a:gd name="T11" fmla="*/ 1 h 405"/>
                <a:gd name="T12" fmla="*/ 1 w 512"/>
                <a:gd name="T13" fmla="*/ 1 h 405"/>
                <a:gd name="T14" fmla="*/ 1 w 512"/>
                <a:gd name="T15" fmla="*/ 1 h 405"/>
                <a:gd name="T16" fmla="*/ 1 w 512"/>
                <a:gd name="T17" fmla="*/ 1 h 405"/>
                <a:gd name="T18" fmla="*/ 1 w 512"/>
                <a:gd name="T19" fmla="*/ 1 h 405"/>
                <a:gd name="T20" fmla="*/ 1 w 512"/>
                <a:gd name="T21" fmla="*/ 1 h 405"/>
                <a:gd name="T22" fmla="*/ 1 w 512"/>
                <a:gd name="T23" fmla="*/ 1 h 405"/>
                <a:gd name="T24" fmla="*/ 1 w 512"/>
                <a:gd name="T25" fmla="*/ 1 h 405"/>
                <a:gd name="T26" fmla="*/ 1 w 512"/>
                <a:gd name="T27" fmla="*/ 1 h 405"/>
                <a:gd name="T28" fmla="*/ 1 w 512"/>
                <a:gd name="T29" fmla="*/ 1 h 405"/>
                <a:gd name="T30" fmla="*/ 1 w 512"/>
                <a:gd name="T31" fmla="*/ 1 h 405"/>
                <a:gd name="T32" fmla="*/ 1 w 512"/>
                <a:gd name="T33" fmla="*/ 1 h 405"/>
                <a:gd name="T34" fmla="*/ 1 w 512"/>
                <a:gd name="T35" fmla="*/ 1 h 405"/>
                <a:gd name="T36" fmla="*/ 1 w 512"/>
                <a:gd name="T37" fmla="*/ 1 h 405"/>
                <a:gd name="T38" fmla="*/ 1 w 512"/>
                <a:gd name="T39" fmla="*/ 1 h 405"/>
                <a:gd name="T40" fmla="*/ 1 w 512"/>
                <a:gd name="T41" fmla="*/ 1 h 405"/>
                <a:gd name="T42" fmla="*/ 1 w 512"/>
                <a:gd name="T43" fmla="*/ 1 h 405"/>
                <a:gd name="T44" fmla="*/ 1 w 512"/>
                <a:gd name="T45" fmla="*/ 1 h 405"/>
                <a:gd name="T46" fmla="*/ 1 w 512"/>
                <a:gd name="T47" fmla="*/ 1 h 405"/>
                <a:gd name="T48" fmla="*/ 1 w 512"/>
                <a:gd name="T49" fmla="*/ 1 h 405"/>
                <a:gd name="T50" fmla="*/ 1 w 512"/>
                <a:gd name="T51" fmla="*/ 1 h 405"/>
                <a:gd name="T52" fmla="*/ 1 w 512"/>
                <a:gd name="T53" fmla="*/ 1 h 405"/>
                <a:gd name="T54" fmla="*/ 1 w 512"/>
                <a:gd name="T55" fmla="*/ 1 h 405"/>
                <a:gd name="T56" fmla="*/ 1 w 512"/>
                <a:gd name="T57" fmla="*/ 1 h 405"/>
                <a:gd name="T58" fmla="*/ 1 w 512"/>
                <a:gd name="T59" fmla="*/ 1 h 405"/>
                <a:gd name="T60" fmla="*/ 1 w 512"/>
                <a:gd name="T61" fmla="*/ 1 h 405"/>
                <a:gd name="T62" fmla="*/ 1 w 512"/>
                <a:gd name="T63" fmla="*/ 1 h 4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2"/>
                <a:gd name="T97" fmla="*/ 0 h 405"/>
                <a:gd name="T98" fmla="*/ 512 w 512"/>
                <a:gd name="T99" fmla="*/ 405 h 4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2" h="405">
                  <a:moveTo>
                    <a:pt x="256" y="405"/>
                  </a:moveTo>
                  <a:lnTo>
                    <a:pt x="282" y="404"/>
                  </a:lnTo>
                  <a:lnTo>
                    <a:pt x="308" y="401"/>
                  </a:lnTo>
                  <a:lnTo>
                    <a:pt x="332" y="396"/>
                  </a:lnTo>
                  <a:lnTo>
                    <a:pt x="356" y="389"/>
                  </a:lnTo>
                  <a:lnTo>
                    <a:pt x="378" y="381"/>
                  </a:lnTo>
                  <a:lnTo>
                    <a:pt x="399" y="371"/>
                  </a:lnTo>
                  <a:lnTo>
                    <a:pt x="418" y="359"/>
                  </a:lnTo>
                  <a:lnTo>
                    <a:pt x="437" y="345"/>
                  </a:lnTo>
                  <a:lnTo>
                    <a:pt x="453" y="332"/>
                  </a:lnTo>
                  <a:lnTo>
                    <a:pt x="468" y="315"/>
                  </a:lnTo>
                  <a:lnTo>
                    <a:pt x="480" y="299"/>
                  </a:lnTo>
                  <a:lnTo>
                    <a:pt x="492" y="281"/>
                  </a:lnTo>
                  <a:lnTo>
                    <a:pt x="500" y="262"/>
                  </a:lnTo>
                  <a:lnTo>
                    <a:pt x="507" y="243"/>
                  </a:lnTo>
                  <a:lnTo>
                    <a:pt x="510" y="223"/>
                  </a:lnTo>
                  <a:lnTo>
                    <a:pt x="512" y="202"/>
                  </a:lnTo>
                  <a:lnTo>
                    <a:pt x="510" y="182"/>
                  </a:lnTo>
                  <a:lnTo>
                    <a:pt x="507" y="162"/>
                  </a:lnTo>
                  <a:lnTo>
                    <a:pt x="500" y="143"/>
                  </a:lnTo>
                  <a:lnTo>
                    <a:pt x="492" y="124"/>
                  </a:lnTo>
                  <a:lnTo>
                    <a:pt x="480" y="106"/>
                  </a:lnTo>
                  <a:lnTo>
                    <a:pt x="468" y="90"/>
                  </a:lnTo>
                  <a:lnTo>
                    <a:pt x="453" y="73"/>
                  </a:lnTo>
                  <a:lnTo>
                    <a:pt x="437" y="60"/>
                  </a:lnTo>
                  <a:lnTo>
                    <a:pt x="418" y="46"/>
                  </a:lnTo>
                  <a:lnTo>
                    <a:pt x="399" y="34"/>
                  </a:lnTo>
                  <a:lnTo>
                    <a:pt x="378" y="24"/>
                  </a:lnTo>
                  <a:lnTo>
                    <a:pt x="356" y="16"/>
                  </a:lnTo>
                  <a:lnTo>
                    <a:pt x="332" y="9"/>
                  </a:lnTo>
                  <a:lnTo>
                    <a:pt x="308" y="4"/>
                  </a:lnTo>
                  <a:lnTo>
                    <a:pt x="282" y="1"/>
                  </a:lnTo>
                  <a:lnTo>
                    <a:pt x="256" y="0"/>
                  </a:lnTo>
                  <a:lnTo>
                    <a:pt x="229" y="1"/>
                  </a:lnTo>
                  <a:lnTo>
                    <a:pt x="204" y="4"/>
                  </a:lnTo>
                  <a:lnTo>
                    <a:pt x="180" y="9"/>
                  </a:lnTo>
                  <a:lnTo>
                    <a:pt x="155" y="16"/>
                  </a:lnTo>
                  <a:lnTo>
                    <a:pt x="134" y="24"/>
                  </a:lnTo>
                  <a:lnTo>
                    <a:pt x="113" y="34"/>
                  </a:lnTo>
                  <a:lnTo>
                    <a:pt x="93" y="46"/>
                  </a:lnTo>
                  <a:lnTo>
                    <a:pt x="75" y="60"/>
                  </a:lnTo>
                  <a:lnTo>
                    <a:pt x="59" y="73"/>
                  </a:lnTo>
                  <a:lnTo>
                    <a:pt x="44" y="90"/>
                  </a:lnTo>
                  <a:lnTo>
                    <a:pt x="31" y="106"/>
                  </a:lnTo>
                  <a:lnTo>
                    <a:pt x="19" y="124"/>
                  </a:lnTo>
                  <a:lnTo>
                    <a:pt x="11" y="143"/>
                  </a:lnTo>
                  <a:lnTo>
                    <a:pt x="4" y="162"/>
                  </a:lnTo>
                  <a:lnTo>
                    <a:pt x="1" y="182"/>
                  </a:lnTo>
                  <a:lnTo>
                    <a:pt x="0" y="202"/>
                  </a:lnTo>
                  <a:lnTo>
                    <a:pt x="1" y="223"/>
                  </a:lnTo>
                  <a:lnTo>
                    <a:pt x="4" y="243"/>
                  </a:lnTo>
                  <a:lnTo>
                    <a:pt x="11" y="262"/>
                  </a:lnTo>
                  <a:lnTo>
                    <a:pt x="19" y="281"/>
                  </a:lnTo>
                  <a:lnTo>
                    <a:pt x="31" y="299"/>
                  </a:lnTo>
                  <a:lnTo>
                    <a:pt x="44" y="315"/>
                  </a:lnTo>
                  <a:lnTo>
                    <a:pt x="59" y="332"/>
                  </a:lnTo>
                  <a:lnTo>
                    <a:pt x="75" y="345"/>
                  </a:lnTo>
                  <a:lnTo>
                    <a:pt x="93" y="359"/>
                  </a:lnTo>
                  <a:lnTo>
                    <a:pt x="113" y="371"/>
                  </a:lnTo>
                  <a:lnTo>
                    <a:pt x="134" y="381"/>
                  </a:lnTo>
                  <a:lnTo>
                    <a:pt x="155" y="389"/>
                  </a:lnTo>
                  <a:lnTo>
                    <a:pt x="180" y="396"/>
                  </a:lnTo>
                  <a:lnTo>
                    <a:pt x="204" y="401"/>
                  </a:lnTo>
                  <a:lnTo>
                    <a:pt x="229" y="404"/>
                  </a:lnTo>
                  <a:lnTo>
                    <a:pt x="256" y="405"/>
                  </a:lnTo>
                  <a:close/>
                </a:path>
              </a:pathLst>
            </a:custGeom>
            <a:solidFill>
              <a:srgbClr val="EAF2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28" name="Freeform 43"/>
            <p:cNvSpPr>
              <a:spLocks/>
            </p:cNvSpPr>
            <p:nvPr/>
          </p:nvSpPr>
          <p:spPr bwMode="auto">
            <a:xfrm>
              <a:off x="3282" y="1421"/>
              <a:ext cx="251" cy="198"/>
            </a:xfrm>
            <a:custGeom>
              <a:avLst/>
              <a:gdLst>
                <a:gd name="T0" fmla="*/ 0 w 503"/>
                <a:gd name="T1" fmla="*/ 0 h 398"/>
                <a:gd name="T2" fmla="*/ 0 w 503"/>
                <a:gd name="T3" fmla="*/ 0 h 398"/>
                <a:gd name="T4" fmla="*/ 0 w 503"/>
                <a:gd name="T5" fmla="*/ 0 h 398"/>
                <a:gd name="T6" fmla="*/ 0 w 503"/>
                <a:gd name="T7" fmla="*/ 0 h 398"/>
                <a:gd name="T8" fmla="*/ 0 w 503"/>
                <a:gd name="T9" fmla="*/ 0 h 398"/>
                <a:gd name="T10" fmla="*/ 0 w 503"/>
                <a:gd name="T11" fmla="*/ 0 h 398"/>
                <a:gd name="T12" fmla="*/ 0 w 503"/>
                <a:gd name="T13" fmla="*/ 0 h 398"/>
                <a:gd name="T14" fmla="*/ 0 w 503"/>
                <a:gd name="T15" fmla="*/ 0 h 398"/>
                <a:gd name="T16" fmla="*/ 0 w 503"/>
                <a:gd name="T17" fmla="*/ 0 h 398"/>
                <a:gd name="T18" fmla="*/ 0 w 503"/>
                <a:gd name="T19" fmla="*/ 0 h 398"/>
                <a:gd name="T20" fmla="*/ 0 w 503"/>
                <a:gd name="T21" fmla="*/ 0 h 398"/>
                <a:gd name="T22" fmla="*/ 0 w 503"/>
                <a:gd name="T23" fmla="*/ 0 h 398"/>
                <a:gd name="T24" fmla="*/ 0 w 503"/>
                <a:gd name="T25" fmla="*/ 0 h 398"/>
                <a:gd name="T26" fmla="*/ 0 w 503"/>
                <a:gd name="T27" fmla="*/ 0 h 398"/>
                <a:gd name="T28" fmla="*/ 0 w 503"/>
                <a:gd name="T29" fmla="*/ 0 h 398"/>
                <a:gd name="T30" fmla="*/ 0 w 503"/>
                <a:gd name="T31" fmla="*/ 0 h 398"/>
                <a:gd name="T32" fmla="*/ 0 w 503"/>
                <a:gd name="T33" fmla="*/ 0 h 398"/>
                <a:gd name="T34" fmla="*/ 0 w 503"/>
                <a:gd name="T35" fmla="*/ 0 h 398"/>
                <a:gd name="T36" fmla="*/ 0 w 503"/>
                <a:gd name="T37" fmla="*/ 0 h 398"/>
                <a:gd name="T38" fmla="*/ 0 w 503"/>
                <a:gd name="T39" fmla="*/ 0 h 398"/>
                <a:gd name="T40" fmla="*/ 0 w 503"/>
                <a:gd name="T41" fmla="*/ 0 h 398"/>
                <a:gd name="T42" fmla="*/ 0 w 503"/>
                <a:gd name="T43" fmla="*/ 0 h 398"/>
                <a:gd name="T44" fmla="*/ 0 w 503"/>
                <a:gd name="T45" fmla="*/ 0 h 398"/>
                <a:gd name="T46" fmla="*/ 0 w 503"/>
                <a:gd name="T47" fmla="*/ 0 h 398"/>
                <a:gd name="T48" fmla="*/ 0 w 503"/>
                <a:gd name="T49" fmla="*/ 0 h 398"/>
                <a:gd name="T50" fmla="*/ 0 w 503"/>
                <a:gd name="T51" fmla="*/ 0 h 398"/>
                <a:gd name="T52" fmla="*/ 0 w 503"/>
                <a:gd name="T53" fmla="*/ 0 h 398"/>
                <a:gd name="T54" fmla="*/ 0 w 503"/>
                <a:gd name="T55" fmla="*/ 0 h 398"/>
                <a:gd name="T56" fmla="*/ 0 w 503"/>
                <a:gd name="T57" fmla="*/ 0 h 398"/>
                <a:gd name="T58" fmla="*/ 0 w 503"/>
                <a:gd name="T59" fmla="*/ 0 h 398"/>
                <a:gd name="T60" fmla="*/ 0 w 503"/>
                <a:gd name="T61" fmla="*/ 0 h 398"/>
                <a:gd name="T62" fmla="*/ 0 w 503"/>
                <a:gd name="T63" fmla="*/ 0 h 3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3"/>
                <a:gd name="T97" fmla="*/ 0 h 398"/>
                <a:gd name="T98" fmla="*/ 503 w 503"/>
                <a:gd name="T99" fmla="*/ 398 h 3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3" h="398">
                  <a:moveTo>
                    <a:pt x="252" y="398"/>
                  </a:moveTo>
                  <a:lnTo>
                    <a:pt x="277" y="397"/>
                  </a:lnTo>
                  <a:lnTo>
                    <a:pt x="302" y="393"/>
                  </a:lnTo>
                  <a:lnTo>
                    <a:pt x="327" y="389"/>
                  </a:lnTo>
                  <a:lnTo>
                    <a:pt x="350" y="382"/>
                  </a:lnTo>
                  <a:lnTo>
                    <a:pt x="372" y="374"/>
                  </a:lnTo>
                  <a:lnTo>
                    <a:pt x="392" y="363"/>
                  </a:lnTo>
                  <a:lnTo>
                    <a:pt x="412" y="352"/>
                  </a:lnTo>
                  <a:lnTo>
                    <a:pt x="429" y="339"/>
                  </a:lnTo>
                  <a:lnTo>
                    <a:pt x="445" y="325"/>
                  </a:lnTo>
                  <a:lnTo>
                    <a:pt x="460" y="309"/>
                  </a:lnTo>
                  <a:lnTo>
                    <a:pt x="473" y="293"/>
                  </a:lnTo>
                  <a:lnTo>
                    <a:pt x="483" y="276"/>
                  </a:lnTo>
                  <a:lnTo>
                    <a:pt x="491" y="257"/>
                  </a:lnTo>
                  <a:lnTo>
                    <a:pt x="498" y="239"/>
                  </a:lnTo>
                  <a:lnTo>
                    <a:pt x="502" y="219"/>
                  </a:lnTo>
                  <a:lnTo>
                    <a:pt x="503" y="198"/>
                  </a:lnTo>
                  <a:lnTo>
                    <a:pt x="502" y="178"/>
                  </a:lnTo>
                  <a:lnTo>
                    <a:pt x="498" y="158"/>
                  </a:lnTo>
                  <a:lnTo>
                    <a:pt x="491" y="140"/>
                  </a:lnTo>
                  <a:lnTo>
                    <a:pt x="483" y="121"/>
                  </a:lnTo>
                  <a:lnTo>
                    <a:pt x="473" y="104"/>
                  </a:lnTo>
                  <a:lnTo>
                    <a:pt x="460" y="88"/>
                  </a:lnTo>
                  <a:lnTo>
                    <a:pt x="445" y="73"/>
                  </a:lnTo>
                  <a:lnTo>
                    <a:pt x="429" y="58"/>
                  </a:lnTo>
                  <a:lnTo>
                    <a:pt x="412" y="45"/>
                  </a:lnTo>
                  <a:lnTo>
                    <a:pt x="392" y="34"/>
                  </a:lnTo>
                  <a:lnTo>
                    <a:pt x="372" y="25"/>
                  </a:lnTo>
                  <a:lnTo>
                    <a:pt x="350" y="16"/>
                  </a:lnTo>
                  <a:lnTo>
                    <a:pt x="327" y="10"/>
                  </a:lnTo>
                  <a:lnTo>
                    <a:pt x="302" y="4"/>
                  </a:lnTo>
                  <a:lnTo>
                    <a:pt x="277" y="2"/>
                  </a:lnTo>
                  <a:lnTo>
                    <a:pt x="252" y="0"/>
                  </a:lnTo>
                  <a:lnTo>
                    <a:pt x="226" y="2"/>
                  </a:lnTo>
                  <a:lnTo>
                    <a:pt x="201" y="4"/>
                  </a:lnTo>
                  <a:lnTo>
                    <a:pt x="177" y="10"/>
                  </a:lnTo>
                  <a:lnTo>
                    <a:pt x="154" y="16"/>
                  </a:lnTo>
                  <a:lnTo>
                    <a:pt x="132" y="25"/>
                  </a:lnTo>
                  <a:lnTo>
                    <a:pt x="111" y="34"/>
                  </a:lnTo>
                  <a:lnTo>
                    <a:pt x="91" y="45"/>
                  </a:lnTo>
                  <a:lnTo>
                    <a:pt x="74" y="58"/>
                  </a:lnTo>
                  <a:lnTo>
                    <a:pt x="58" y="73"/>
                  </a:lnTo>
                  <a:lnTo>
                    <a:pt x="43" y="88"/>
                  </a:lnTo>
                  <a:lnTo>
                    <a:pt x="30" y="104"/>
                  </a:lnTo>
                  <a:lnTo>
                    <a:pt x="20" y="121"/>
                  </a:lnTo>
                  <a:lnTo>
                    <a:pt x="12" y="140"/>
                  </a:lnTo>
                  <a:lnTo>
                    <a:pt x="5" y="158"/>
                  </a:lnTo>
                  <a:lnTo>
                    <a:pt x="2" y="178"/>
                  </a:lnTo>
                  <a:lnTo>
                    <a:pt x="0" y="198"/>
                  </a:lnTo>
                  <a:lnTo>
                    <a:pt x="2" y="219"/>
                  </a:lnTo>
                  <a:lnTo>
                    <a:pt x="5" y="239"/>
                  </a:lnTo>
                  <a:lnTo>
                    <a:pt x="12" y="257"/>
                  </a:lnTo>
                  <a:lnTo>
                    <a:pt x="20" y="276"/>
                  </a:lnTo>
                  <a:lnTo>
                    <a:pt x="30" y="293"/>
                  </a:lnTo>
                  <a:lnTo>
                    <a:pt x="43" y="309"/>
                  </a:lnTo>
                  <a:lnTo>
                    <a:pt x="58" y="325"/>
                  </a:lnTo>
                  <a:lnTo>
                    <a:pt x="74" y="339"/>
                  </a:lnTo>
                  <a:lnTo>
                    <a:pt x="91" y="352"/>
                  </a:lnTo>
                  <a:lnTo>
                    <a:pt x="111" y="363"/>
                  </a:lnTo>
                  <a:lnTo>
                    <a:pt x="132" y="374"/>
                  </a:lnTo>
                  <a:lnTo>
                    <a:pt x="154" y="382"/>
                  </a:lnTo>
                  <a:lnTo>
                    <a:pt x="177" y="389"/>
                  </a:lnTo>
                  <a:lnTo>
                    <a:pt x="201" y="393"/>
                  </a:lnTo>
                  <a:lnTo>
                    <a:pt x="226" y="397"/>
                  </a:lnTo>
                  <a:lnTo>
                    <a:pt x="252" y="398"/>
                  </a:lnTo>
                  <a:close/>
                </a:path>
              </a:pathLst>
            </a:custGeom>
            <a:solidFill>
              <a:srgbClr val="EFF7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29" name="Freeform 44"/>
            <p:cNvSpPr>
              <a:spLocks/>
            </p:cNvSpPr>
            <p:nvPr/>
          </p:nvSpPr>
          <p:spPr bwMode="auto">
            <a:xfrm>
              <a:off x="3284" y="1422"/>
              <a:ext cx="246" cy="195"/>
            </a:xfrm>
            <a:custGeom>
              <a:avLst/>
              <a:gdLst>
                <a:gd name="T0" fmla="*/ 1 w 492"/>
                <a:gd name="T1" fmla="*/ 1 h 389"/>
                <a:gd name="T2" fmla="*/ 1 w 492"/>
                <a:gd name="T3" fmla="*/ 1 h 389"/>
                <a:gd name="T4" fmla="*/ 1 w 492"/>
                <a:gd name="T5" fmla="*/ 1 h 389"/>
                <a:gd name="T6" fmla="*/ 1 w 492"/>
                <a:gd name="T7" fmla="*/ 1 h 389"/>
                <a:gd name="T8" fmla="*/ 1 w 492"/>
                <a:gd name="T9" fmla="*/ 1 h 389"/>
                <a:gd name="T10" fmla="*/ 1 w 492"/>
                <a:gd name="T11" fmla="*/ 1 h 389"/>
                <a:gd name="T12" fmla="*/ 1 w 492"/>
                <a:gd name="T13" fmla="*/ 1 h 389"/>
                <a:gd name="T14" fmla="*/ 1 w 492"/>
                <a:gd name="T15" fmla="*/ 1 h 389"/>
                <a:gd name="T16" fmla="*/ 1 w 492"/>
                <a:gd name="T17" fmla="*/ 1 h 389"/>
                <a:gd name="T18" fmla="*/ 1 w 492"/>
                <a:gd name="T19" fmla="*/ 1 h 389"/>
                <a:gd name="T20" fmla="*/ 1 w 492"/>
                <a:gd name="T21" fmla="*/ 1 h 389"/>
                <a:gd name="T22" fmla="*/ 1 w 492"/>
                <a:gd name="T23" fmla="*/ 1 h 389"/>
                <a:gd name="T24" fmla="*/ 1 w 492"/>
                <a:gd name="T25" fmla="*/ 1 h 389"/>
                <a:gd name="T26" fmla="*/ 1 w 492"/>
                <a:gd name="T27" fmla="*/ 1 h 389"/>
                <a:gd name="T28" fmla="*/ 1 w 492"/>
                <a:gd name="T29" fmla="*/ 1 h 389"/>
                <a:gd name="T30" fmla="*/ 1 w 492"/>
                <a:gd name="T31" fmla="*/ 1 h 389"/>
                <a:gd name="T32" fmla="*/ 1 w 492"/>
                <a:gd name="T33" fmla="*/ 1 h 389"/>
                <a:gd name="T34" fmla="*/ 1 w 492"/>
                <a:gd name="T35" fmla="*/ 1 h 389"/>
                <a:gd name="T36" fmla="*/ 1 w 492"/>
                <a:gd name="T37" fmla="*/ 1 h 389"/>
                <a:gd name="T38" fmla="*/ 1 w 492"/>
                <a:gd name="T39" fmla="*/ 1 h 389"/>
                <a:gd name="T40" fmla="*/ 1 w 492"/>
                <a:gd name="T41" fmla="*/ 1 h 389"/>
                <a:gd name="T42" fmla="*/ 1 w 492"/>
                <a:gd name="T43" fmla="*/ 1 h 389"/>
                <a:gd name="T44" fmla="*/ 1 w 492"/>
                <a:gd name="T45" fmla="*/ 1 h 389"/>
                <a:gd name="T46" fmla="*/ 1 w 492"/>
                <a:gd name="T47" fmla="*/ 1 h 389"/>
                <a:gd name="T48" fmla="*/ 1 w 492"/>
                <a:gd name="T49" fmla="*/ 1 h 389"/>
                <a:gd name="T50" fmla="*/ 1 w 492"/>
                <a:gd name="T51" fmla="*/ 1 h 389"/>
                <a:gd name="T52" fmla="*/ 1 w 492"/>
                <a:gd name="T53" fmla="*/ 1 h 389"/>
                <a:gd name="T54" fmla="*/ 1 w 492"/>
                <a:gd name="T55" fmla="*/ 1 h 389"/>
                <a:gd name="T56" fmla="*/ 1 w 492"/>
                <a:gd name="T57" fmla="*/ 1 h 389"/>
                <a:gd name="T58" fmla="*/ 1 w 492"/>
                <a:gd name="T59" fmla="*/ 1 h 389"/>
                <a:gd name="T60" fmla="*/ 1 w 492"/>
                <a:gd name="T61" fmla="*/ 1 h 389"/>
                <a:gd name="T62" fmla="*/ 1 w 492"/>
                <a:gd name="T63" fmla="*/ 1 h 3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2"/>
                <a:gd name="T97" fmla="*/ 0 h 389"/>
                <a:gd name="T98" fmla="*/ 492 w 492"/>
                <a:gd name="T99" fmla="*/ 389 h 3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2" h="389">
                  <a:moveTo>
                    <a:pt x="247" y="389"/>
                  </a:moveTo>
                  <a:lnTo>
                    <a:pt x="272" y="388"/>
                  </a:lnTo>
                  <a:lnTo>
                    <a:pt x="296" y="386"/>
                  </a:lnTo>
                  <a:lnTo>
                    <a:pt x="319" y="380"/>
                  </a:lnTo>
                  <a:lnTo>
                    <a:pt x="342" y="374"/>
                  </a:lnTo>
                  <a:lnTo>
                    <a:pt x="364" y="366"/>
                  </a:lnTo>
                  <a:lnTo>
                    <a:pt x="384" y="356"/>
                  </a:lnTo>
                  <a:lnTo>
                    <a:pt x="403" y="344"/>
                  </a:lnTo>
                  <a:lnTo>
                    <a:pt x="421" y="332"/>
                  </a:lnTo>
                  <a:lnTo>
                    <a:pt x="436" y="318"/>
                  </a:lnTo>
                  <a:lnTo>
                    <a:pt x="451" y="303"/>
                  </a:lnTo>
                  <a:lnTo>
                    <a:pt x="462" y="287"/>
                  </a:lnTo>
                  <a:lnTo>
                    <a:pt x="473" y="271"/>
                  </a:lnTo>
                  <a:lnTo>
                    <a:pt x="481" y="252"/>
                  </a:lnTo>
                  <a:lnTo>
                    <a:pt x="488" y="234"/>
                  </a:lnTo>
                  <a:lnTo>
                    <a:pt x="491" y="214"/>
                  </a:lnTo>
                  <a:lnTo>
                    <a:pt x="492" y="194"/>
                  </a:lnTo>
                  <a:lnTo>
                    <a:pt x="491" y="175"/>
                  </a:lnTo>
                  <a:lnTo>
                    <a:pt x="488" y="155"/>
                  </a:lnTo>
                  <a:lnTo>
                    <a:pt x="481" y="137"/>
                  </a:lnTo>
                  <a:lnTo>
                    <a:pt x="473" y="118"/>
                  </a:lnTo>
                  <a:lnTo>
                    <a:pt x="462" y="102"/>
                  </a:lnTo>
                  <a:lnTo>
                    <a:pt x="451" y="86"/>
                  </a:lnTo>
                  <a:lnTo>
                    <a:pt x="436" y="71"/>
                  </a:lnTo>
                  <a:lnTo>
                    <a:pt x="421" y="57"/>
                  </a:lnTo>
                  <a:lnTo>
                    <a:pt x="403" y="45"/>
                  </a:lnTo>
                  <a:lnTo>
                    <a:pt x="384" y="33"/>
                  </a:lnTo>
                  <a:lnTo>
                    <a:pt x="364" y="23"/>
                  </a:lnTo>
                  <a:lnTo>
                    <a:pt x="342" y="15"/>
                  </a:lnTo>
                  <a:lnTo>
                    <a:pt x="319" y="9"/>
                  </a:lnTo>
                  <a:lnTo>
                    <a:pt x="296" y="3"/>
                  </a:lnTo>
                  <a:lnTo>
                    <a:pt x="272" y="1"/>
                  </a:lnTo>
                  <a:lnTo>
                    <a:pt x="247" y="0"/>
                  </a:lnTo>
                  <a:lnTo>
                    <a:pt x="221" y="1"/>
                  </a:lnTo>
                  <a:lnTo>
                    <a:pt x="197" y="3"/>
                  </a:lnTo>
                  <a:lnTo>
                    <a:pt x="173" y="9"/>
                  </a:lnTo>
                  <a:lnTo>
                    <a:pt x="151" y="15"/>
                  </a:lnTo>
                  <a:lnTo>
                    <a:pt x="129" y="23"/>
                  </a:lnTo>
                  <a:lnTo>
                    <a:pt x="108" y="33"/>
                  </a:lnTo>
                  <a:lnTo>
                    <a:pt x="90" y="45"/>
                  </a:lnTo>
                  <a:lnTo>
                    <a:pt x="73" y="57"/>
                  </a:lnTo>
                  <a:lnTo>
                    <a:pt x="57" y="71"/>
                  </a:lnTo>
                  <a:lnTo>
                    <a:pt x="43" y="86"/>
                  </a:lnTo>
                  <a:lnTo>
                    <a:pt x="30" y="102"/>
                  </a:lnTo>
                  <a:lnTo>
                    <a:pt x="20" y="118"/>
                  </a:lnTo>
                  <a:lnTo>
                    <a:pt x="12" y="137"/>
                  </a:lnTo>
                  <a:lnTo>
                    <a:pt x="5" y="155"/>
                  </a:lnTo>
                  <a:lnTo>
                    <a:pt x="1" y="175"/>
                  </a:lnTo>
                  <a:lnTo>
                    <a:pt x="0" y="194"/>
                  </a:lnTo>
                  <a:lnTo>
                    <a:pt x="1" y="214"/>
                  </a:lnTo>
                  <a:lnTo>
                    <a:pt x="5" y="234"/>
                  </a:lnTo>
                  <a:lnTo>
                    <a:pt x="12" y="252"/>
                  </a:lnTo>
                  <a:lnTo>
                    <a:pt x="20" y="271"/>
                  </a:lnTo>
                  <a:lnTo>
                    <a:pt x="30" y="287"/>
                  </a:lnTo>
                  <a:lnTo>
                    <a:pt x="43" y="303"/>
                  </a:lnTo>
                  <a:lnTo>
                    <a:pt x="57" y="318"/>
                  </a:lnTo>
                  <a:lnTo>
                    <a:pt x="73" y="332"/>
                  </a:lnTo>
                  <a:lnTo>
                    <a:pt x="90" y="344"/>
                  </a:lnTo>
                  <a:lnTo>
                    <a:pt x="108" y="356"/>
                  </a:lnTo>
                  <a:lnTo>
                    <a:pt x="129" y="366"/>
                  </a:lnTo>
                  <a:lnTo>
                    <a:pt x="151" y="374"/>
                  </a:lnTo>
                  <a:lnTo>
                    <a:pt x="173" y="380"/>
                  </a:lnTo>
                  <a:lnTo>
                    <a:pt x="197" y="386"/>
                  </a:lnTo>
                  <a:lnTo>
                    <a:pt x="221" y="388"/>
                  </a:lnTo>
                  <a:lnTo>
                    <a:pt x="247" y="389"/>
                  </a:lnTo>
                  <a:close/>
                </a:path>
              </a:pathLst>
            </a:custGeom>
            <a:solidFill>
              <a:srgbClr val="F9FC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30" name="Freeform 45"/>
            <p:cNvSpPr>
              <a:spLocks/>
            </p:cNvSpPr>
            <p:nvPr/>
          </p:nvSpPr>
          <p:spPr bwMode="auto">
            <a:xfrm>
              <a:off x="3287" y="1425"/>
              <a:ext cx="241" cy="190"/>
            </a:xfrm>
            <a:custGeom>
              <a:avLst/>
              <a:gdLst>
                <a:gd name="T0" fmla="*/ 1 w 482"/>
                <a:gd name="T1" fmla="*/ 0 h 381"/>
                <a:gd name="T2" fmla="*/ 1 w 482"/>
                <a:gd name="T3" fmla="*/ 0 h 381"/>
                <a:gd name="T4" fmla="*/ 1 w 482"/>
                <a:gd name="T5" fmla="*/ 0 h 381"/>
                <a:gd name="T6" fmla="*/ 1 w 482"/>
                <a:gd name="T7" fmla="*/ 0 h 381"/>
                <a:gd name="T8" fmla="*/ 1 w 482"/>
                <a:gd name="T9" fmla="*/ 0 h 381"/>
                <a:gd name="T10" fmla="*/ 1 w 482"/>
                <a:gd name="T11" fmla="*/ 0 h 381"/>
                <a:gd name="T12" fmla="*/ 1 w 482"/>
                <a:gd name="T13" fmla="*/ 0 h 381"/>
                <a:gd name="T14" fmla="*/ 1 w 482"/>
                <a:gd name="T15" fmla="*/ 0 h 381"/>
                <a:gd name="T16" fmla="*/ 1 w 482"/>
                <a:gd name="T17" fmla="*/ 0 h 381"/>
                <a:gd name="T18" fmla="*/ 1 w 482"/>
                <a:gd name="T19" fmla="*/ 0 h 381"/>
                <a:gd name="T20" fmla="*/ 1 w 482"/>
                <a:gd name="T21" fmla="*/ 0 h 381"/>
                <a:gd name="T22" fmla="*/ 1 w 482"/>
                <a:gd name="T23" fmla="*/ 0 h 381"/>
                <a:gd name="T24" fmla="*/ 1 w 482"/>
                <a:gd name="T25" fmla="*/ 0 h 381"/>
                <a:gd name="T26" fmla="*/ 1 w 482"/>
                <a:gd name="T27" fmla="*/ 0 h 381"/>
                <a:gd name="T28" fmla="*/ 1 w 482"/>
                <a:gd name="T29" fmla="*/ 0 h 381"/>
                <a:gd name="T30" fmla="*/ 1 w 482"/>
                <a:gd name="T31" fmla="*/ 0 h 381"/>
                <a:gd name="T32" fmla="*/ 1 w 482"/>
                <a:gd name="T33" fmla="*/ 0 h 381"/>
                <a:gd name="T34" fmla="*/ 1 w 482"/>
                <a:gd name="T35" fmla="*/ 0 h 381"/>
                <a:gd name="T36" fmla="*/ 1 w 482"/>
                <a:gd name="T37" fmla="*/ 0 h 381"/>
                <a:gd name="T38" fmla="*/ 1 w 482"/>
                <a:gd name="T39" fmla="*/ 0 h 381"/>
                <a:gd name="T40" fmla="*/ 1 w 482"/>
                <a:gd name="T41" fmla="*/ 0 h 381"/>
                <a:gd name="T42" fmla="*/ 1 w 482"/>
                <a:gd name="T43" fmla="*/ 0 h 381"/>
                <a:gd name="T44" fmla="*/ 1 w 482"/>
                <a:gd name="T45" fmla="*/ 0 h 381"/>
                <a:gd name="T46" fmla="*/ 1 w 482"/>
                <a:gd name="T47" fmla="*/ 0 h 381"/>
                <a:gd name="T48" fmla="*/ 1 w 482"/>
                <a:gd name="T49" fmla="*/ 0 h 381"/>
                <a:gd name="T50" fmla="*/ 1 w 482"/>
                <a:gd name="T51" fmla="*/ 0 h 381"/>
                <a:gd name="T52" fmla="*/ 1 w 482"/>
                <a:gd name="T53" fmla="*/ 0 h 381"/>
                <a:gd name="T54" fmla="*/ 1 w 482"/>
                <a:gd name="T55" fmla="*/ 0 h 381"/>
                <a:gd name="T56" fmla="*/ 1 w 482"/>
                <a:gd name="T57" fmla="*/ 0 h 381"/>
                <a:gd name="T58" fmla="*/ 1 w 482"/>
                <a:gd name="T59" fmla="*/ 0 h 381"/>
                <a:gd name="T60" fmla="*/ 1 w 482"/>
                <a:gd name="T61" fmla="*/ 0 h 381"/>
                <a:gd name="T62" fmla="*/ 1 w 482"/>
                <a:gd name="T63" fmla="*/ 0 h 3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2"/>
                <a:gd name="T97" fmla="*/ 0 h 381"/>
                <a:gd name="T98" fmla="*/ 482 w 482"/>
                <a:gd name="T99" fmla="*/ 381 h 3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2" h="381">
                  <a:moveTo>
                    <a:pt x="241" y="381"/>
                  </a:moveTo>
                  <a:lnTo>
                    <a:pt x="265" y="379"/>
                  </a:lnTo>
                  <a:lnTo>
                    <a:pt x="289" y="377"/>
                  </a:lnTo>
                  <a:lnTo>
                    <a:pt x="312" y="372"/>
                  </a:lnTo>
                  <a:lnTo>
                    <a:pt x="334" y="366"/>
                  </a:lnTo>
                  <a:lnTo>
                    <a:pt x="355" y="358"/>
                  </a:lnTo>
                  <a:lnTo>
                    <a:pt x="376" y="348"/>
                  </a:lnTo>
                  <a:lnTo>
                    <a:pt x="394" y="337"/>
                  </a:lnTo>
                  <a:lnTo>
                    <a:pt x="411" y="325"/>
                  </a:lnTo>
                  <a:lnTo>
                    <a:pt x="426" y="311"/>
                  </a:lnTo>
                  <a:lnTo>
                    <a:pt x="440" y="296"/>
                  </a:lnTo>
                  <a:lnTo>
                    <a:pt x="453" y="281"/>
                  </a:lnTo>
                  <a:lnTo>
                    <a:pt x="463" y="264"/>
                  </a:lnTo>
                  <a:lnTo>
                    <a:pt x="471" y="247"/>
                  </a:lnTo>
                  <a:lnTo>
                    <a:pt x="477" y="228"/>
                  </a:lnTo>
                  <a:lnTo>
                    <a:pt x="480" y="210"/>
                  </a:lnTo>
                  <a:lnTo>
                    <a:pt x="482" y="190"/>
                  </a:lnTo>
                  <a:lnTo>
                    <a:pt x="480" y="171"/>
                  </a:lnTo>
                  <a:lnTo>
                    <a:pt x="477" y="152"/>
                  </a:lnTo>
                  <a:lnTo>
                    <a:pt x="471" y="134"/>
                  </a:lnTo>
                  <a:lnTo>
                    <a:pt x="463" y="117"/>
                  </a:lnTo>
                  <a:lnTo>
                    <a:pt x="453" y="99"/>
                  </a:lnTo>
                  <a:lnTo>
                    <a:pt x="440" y="85"/>
                  </a:lnTo>
                  <a:lnTo>
                    <a:pt x="426" y="70"/>
                  </a:lnTo>
                  <a:lnTo>
                    <a:pt x="411" y="56"/>
                  </a:lnTo>
                  <a:lnTo>
                    <a:pt x="394" y="44"/>
                  </a:lnTo>
                  <a:lnTo>
                    <a:pt x="376" y="33"/>
                  </a:lnTo>
                  <a:lnTo>
                    <a:pt x="355" y="23"/>
                  </a:lnTo>
                  <a:lnTo>
                    <a:pt x="334" y="15"/>
                  </a:lnTo>
                  <a:lnTo>
                    <a:pt x="312" y="8"/>
                  </a:lnTo>
                  <a:lnTo>
                    <a:pt x="289" y="4"/>
                  </a:lnTo>
                  <a:lnTo>
                    <a:pt x="265" y="2"/>
                  </a:lnTo>
                  <a:lnTo>
                    <a:pt x="241" y="0"/>
                  </a:lnTo>
                  <a:lnTo>
                    <a:pt x="217" y="2"/>
                  </a:lnTo>
                  <a:lnTo>
                    <a:pt x="192" y="4"/>
                  </a:lnTo>
                  <a:lnTo>
                    <a:pt x="169" y="8"/>
                  </a:lnTo>
                  <a:lnTo>
                    <a:pt x="146" y="15"/>
                  </a:lnTo>
                  <a:lnTo>
                    <a:pt x="125" y="23"/>
                  </a:lnTo>
                  <a:lnTo>
                    <a:pt x="106" y="33"/>
                  </a:lnTo>
                  <a:lnTo>
                    <a:pt x="87" y="44"/>
                  </a:lnTo>
                  <a:lnTo>
                    <a:pt x="70" y="56"/>
                  </a:lnTo>
                  <a:lnTo>
                    <a:pt x="55" y="70"/>
                  </a:lnTo>
                  <a:lnTo>
                    <a:pt x="41" y="85"/>
                  </a:lnTo>
                  <a:lnTo>
                    <a:pt x="29" y="99"/>
                  </a:lnTo>
                  <a:lnTo>
                    <a:pt x="18" y="117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1" y="171"/>
                  </a:lnTo>
                  <a:lnTo>
                    <a:pt x="0" y="190"/>
                  </a:lnTo>
                  <a:lnTo>
                    <a:pt x="1" y="210"/>
                  </a:lnTo>
                  <a:lnTo>
                    <a:pt x="4" y="228"/>
                  </a:lnTo>
                  <a:lnTo>
                    <a:pt x="10" y="247"/>
                  </a:lnTo>
                  <a:lnTo>
                    <a:pt x="18" y="264"/>
                  </a:lnTo>
                  <a:lnTo>
                    <a:pt x="29" y="281"/>
                  </a:lnTo>
                  <a:lnTo>
                    <a:pt x="41" y="296"/>
                  </a:lnTo>
                  <a:lnTo>
                    <a:pt x="55" y="311"/>
                  </a:lnTo>
                  <a:lnTo>
                    <a:pt x="70" y="325"/>
                  </a:lnTo>
                  <a:lnTo>
                    <a:pt x="87" y="337"/>
                  </a:lnTo>
                  <a:lnTo>
                    <a:pt x="106" y="348"/>
                  </a:lnTo>
                  <a:lnTo>
                    <a:pt x="125" y="358"/>
                  </a:lnTo>
                  <a:lnTo>
                    <a:pt x="146" y="366"/>
                  </a:lnTo>
                  <a:lnTo>
                    <a:pt x="169" y="372"/>
                  </a:lnTo>
                  <a:lnTo>
                    <a:pt x="192" y="377"/>
                  </a:lnTo>
                  <a:lnTo>
                    <a:pt x="217" y="379"/>
                  </a:lnTo>
                  <a:lnTo>
                    <a:pt x="241" y="3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31" name="Freeform 46"/>
            <p:cNvSpPr>
              <a:spLocks/>
            </p:cNvSpPr>
            <p:nvPr/>
          </p:nvSpPr>
          <p:spPr bwMode="auto">
            <a:xfrm>
              <a:off x="3357" y="1561"/>
              <a:ext cx="297" cy="236"/>
            </a:xfrm>
            <a:custGeom>
              <a:avLst/>
              <a:gdLst>
                <a:gd name="T0" fmla="*/ 1 w 594"/>
                <a:gd name="T1" fmla="*/ 1 h 472"/>
                <a:gd name="T2" fmla="*/ 1 w 594"/>
                <a:gd name="T3" fmla="*/ 1 h 472"/>
                <a:gd name="T4" fmla="*/ 1 w 594"/>
                <a:gd name="T5" fmla="*/ 1 h 472"/>
                <a:gd name="T6" fmla="*/ 1 w 594"/>
                <a:gd name="T7" fmla="*/ 1 h 472"/>
                <a:gd name="T8" fmla="*/ 1 w 594"/>
                <a:gd name="T9" fmla="*/ 1 h 472"/>
                <a:gd name="T10" fmla="*/ 1 w 594"/>
                <a:gd name="T11" fmla="*/ 1 h 472"/>
                <a:gd name="T12" fmla="*/ 1 w 594"/>
                <a:gd name="T13" fmla="*/ 1 h 472"/>
                <a:gd name="T14" fmla="*/ 1 w 594"/>
                <a:gd name="T15" fmla="*/ 1 h 472"/>
                <a:gd name="T16" fmla="*/ 1 w 594"/>
                <a:gd name="T17" fmla="*/ 1 h 472"/>
                <a:gd name="T18" fmla="*/ 1 w 594"/>
                <a:gd name="T19" fmla="*/ 1 h 472"/>
                <a:gd name="T20" fmla="*/ 1 w 594"/>
                <a:gd name="T21" fmla="*/ 1 h 472"/>
                <a:gd name="T22" fmla="*/ 1 w 594"/>
                <a:gd name="T23" fmla="*/ 1 h 472"/>
                <a:gd name="T24" fmla="*/ 1 w 594"/>
                <a:gd name="T25" fmla="*/ 1 h 472"/>
                <a:gd name="T26" fmla="*/ 1 w 594"/>
                <a:gd name="T27" fmla="*/ 1 h 472"/>
                <a:gd name="T28" fmla="*/ 1 w 594"/>
                <a:gd name="T29" fmla="*/ 1 h 472"/>
                <a:gd name="T30" fmla="*/ 1 w 594"/>
                <a:gd name="T31" fmla="*/ 1 h 472"/>
                <a:gd name="T32" fmla="*/ 1 w 594"/>
                <a:gd name="T33" fmla="*/ 1 h 472"/>
                <a:gd name="T34" fmla="*/ 1 w 594"/>
                <a:gd name="T35" fmla="*/ 1 h 472"/>
                <a:gd name="T36" fmla="*/ 1 w 594"/>
                <a:gd name="T37" fmla="*/ 1 h 472"/>
                <a:gd name="T38" fmla="*/ 1 w 594"/>
                <a:gd name="T39" fmla="*/ 1 h 472"/>
                <a:gd name="T40" fmla="*/ 1 w 594"/>
                <a:gd name="T41" fmla="*/ 1 h 472"/>
                <a:gd name="T42" fmla="*/ 1 w 594"/>
                <a:gd name="T43" fmla="*/ 1 h 472"/>
                <a:gd name="T44" fmla="*/ 1 w 594"/>
                <a:gd name="T45" fmla="*/ 1 h 472"/>
                <a:gd name="T46" fmla="*/ 1 w 594"/>
                <a:gd name="T47" fmla="*/ 1 h 472"/>
                <a:gd name="T48" fmla="*/ 1 w 594"/>
                <a:gd name="T49" fmla="*/ 1 h 472"/>
                <a:gd name="T50" fmla="*/ 1 w 594"/>
                <a:gd name="T51" fmla="*/ 1 h 472"/>
                <a:gd name="T52" fmla="*/ 1 w 594"/>
                <a:gd name="T53" fmla="*/ 1 h 472"/>
                <a:gd name="T54" fmla="*/ 1 w 594"/>
                <a:gd name="T55" fmla="*/ 1 h 472"/>
                <a:gd name="T56" fmla="*/ 1 w 594"/>
                <a:gd name="T57" fmla="*/ 1 h 472"/>
                <a:gd name="T58" fmla="*/ 1 w 594"/>
                <a:gd name="T59" fmla="*/ 1 h 472"/>
                <a:gd name="T60" fmla="*/ 1 w 594"/>
                <a:gd name="T61" fmla="*/ 1 h 472"/>
                <a:gd name="T62" fmla="*/ 1 w 594"/>
                <a:gd name="T63" fmla="*/ 1 h 4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4"/>
                <a:gd name="T97" fmla="*/ 0 h 472"/>
                <a:gd name="T98" fmla="*/ 594 w 594"/>
                <a:gd name="T99" fmla="*/ 472 h 4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4" h="472">
                  <a:moveTo>
                    <a:pt x="298" y="472"/>
                  </a:moveTo>
                  <a:lnTo>
                    <a:pt x="328" y="470"/>
                  </a:lnTo>
                  <a:lnTo>
                    <a:pt x="358" y="467"/>
                  </a:lnTo>
                  <a:lnTo>
                    <a:pt x="387" y="461"/>
                  </a:lnTo>
                  <a:lnTo>
                    <a:pt x="413" y="453"/>
                  </a:lnTo>
                  <a:lnTo>
                    <a:pt x="440" y="443"/>
                  </a:lnTo>
                  <a:lnTo>
                    <a:pt x="464" y="431"/>
                  </a:lnTo>
                  <a:lnTo>
                    <a:pt x="487" y="417"/>
                  </a:lnTo>
                  <a:lnTo>
                    <a:pt x="508" y="402"/>
                  </a:lnTo>
                  <a:lnTo>
                    <a:pt x="527" y="385"/>
                  </a:lnTo>
                  <a:lnTo>
                    <a:pt x="543" y="368"/>
                  </a:lnTo>
                  <a:lnTo>
                    <a:pt x="558" y="348"/>
                  </a:lnTo>
                  <a:lnTo>
                    <a:pt x="571" y="328"/>
                  </a:lnTo>
                  <a:lnTo>
                    <a:pt x="581" y="306"/>
                  </a:lnTo>
                  <a:lnTo>
                    <a:pt x="588" y="283"/>
                  </a:lnTo>
                  <a:lnTo>
                    <a:pt x="593" y="260"/>
                  </a:lnTo>
                  <a:lnTo>
                    <a:pt x="594" y="235"/>
                  </a:lnTo>
                  <a:lnTo>
                    <a:pt x="593" y="211"/>
                  </a:lnTo>
                  <a:lnTo>
                    <a:pt x="588" y="188"/>
                  </a:lnTo>
                  <a:lnTo>
                    <a:pt x="581" y="166"/>
                  </a:lnTo>
                  <a:lnTo>
                    <a:pt x="571" y="144"/>
                  </a:lnTo>
                  <a:lnTo>
                    <a:pt x="558" y="124"/>
                  </a:lnTo>
                  <a:lnTo>
                    <a:pt x="543" y="104"/>
                  </a:lnTo>
                  <a:lnTo>
                    <a:pt x="527" y="87"/>
                  </a:lnTo>
                  <a:lnTo>
                    <a:pt x="508" y="70"/>
                  </a:lnTo>
                  <a:lnTo>
                    <a:pt x="487" y="55"/>
                  </a:lnTo>
                  <a:lnTo>
                    <a:pt x="464" y="41"/>
                  </a:lnTo>
                  <a:lnTo>
                    <a:pt x="440" y="29"/>
                  </a:lnTo>
                  <a:lnTo>
                    <a:pt x="413" y="19"/>
                  </a:lnTo>
                  <a:lnTo>
                    <a:pt x="387" y="11"/>
                  </a:lnTo>
                  <a:lnTo>
                    <a:pt x="358" y="5"/>
                  </a:lnTo>
                  <a:lnTo>
                    <a:pt x="328" y="2"/>
                  </a:lnTo>
                  <a:lnTo>
                    <a:pt x="298" y="0"/>
                  </a:lnTo>
                  <a:lnTo>
                    <a:pt x="268" y="2"/>
                  </a:lnTo>
                  <a:lnTo>
                    <a:pt x="238" y="5"/>
                  </a:lnTo>
                  <a:lnTo>
                    <a:pt x="209" y="11"/>
                  </a:lnTo>
                  <a:lnTo>
                    <a:pt x="181" y="19"/>
                  </a:lnTo>
                  <a:lnTo>
                    <a:pt x="156" y="29"/>
                  </a:lnTo>
                  <a:lnTo>
                    <a:pt x="132" y="41"/>
                  </a:lnTo>
                  <a:lnTo>
                    <a:pt x="109" y="55"/>
                  </a:lnTo>
                  <a:lnTo>
                    <a:pt x="87" y="70"/>
                  </a:lnTo>
                  <a:lnTo>
                    <a:pt x="68" y="87"/>
                  </a:lnTo>
                  <a:lnTo>
                    <a:pt x="51" y="104"/>
                  </a:lnTo>
                  <a:lnTo>
                    <a:pt x="36" y="124"/>
                  </a:lnTo>
                  <a:lnTo>
                    <a:pt x="23" y="144"/>
                  </a:lnTo>
                  <a:lnTo>
                    <a:pt x="14" y="166"/>
                  </a:lnTo>
                  <a:lnTo>
                    <a:pt x="6" y="188"/>
                  </a:lnTo>
                  <a:lnTo>
                    <a:pt x="2" y="211"/>
                  </a:lnTo>
                  <a:lnTo>
                    <a:pt x="0" y="235"/>
                  </a:lnTo>
                  <a:lnTo>
                    <a:pt x="2" y="260"/>
                  </a:lnTo>
                  <a:lnTo>
                    <a:pt x="6" y="283"/>
                  </a:lnTo>
                  <a:lnTo>
                    <a:pt x="14" y="306"/>
                  </a:lnTo>
                  <a:lnTo>
                    <a:pt x="23" y="328"/>
                  </a:lnTo>
                  <a:lnTo>
                    <a:pt x="36" y="348"/>
                  </a:lnTo>
                  <a:lnTo>
                    <a:pt x="51" y="368"/>
                  </a:lnTo>
                  <a:lnTo>
                    <a:pt x="68" y="385"/>
                  </a:lnTo>
                  <a:lnTo>
                    <a:pt x="87" y="402"/>
                  </a:lnTo>
                  <a:lnTo>
                    <a:pt x="109" y="417"/>
                  </a:lnTo>
                  <a:lnTo>
                    <a:pt x="132" y="431"/>
                  </a:lnTo>
                  <a:lnTo>
                    <a:pt x="156" y="443"/>
                  </a:lnTo>
                  <a:lnTo>
                    <a:pt x="181" y="453"/>
                  </a:lnTo>
                  <a:lnTo>
                    <a:pt x="209" y="461"/>
                  </a:lnTo>
                  <a:lnTo>
                    <a:pt x="238" y="467"/>
                  </a:lnTo>
                  <a:lnTo>
                    <a:pt x="268" y="470"/>
                  </a:lnTo>
                  <a:lnTo>
                    <a:pt x="298" y="472"/>
                  </a:lnTo>
                  <a:close/>
                </a:path>
              </a:pathLst>
            </a:custGeom>
            <a:solidFill>
              <a:srgbClr val="B2D1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32" name="Freeform 47"/>
            <p:cNvSpPr>
              <a:spLocks/>
            </p:cNvSpPr>
            <p:nvPr/>
          </p:nvSpPr>
          <p:spPr bwMode="auto">
            <a:xfrm>
              <a:off x="3360" y="1564"/>
              <a:ext cx="292" cy="230"/>
            </a:xfrm>
            <a:custGeom>
              <a:avLst/>
              <a:gdLst>
                <a:gd name="T0" fmla="*/ 1 w 584"/>
                <a:gd name="T1" fmla="*/ 0 h 462"/>
                <a:gd name="T2" fmla="*/ 1 w 584"/>
                <a:gd name="T3" fmla="*/ 0 h 462"/>
                <a:gd name="T4" fmla="*/ 1 w 584"/>
                <a:gd name="T5" fmla="*/ 0 h 462"/>
                <a:gd name="T6" fmla="*/ 1 w 584"/>
                <a:gd name="T7" fmla="*/ 0 h 462"/>
                <a:gd name="T8" fmla="*/ 1 w 584"/>
                <a:gd name="T9" fmla="*/ 0 h 462"/>
                <a:gd name="T10" fmla="*/ 1 w 584"/>
                <a:gd name="T11" fmla="*/ 0 h 462"/>
                <a:gd name="T12" fmla="*/ 1 w 584"/>
                <a:gd name="T13" fmla="*/ 0 h 462"/>
                <a:gd name="T14" fmla="*/ 1 w 584"/>
                <a:gd name="T15" fmla="*/ 0 h 462"/>
                <a:gd name="T16" fmla="*/ 1 w 584"/>
                <a:gd name="T17" fmla="*/ 0 h 462"/>
                <a:gd name="T18" fmla="*/ 1 w 584"/>
                <a:gd name="T19" fmla="*/ 0 h 462"/>
                <a:gd name="T20" fmla="*/ 1 w 584"/>
                <a:gd name="T21" fmla="*/ 0 h 462"/>
                <a:gd name="T22" fmla="*/ 1 w 584"/>
                <a:gd name="T23" fmla="*/ 0 h 462"/>
                <a:gd name="T24" fmla="*/ 1 w 584"/>
                <a:gd name="T25" fmla="*/ 0 h 462"/>
                <a:gd name="T26" fmla="*/ 1 w 584"/>
                <a:gd name="T27" fmla="*/ 0 h 462"/>
                <a:gd name="T28" fmla="*/ 1 w 584"/>
                <a:gd name="T29" fmla="*/ 0 h 462"/>
                <a:gd name="T30" fmla="*/ 1 w 584"/>
                <a:gd name="T31" fmla="*/ 0 h 462"/>
                <a:gd name="T32" fmla="*/ 1 w 584"/>
                <a:gd name="T33" fmla="*/ 0 h 462"/>
                <a:gd name="T34" fmla="*/ 1 w 584"/>
                <a:gd name="T35" fmla="*/ 0 h 462"/>
                <a:gd name="T36" fmla="*/ 1 w 584"/>
                <a:gd name="T37" fmla="*/ 0 h 462"/>
                <a:gd name="T38" fmla="*/ 1 w 584"/>
                <a:gd name="T39" fmla="*/ 0 h 462"/>
                <a:gd name="T40" fmla="*/ 1 w 584"/>
                <a:gd name="T41" fmla="*/ 0 h 462"/>
                <a:gd name="T42" fmla="*/ 1 w 584"/>
                <a:gd name="T43" fmla="*/ 0 h 462"/>
                <a:gd name="T44" fmla="*/ 1 w 584"/>
                <a:gd name="T45" fmla="*/ 0 h 462"/>
                <a:gd name="T46" fmla="*/ 1 w 584"/>
                <a:gd name="T47" fmla="*/ 0 h 462"/>
                <a:gd name="T48" fmla="*/ 1 w 584"/>
                <a:gd name="T49" fmla="*/ 0 h 462"/>
                <a:gd name="T50" fmla="*/ 1 w 584"/>
                <a:gd name="T51" fmla="*/ 0 h 462"/>
                <a:gd name="T52" fmla="*/ 1 w 584"/>
                <a:gd name="T53" fmla="*/ 0 h 462"/>
                <a:gd name="T54" fmla="*/ 1 w 584"/>
                <a:gd name="T55" fmla="*/ 0 h 462"/>
                <a:gd name="T56" fmla="*/ 1 w 584"/>
                <a:gd name="T57" fmla="*/ 0 h 462"/>
                <a:gd name="T58" fmla="*/ 1 w 584"/>
                <a:gd name="T59" fmla="*/ 0 h 462"/>
                <a:gd name="T60" fmla="*/ 1 w 584"/>
                <a:gd name="T61" fmla="*/ 0 h 462"/>
                <a:gd name="T62" fmla="*/ 1 w 584"/>
                <a:gd name="T63" fmla="*/ 0 h 4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4"/>
                <a:gd name="T97" fmla="*/ 0 h 462"/>
                <a:gd name="T98" fmla="*/ 584 w 584"/>
                <a:gd name="T99" fmla="*/ 462 h 4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4" h="462">
                  <a:moveTo>
                    <a:pt x="293" y="462"/>
                  </a:moveTo>
                  <a:lnTo>
                    <a:pt x="323" y="461"/>
                  </a:lnTo>
                  <a:lnTo>
                    <a:pt x="352" y="457"/>
                  </a:lnTo>
                  <a:lnTo>
                    <a:pt x="379" y="452"/>
                  </a:lnTo>
                  <a:lnTo>
                    <a:pt x="407" y="444"/>
                  </a:lnTo>
                  <a:lnTo>
                    <a:pt x="432" y="434"/>
                  </a:lnTo>
                  <a:lnTo>
                    <a:pt x="456" y="423"/>
                  </a:lnTo>
                  <a:lnTo>
                    <a:pt x="478" y="409"/>
                  </a:lnTo>
                  <a:lnTo>
                    <a:pt x="499" y="394"/>
                  </a:lnTo>
                  <a:lnTo>
                    <a:pt x="518" y="378"/>
                  </a:lnTo>
                  <a:lnTo>
                    <a:pt x="535" y="359"/>
                  </a:lnTo>
                  <a:lnTo>
                    <a:pt x="550" y="341"/>
                  </a:lnTo>
                  <a:lnTo>
                    <a:pt x="561" y="320"/>
                  </a:lnTo>
                  <a:lnTo>
                    <a:pt x="572" y="300"/>
                  </a:lnTo>
                  <a:lnTo>
                    <a:pt x="579" y="278"/>
                  </a:lnTo>
                  <a:lnTo>
                    <a:pt x="583" y="255"/>
                  </a:lnTo>
                  <a:lnTo>
                    <a:pt x="584" y="230"/>
                  </a:lnTo>
                  <a:lnTo>
                    <a:pt x="583" y="207"/>
                  </a:lnTo>
                  <a:lnTo>
                    <a:pt x="579" y="184"/>
                  </a:lnTo>
                  <a:lnTo>
                    <a:pt x="572" y="162"/>
                  </a:lnTo>
                  <a:lnTo>
                    <a:pt x="561" y="141"/>
                  </a:lnTo>
                  <a:lnTo>
                    <a:pt x="550" y="121"/>
                  </a:lnTo>
                  <a:lnTo>
                    <a:pt x="535" y="101"/>
                  </a:lnTo>
                  <a:lnTo>
                    <a:pt x="518" y="84"/>
                  </a:lnTo>
                  <a:lnTo>
                    <a:pt x="499" y="68"/>
                  </a:lnTo>
                  <a:lnTo>
                    <a:pt x="478" y="53"/>
                  </a:lnTo>
                  <a:lnTo>
                    <a:pt x="456" y="39"/>
                  </a:lnTo>
                  <a:lnTo>
                    <a:pt x="432" y="28"/>
                  </a:lnTo>
                  <a:lnTo>
                    <a:pt x="407" y="18"/>
                  </a:lnTo>
                  <a:lnTo>
                    <a:pt x="379" y="10"/>
                  </a:lnTo>
                  <a:lnTo>
                    <a:pt x="352" y="5"/>
                  </a:lnTo>
                  <a:lnTo>
                    <a:pt x="323" y="1"/>
                  </a:lnTo>
                  <a:lnTo>
                    <a:pt x="293" y="0"/>
                  </a:lnTo>
                  <a:lnTo>
                    <a:pt x="263" y="1"/>
                  </a:lnTo>
                  <a:lnTo>
                    <a:pt x="234" y="5"/>
                  </a:lnTo>
                  <a:lnTo>
                    <a:pt x="206" y="10"/>
                  </a:lnTo>
                  <a:lnTo>
                    <a:pt x="179" y="18"/>
                  </a:lnTo>
                  <a:lnTo>
                    <a:pt x="153" y="28"/>
                  </a:lnTo>
                  <a:lnTo>
                    <a:pt x="129" y="39"/>
                  </a:lnTo>
                  <a:lnTo>
                    <a:pt x="107" y="53"/>
                  </a:lnTo>
                  <a:lnTo>
                    <a:pt x="86" y="68"/>
                  </a:lnTo>
                  <a:lnTo>
                    <a:pt x="67" y="84"/>
                  </a:lnTo>
                  <a:lnTo>
                    <a:pt x="50" y="101"/>
                  </a:lnTo>
                  <a:lnTo>
                    <a:pt x="36" y="121"/>
                  </a:lnTo>
                  <a:lnTo>
                    <a:pt x="23" y="141"/>
                  </a:lnTo>
                  <a:lnTo>
                    <a:pt x="13" y="162"/>
                  </a:lnTo>
                  <a:lnTo>
                    <a:pt x="6" y="184"/>
                  </a:lnTo>
                  <a:lnTo>
                    <a:pt x="1" y="207"/>
                  </a:lnTo>
                  <a:lnTo>
                    <a:pt x="0" y="230"/>
                  </a:lnTo>
                  <a:lnTo>
                    <a:pt x="1" y="255"/>
                  </a:lnTo>
                  <a:lnTo>
                    <a:pt x="6" y="278"/>
                  </a:lnTo>
                  <a:lnTo>
                    <a:pt x="13" y="300"/>
                  </a:lnTo>
                  <a:lnTo>
                    <a:pt x="23" y="320"/>
                  </a:lnTo>
                  <a:lnTo>
                    <a:pt x="36" y="341"/>
                  </a:lnTo>
                  <a:lnTo>
                    <a:pt x="50" y="359"/>
                  </a:lnTo>
                  <a:lnTo>
                    <a:pt x="67" y="378"/>
                  </a:lnTo>
                  <a:lnTo>
                    <a:pt x="86" y="394"/>
                  </a:lnTo>
                  <a:lnTo>
                    <a:pt x="107" y="409"/>
                  </a:lnTo>
                  <a:lnTo>
                    <a:pt x="129" y="423"/>
                  </a:lnTo>
                  <a:lnTo>
                    <a:pt x="153" y="434"/>
                  </a:lnTo>
                  <a:lnTo>
                    <a:pt x="179" y="444"/>
                  </a:lnTo>
                  <a:lnTo>
                    <a:pt x="206" y="452"/>
                  </a:lnTo>
                  <a:lnTo>
                    <a:pt x="234" y="457"/>
                  </a:lnTo>
                  <a:lnTo>
                    <a:pt x="263" y="461"/>
                  </a:lnTo>
                  <a:lnTo>
                    <a:pt x="293" y="462"/>
                  </a:lnTo>
                  <a:close/>
                </a:path>
              </a:pathLst>
            </a:custGeom>
            <a:solidFill>
              <a:srgbClr val="B7D3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33" name="Freeform 48"/>
            <p:cNvSpPr>
              <a:spLocks/>
            </p:cNvSpPr>
            <p:nvPr/>
          </p:nvSpPr>
          <p:spPr bwMode="auto">
            <a:xfrm>
              <a:off x="3362" y="1565"/>
              <a:ext cx="287" cy="227"/>
            </a:xfrm>
            <a:custGeom>
              <a:avLst/>
              <a:gdLst>
                <a:gd name="T0" fmla="*/ 1 w 573"/>
                <a:gd name="T1" fmla="*/ 1 h 454"/>
                <a:gd name="T2" fmla="*/ 1 w 573"/>
                <a:gd name="T3" fmla="*/ 1 h 454"/>
                <a:gd name="T4" fmla="*/ 1 w 573"/>
                <a:gd name="T5" fmla="*/ 1 h 454"/>
                <a:gd name="T6" fmla="*/ 1 w 573"/>
                <a:gd name="T7" fmla="*/ 1 h 454"/>
                <a:gd name="T8" fmla="*/ 1 w 573"/>
                <a:gd name="T9" fmla="*/ 1 h 454"/>
                <a:gd name="T10" fmla="*/ 1 w 573"/>
                <a:gd name="T11" fmla="*/ 1 h 454"/>
                <a:gd name="T12" fmla="*/ 1 w 573"/>
                <a:gd name="T13" fmla="*/ 1 h 454"/>
                <a:gd name="T14" fmla="*/ 1 w 573"/>
                <a:gd name="T15" fmla="*/ 1 h 454"/>
                <a:gd name="T16" fmla="*/ 1 w 573"/>
                <a:gd name="T17" fmla="*/ 1 h 454"/>
                <a:gd name="T18" fmla="*/ 1 w 573"/>
                <a:gd name="T19" fmla="*/ 1 h 454"/>
                <a:gd name="T20" fmla="*/ 1 w 573"/>
                <a:gd name="T21" fmla="*/ 1 h 454"/>
                <a:gd name="T22" fmla="*/ 1 w 573"/>
                <a:gd name="T23" fmla="*/ 1 h 454"/>
                <a:gd name="T24" fmla="*/ 1 w 573"/>
                <a:gd name="T25" fmla="*/ 1 h 454"/>
                <a:gd name="T26" fmla="*/ 1 w 573"/>
                <a:gd name="T27" fmla="*/ 1 h 454"/>
                <a:gd name="T28" fmla="*/ 1 w 573"/>
                <a:gd name="T29" fmla="*/ 1 h 454"/>
                <a:gd name="T30" fmla="*/ 1 w 573"/>
                <a:gd name="T31" fmla="*/ 1 h 454"/>
                <a:gd name="T32" fmla="*/ 1 w 573"/>
                <a:gd name="T33" fmla="*/ 1 h 454"/>
                <a:gd name="T34" fmla="*/ 1 w 573"/>
                <a:gd name="T35" fmla="*/ 1 h 454"/>
                <a:gd name="T36" fmla="*/ 1 w 573"/>
                <a:gd name="T37" fmla="*/ 1 h 454"/>
                <a:gd name="T38" fmla="*/ 1 w 573"/>
                <a:gd name="T39" fmla="*/ 1 h 454"/>
                <a:gd name="T40" fmla="*/ 1 w 573"/>
                <a:gd name="T41" fmla="*/ 1 h 454"/>
                <a:gd name="T42" fmla="*/ 1 w 573"/>
                <a:gd name="T43" fmla="*/ 1 h 454"/>
                <a:gd name="T44" fmla="*/ 1 w 573"/>
                <a:gd name="T45" fmla="*/ 1 h 454"/>
                <a:gd name="T46" fmla="*/ 1 w 573"/>
                <a:gd name="T47" fmla="*/ 1 h 454"/>
                <a:gd name="T48" fmla="*/ 1 w 573"/>
                <a:gd name="T49" fmla="*/ 1 h 454"/>
                <a:gd name="T50" fmla="*/ 1 w 573"/>
                <a:gd name="T51" fmla="*/ 1 h 454"/>
                <a:gd name="T52" fmla="*/ 1 w 573"/>
                <a:gd name="T53" fmla="*/ 1 h 454"/>
                <a:gd name="T54" fmla="*/ 1 w 573"/>
                <a:gd name="T55" fmla="*/ 1 h 454"/>
                <a:gd name="T56" fmla="*/ 1 w 573"/>
                <a:gd name="T57" fmla="*/ 1 h 454"/>
                <a:gd name="T58" fmla="*/ 1 w 573"/>
                <a:gd name="T59" fmla="*/ 1 h 454"/>
                <a:gd name="T60" fmla="*/ 1 w 573"/>
                <a:gd name="T61" fmla="*/ 1 h 454"/>
                <a:gd name="T62" fmla="*/ 1 w 573"/>
                <a:gd name="T63" fmla="*/ 1 h 4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3"/>
                <a:gd name="T97" fmla="*/ 0 h 454"/>
                <a:gd name="T98" fmla="*/ 573 w 573"/>
                <a:gd name="T99" fmla="*/ 454 h 4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3" h="454">
                  <a:moveTo>
                    <a:pt x="287" y="454"/>
                  </a:moveTo>
                  <a:lnTo>
                    <a:pt x="317" y="453"/>
                  </a:lnTo>
                  <a:lnTo>
                    <a:pt x="344" y="450"/>
                  </a:lnTo>
                  <a:lnTo>
                    <a:pt x="372" y="444"/>
                  </a:lnTo>
                  <a:lnTo>
                    <a:pt x="399" y="437"/>
                  </a:lnTo>
                  <a:lnTo>
                    <a:pt x="424" y="427"/>
                  </a:lnTo>
                  <a:lnTo>
                    <a:pt x="447" y="415"/>
                  </a:lnTo>
                  <a:lnTo>
                    <a:pt x="469" y="403"/>
                  </a:lnTo>
                  <a:lnTo>
                    <a:pt x="490" y="388"/>
                  </a:lnTo>
                  <a:lnTo>
                    <a:pt x="508" y="371"/>
                  </a:lnTo>
                  <a:lnTo>
                    <a:pt x="524" y="354"/>
                  </a:lnTo>
                  <a:lnTo>
                    <a:pt x="538" y="336"/>
                  </a:lnTo>
                  <a:lnTo>
                    <a:pt x="551" y="316"/>
                  </a:lnTo>
                  <a:lnTo>
                    <a:pt x="560" y="295"/>
                  </a:lnTo>
                  <a:lnTo>
                    <a:pt x="567" y="273"/>
                  </a:lnTo>
                  <a:lnTo>
                    <a:pt x="571" y="250"/>
                  </a:lnTo>
                  <a:lnTo>
                    <a:pt x="573" y="227"/>
                  </a:lnTo>
                  <a:lnTo>
                    <a:pt x="571" y="204"/>
                  </a:lnTo>
                  <a:lnTo>
                    <a:pt x="567" y="182"/>
                  </a:lnTo>
                  <a:lnTo>
                    <a:pt x="560" y="161"/>
                  </a:lnTo>
                  <a:lnTo>
                    <a:pt x="551" y="140"/>
                  </a:lnTo>
                  <a:lnTo>
                    <a:pt x="538" y="119"/>
                  </a:lnTo>
                  <a:lnTo>
                    <a:pt x="524" y="101"/>
                  </a:lnTo>
                  <a:lnTo>
                    <a:pt x="508" y="83"/>
                  </a:lnTo>
                  <a:lnTo>
                    <a:pt x="490" y="67"/>
                  </a:lnTo>
                  <a:lnTo>
                    <a:pt x="469" y="52"/>
                  </a:lnTo>
                  <a:lnTo>
                    <a:pt x="447" y="40"/>
                  </a:lnTo>
                  <a:lnTo>
                    <a:pt x="424" y="28"/>
                  </a:lnTo>
                  <a:lnTo>
                    <a:pt x="399" y="19"/>
                  </a:lnTo>
                  <a:lnTo>
                    <a:pt x="372" y="11"/>
                  </a:lnTo>
                  <a:lnTo>
                    <a:pt x="344" y="5"/>
                  </a:lnTo>
                  <a:lnTo>
                    <a:pt x="317" y="2"/>
                  </a:lnTo>
                  <a:lnTo>
                    <a:pt x="287" y="0"/>
                  </a:lnTo>
                  <a:lnTo>
                    <a:pt x="257" y="2"/>
                  </a:lnTo>
                  <a:lnTo>
                    <a:pt x="229" y="5"/>
                  </a:lnTo>
                  <a:lnTo>
                    <a:pt x="202" y="11"/>
                  </a:lnTo>
                  <a:lnTo>
                    <a:pt x="175" y="19"/>
                  </a:lnTo>
                  <a:lnTo>
                    <a:pt x="150" y="28"/>
                  </a:lnTo>
                  <a:lnTo>
                    <a:pt x="127" y="40"/>
                  </a:lnTo>
                  <a:lnTo>
                    <a:pt x="104" y="52"/>
                  </a:lnTo>
                  <a:lnTo>
                    <a:pt x="84" y="67"/>
                  </a:lnTo>
                  <a:lnTo>
                    <a:pt x="66" y="83"/>
                  </a:lnTo>
                  <a:lnTo>
                    <a:pt x="48" y="101"/>
                  </a:lnTo>
                  <a:lnTo>
                    <a:pt x="34" y="119"/>
                  </a:lnTo>
                  <a:lnTo>
                    <a:pt x="23" y="140"/>
                  </a:lnTo>
                  <a:lnTo>
                    <a:pt x="12" y="161"/>
                  </a:lnTo>
                  <a:lnTo>
                    <a:pt x="6" y="182"/>
                  </a:lnTo>
                  <a:lnTo>
                    <a:pt x="1" y="204"/>
                  </a:lnTo>
                  <a:lnTo>
                    <a:pt x="0" y="227"/>
                  </a:lnTo>
                  <a:lnTo>
                    <a:pt x="1" y="250"/>
                  </a:lnTo>
                  <a:lnTo>
                    <a:pt x="6" y="273"/>
                  </a:lnTo>
                  <a:lnTo>
                    <a:pt x="12" y="295"/>
                  </a:lnTo>
                  <a:lnTo>
                    <a:pt x="23" y="316"/>
                  </a:lnTo>
                  <a:lnTo>
                    <a:pt x="34" y="336"/>
                  </a:lnTo>
                  <a:lnTo>
                    <a:pt x="48" y="354"/>
                  </a:lnTo>
                  <a:lnTo>
                    <a:pt x="66" y="371"/>
                  </a:lnTo>
                  <a:lnTo>
                    <a:pt x="84" y="388"/>
                  </a:lnTo>
                  <a:lnTo>
                    <a:pt x="104" y="403"/>
                  </a:lnTo>
                  <a:lnTo>
                    <a:pt x="127" y="415"/>
                  </a:lnTo>
                  <a:lnTo>
                    <a:pt x="150" y="427"/>
                  </a:lnTo>
                  <a:lnTo>
                    <a:pt x="175" y="437"/>
                  </a:lnTo>
                  <a:lnTo>
                    <a:pt x="202" y="444"/>
                  </a:lnTo>
                  <a:lnTo>
                    <a:pt x="229" y="450"/>
                  </a:lnTo>
                  <a:lnTo>
                    <a:pt x="257" y="453"/>
                  </a:lnTo>
                  <a:lnTo>
                    <a:pt x="287" y="454"/>
                  </a:lnTo>
                  <a:close/>
                </a:path>
              </a:pathLst>
            </a:custGeom>
            <a:solidFill>
              <a:srgbClr val="C1D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34" name="Freeform 49"/>
            <p:cNvSpPr>
              <a:spLocks/>
            </p:cNvSpPr>
            <p:nvPr/>
          </p:nvSpPr>
          <p:spPr bwMode="auto">
            <a:xfrm>
              <a:off x="3365" y="1568"/>
              <a:ext cx="282" cy="222"/>
            </a:xfrm>
            <a:custGeom>
              <a:avLst/>
              <a:gdLst>
                <a:gd name="T0" fmla="*/ 1 w 564"/>
                <a:gd name="T1" fmla="*/ 0 h 446"/>
                <a:gd name="T2" fmla="*/ 1 w 564"/>
                <a:gd name="T3" fmla="*/ 0 h 446"/>
                <a:gd name="T4" fmla="*/ 1 w 564"/>
                <a:gd name="T5" fmla="*/ 0 h 446"/>
                <a:gd name="T6" fmla="*/ 1 w 564"/>
                <a:gd name="T7" fmla="*/ 0 h 446"/>
                <a:gd name="T8" fmla="*/ 1 w 564"/>
                <a:gd name="T9" fmla="*/ 0 h 446"/>
                <a:gd name="T10" fmla="*/ 1 w 564"/>
                <a:gd name="T11" fmla="*/ 0 h 446"/>
                <a:gd name="T12" fmla="*/ 1 w 564"/>
                <a:gd name="T13" fmla="*/ 0 h 446"/>
                <a:gd name="T14" fmla="*/ 1 w 564"/>
                <a:gd name="T15" fmla="*/ 0 h 446"/>
                <a:gd name="T16" fmla="*/ 1 w 564"/>
                <a:gd name="T17" fmla="*/ 0 h 446"/>
                <a:gd name="T18" fmla="*/ 1 w 564"/>
                <a:gd name="T19" fmla="*/ 0 h 446"/>
                <a:gd name="T20" fmla="*/ 1 w 564"/>
                <a:gd name="T21" fmla="*/ 0 h 446"/>
                <a:gd name="T22" fmla="*/ 1 w 564"/>
                <a:gd name="T23" fmla="*/ 0 h 446"/>
                <a:gd name="T24" fmla="*/ 1 w 564"/>
                <a:gd name="T25" fmla="*/ 0 h 446"/>
                <a:gd name="T26" fmla="*/ 1 w 564"/>
                <a:gd name="T27" fmla="*/ 0 h 446"/>
                <a:gd name="T28" fmla="*/ 1 w 564"/>
                <a:gd name="T29" fmla="*/ 0 h 446"/>
                <a:gd name="T30" fmla="*/ 1 w 564"/>
                <a:gd name="T31" fmla="*/ 0 h 446"/>
                <a:gd name="T32" fmla="*/ 1 w 564"/>
                <a:gd name="T33" fmla="*/ 0 h 446"/>
                <a:gd name="T34" fmla="*/ 1 w 564"/>
                <a:gd name="T35" fmla="*/ 0 h 446"/>
                <a:gd name="T36" fmla="*/ 1 w 564"/>
                <a:gd name="T37" fmla="*/ 0 h 446"/>
                <a:gd name="T38" fmla="*/ 1 w 564"/>
                <a:gd name="T39" fmla="*/ 0 h 446"/>
                <a:gd name="T40" fmla="*/ 1 w 564"/>
                <a:gd name="T41" fmla="*/ 0 h 446"/>
                <a:gd name="T42" fmla="*/ 1 w 564"/>
                <a:gd name="T43" fmla="*/ 0 h 446"/>
                <a:gd name="T44" fmla="*/ 1 w 564"/>
                <a:gd name="T45" fmla="*/ 0 h 446"/>
                <a:gd name="T46" fmla="*/ 1 w 564"/>
                <a:gd name="T47" fmla="*/ 0 h 446"/>
                <a:gd name="T48" fmla="*/ 1 w 564"/>
                <a:gd name="T49" fmla="*/ 0 h 446"/>
                <a:gd name="T50" fmla="*/ 1 w 564"/>
                <a:gd name="T51" fmla="*/ 0 h 446"/>
                <a:gd name="T52" fmla="*/ 1 w 564"/>
                <a:gd name="T53" fmla="*/ 0 h 446"/>
                <a:gd name="T54" fmla="*/ 1 w 564"/>
                <a:gd name="T55" fmla="*/ 0 h 446"/>
                <a:gd name="T56" fmla="*/ 1 w 564"/>
                <a:gd name="T57" fmla="*/ 0 h 446"/>
                <a:gd name="T58" fmla="*/ 1 w 564"/>
                <a:gd name="T59" fmla="*/ 0 h 446"/>
                <a:gd name="T60" fmla="*/ 1 w 564"/>
                <a:gd name="T61" fmla="*/ 0 h 446"/>
                <a:gd name="T62" fmla="*/ 1 w 564"/>
                <a:gd name="T63" fmla="*/ 0 h 4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4"/>
                <a:gd name="T97" fmla="*/ 0 h 446"/>
                <a:gd name="T98" fmla="*/ 564 w 564"/>
                <a:gd name="T99" fmla="*/ 446 h 4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4" h="446">
                  <a:moveTo>
                    <a:pt x="283" y="446"/>
                  </a:moveTo>
                  <a:lnTo>
                    <a:pt x="312" y="445"/>
                  </a:lnTo>
                  <a:lnTo>
                    <a:pt x="339" y="441"/>
                  </a:lnTo>
                  <a:lnTo>
                    <a:pt x="367" y="436"/>
                  </a:lnTo>
                  <a:lnTo>
                    <a:pt x="392" y="429"/>
                  </a:lnTo>
                  <a:lnTo>
                    <a:pt x="417" y="419"/>
                  </a:lnTo>
                  <a:lnTo>
                    <a:pt x="441" y="408"/>
                  </a:lnTo>
                  <a:lnTo>
                    <a:pt x="461" y="395"/>
                  </a:lnTo>
                  <a:lnTo>
                    <a:pt x="482" y="380"/>
                  </a:lnTo>
                  <a:lnTo>
                    <a:pt x="499" y="364"/>
                  </a:lnTo>
                  <a:lnTo>
                    <a:pt x="516" y="347"/>
                  </a:lnTo>
                  <a:lnTo>
                    <a:pt x="531" y="328"/>
                  </a:lnTo>
                  <a:lnTo>
                    <a:pt x="542" y="309"/>
                  </a:lnTo>
                  <a:lnTo>
                    <a:pt x="551" y="289"/>
                  </a:lnTo>
                  <a:lnTo>
                    <a:pt x="558" y="267"/>
                  </a:lnTo>
                  <a:lnTo>
                    <a:pt x="563" y="245"/>
                  </a:lnTo>
                  <a:lnTo>
                    <a:pt x="564" y="222"/>
                  </a:lnTo>
                  <a:lnTo>
                    <a:pt x="563" y="199"/>
                  </a:lnTo>
                  <a:lnTo>
                    <a:pt x="558" y="177"/>
                  </a:lnTo>
                  <a:lnTo>
                    <a:pt x="551" y="156"/>
                  </a:lnTo>
                  <a:lnTo>
                    <a:pt x="542" y="136"/>
                  </a:lnTo>
                  <a:lnTo>
                    <a:pt x="531" y="116"/>
                  </a:lnTo>
                  <a:lnTo>
                    <a:pt x="516" y="98"/>
                  </a:lnTo>
                  <a:lnTo>
                    <a:pt x="499" y="81"/>
                  </a:lnTo>
                  <a:lnTo>
                    <a:pt x="482" y="65"/>
                  </a:lnTo>
                  <a:lnTo>
                    <a:pt x="461" y="51"/>
                  </a:lnTo>
                  <a:lnTo>
                    <a:pt x="441" y="38"/>
                  </a:lnTo>
                  <a:lnTo>
                    <a:pt x="417" y="27"/>
                  </a:lnTo>
                  <a:lnTo>
                    <a:pt x="392" y="17"/>
                  </a:lnTo>
                  <a:lnTo>
                    <a:pt x="367" y="10"/>
                  </a:lnTo>
                  <a:lnTo>
                    <a:pt x="339" y="5"/>
                  </a:lnTo>
                  <a:lnTo>
                    <a:pt x="312" y="1"/>
                  </a:lnTo>
                  <a:lnTo>
                    <a:pt x="283" y="0"/>
                  </a:lnTo>
                  <a:lnTo>
                    <a:pt x="254" y="1"/>
                  </a:lnTo>
                  <a:lnTo>
                    <a:pt x="226" y="5"/>
                  </a:lnTo>
                  <a:lnTo>
                    <a:pt x="199" y="10"/>
                  </a:lnTo>
                  <a:lnTo>
                    <a:pt x="173" y="17"/>
                  </a:lnTo>
                  <a:lnTo>
                    <a:pt x="148" y="27"/>
                  </a:lnTo>
                  <a:lnTo>
                    <a:pt x="125" y="38"/>
                  </a:lnTo>
                  <a:lnTo>
                    <a:pt x="103" y="51"/>
                  </a:lnTo>
                  <a:lnTo>
                    <a:pt x="83" y="65"/>
                  </a:lnTo>
                  <a:lnTo>
                    <a:pt x="65" y="81"/>
                  </a:lnTo>
                  <a:lnTo>
                    <a:pt x="49" y="98"/>
                  </a:lnTo>
                  <a:lnTo>
                    <a:pt x="35" y="116"/>
                  </a:lnTo>
                  <a:lnTo>
                    <a:pt x="22" y="136"/>
                  </a:lnTo>
                  <a:lnTo>
                    <a:pt x="13" y="156"/>
                  </a:lnTo>
                  <a:lnTo>
                    <a:pt x="6" y="177"/>
                  </a:lnTo>
                  <a:lnTo>
                    <a:pt x="2" y="199"/>
                  </a:lnTo>
                  <a:lnTo>
                    <a:pt x="0" y="222"/>
                  </a:lnTo>
                  <a:lnTo>
                    <a:pt x="2" y="245"/>
                  </a:lnTo>
                  <a:lnTo>
                    <a:pt x="6" y="267"/>
                  </a:lnTo>
                  <a:lnTo>
                    <a:pt x="13" y="289"/>
                  </a:lnTo>
                  <a:lnTo>
                    <a:pt x="22" y="309"/>
                  </a:lnTo>
                  <a:lnTo>
                    <a:pt x="35" y="328"/>
                  </a:lnTo>
                  <a:lnTo>
                    <a:pt x="49" y="347"/>
                  </a:lnTo>
                  <a:lnTo>
                    <a:pt x="65" y="364"/>
                  </a:lnTo>
                  <a:lnTo>
                    <a:pt x="83" y="380"/>
                  </a:lnTo>
                  <a:lnTo>
                    <a:pt x="103" y="395"/>
                  </a:lnTo>
                  <a:lnTo>
                    <a:pt x="125" y="408"/>
                  </a:lnTo>
                  <a:lnTo>
                    <a:pt x="148" y="419"/>
                  </a:lnTo>
                  <a:lnTo>
                    <a:pt x="173" y="429"/>
                  </a:lnTo>
                  <a:lnTo>
                    <a:pt x="199" y="436"/>
                  </a:lnTo>
                  <a:lnTo>
                    <a:pt x="226" y="441"/>
                  </a:lnTo>
                  <a:lnTo>
                    <a:pt x="254" y="445"/>
                  </a:lnTo>
                  <a:lnTo>
                    <a:pt x="283" y="446"/>
                  </a:lnTo>
                  <a:close/>
                </a:path>
              </a:pathLst>
            </a:custGeom>
            <a:solidFill>
              <a:srgbClr val="C6DD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35" name="Freeform 50"/>
            <p:cNvSpPr>
              <a:spLocks/>
            </p:cNvSpPr>
            <p:nvPr/>
          </p:nvSpPr>
          <p:spPr bwMode="auto">
            <a:xfrm>
              <a:off x="3368" y="1569"/>
              <a:ext cx="276" cy="219"/>
            </a:xfrm>
            <a:custGeom>
              <a:avLst/>
              <a:gdLst>
                <a:gd name="T0" fmla="*/ 1 w 552"/>
                <a:gd name="T1" fmla="*/ 1 h 437"/>
                <a:gd name="T2" fmla="*/ 1 w 552"/>
                <a:gd name="T3" fmla="*/ 1 h 437"/>
                <a:gd name="T4" fmla="*/ 1 w 552"/>
                <a:gd name="T5" fmla="*/ 1 h 437"/>
                <a:gd name="T6" fmla="*/ 1 w 552"/>
                <a:gd name="T7" fmla="*/ 1 h 437"/>
                <a:gd name="T8" fmla="*/ 1 w 552"/>
                <a:gd name="T9" fmla="*/ 1 h 437"/>
                <a:gd name="T10" fmla="*/ 1 w 552"/>
                <a:gd name="T11" fmla="*/ 1 h 437"/>
                <a:gd name="T12" fmla="*/ 1 w 552"/>
                <a:gd name="T13" fmla="*/ 1 h 437"/>
                <a:gd name="T14" fmla="*/ 1 w 552"/>
                <a:gd name="T15" fmla="*/ 1 h 437"/>
                <a:gd name="T16" fmla="*/ 1 w 552"/>
                <a:gd name="T17" fmla="*/ 1 h 437"/>
                <a:gd name="T18" fmla="*/ 1 w 552"/>
                <a:gd name="T19" fmla="*/ 1 h 437"/>
                <a:gd name="T20" fmla="*/ 1 w 552"/>
                <a:gd name="T21" fmla="*/ 1 h 437"/>
                <a:gd name="T22" fmla="*/ 1 w 552"/>
                <a:gd name="T23" fmla="*/ 1 h 437"/>
                <a:gd name="T24" fmla="*/ 1 w 552"/>
                <a:gd name="T25" fmla="*/ 1 h 437"/>
                <a:gd name="T26" fmla="*/ 1 w 552"/>
                <a:gd name="T27" fmla="*/ 1 h 437"/>
                <a:gd name="T28" fmla="*/ 1 w 552"/>
                <a:gd name="T29" fmla="*/ 1 h 437"/>
                <a:gd name="T30" fmla="*/ 1 w 552"/>
                <a:gd name="T31" fmla="*/ 1 h 437"/>
                <a:gd name="T32" fmla="*/ 1 w 552"/>
                <a:gd name="T33" fmla="*/ 1 h 437"/>
                <a:gd name="T34" fmla="*/ 1 w 552"/>
                <a:gd name="T35" fmla="*/ 1 h 437"/>
                <a:gd name="T36" fmla="*/ 1 w 552"/>
                <a:gd name="T37" fmla="*/ 1 h 437"/>
                <a:gd name="T38" fmla="*/ 1 w 552"/>
                <a:gd name="T39" fmla="*/ 1 h 437"/>
                <a:gd name="T40" fmla="*/ 1 w 552"/>
                <a:gd name="T41" fmla="*/ 1 h 437"/>
                <a:gd name="T42" fmla="*/ 1 w 552"/>
                <a:gd name="T43" fmla="*/ 1 h 437"/>
                <a:gd name="T44" fmla="*/ 1 w 552"/>
                <a:gd name="T45" fmla="*/ 1 h 437"/>
                <a:gd name="T46" fmla="*/ 1 w 552"/>
                <a:gd name="T47" fmla="*/ 1 h 437"/>
                <a:gd name="T48" fmla="*/ 1 w 552"/>
                <a:gd name="T49" fmla="*/ 1 h 437"/>
                <a:gd name="T50" fmla="*/ 1 w 552"/>
                <a:gd name="T51" fmla="*/ 1 h 437"/>
                <a:gd name="T52" fmla="*/ 1 w 552"/>
                <a:gd name="T53" fmla="*/ 1 h 437"/>
                <a:gd name="T54" fmla="*/ 1 w 552"/>
                <a:gd name="T55" fmla="*/ 1 h 437"/>
                <a:gd name="T56" fmla="*/ 1 w 552"/>
                <a:gd name="T57" fmla="*/ 1 h 437"/>
                <a:gd name="T58" fmla="*/ 1 w 552"/>
                <a:gd name="T59" fmla="*/ 1 h 437"/>
                <a:gd name="T60" fmla="*/ 1 w 552"/>
                <a:gd name="T61" fmla="*/ 1 h 437"/>
                <a:gd name="T62" fmla="*/ 1 w 552"/>
                <a:gd name="T63" fmla="*/ 1 h 4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2"/>
                <a:gd name="T97" fmla="*/ 0 h 437"/>
                <a:gd name="T98" fmla="*/ 552 w 552"/>
                <a:gd name="T99" fmla="*/ 437 h 4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2" h="437">
                  <a:moveTo>
                    <a:pt x="277" y="437"/>
                  </a:moveTo>
                  <a:lnTo>
                    <a:pt x="306" y="436"/>
                  </a:lnTo>
                  <a:lnTo>
                    <a:pt x="332" y="433"/>
                  </a:lnTo>
                  <a:lnTo>
                    <a:pt x="359" y="427"/>
                  </a:lnTo>
                  <a:lnTo>
                    <a:pt x="384" y="420"/>
                  </a:lnTo>
                  <a:lnTo>
                    <a:pt x="408" y="411"/>
                  </a:lnTo>
                  <a:lnTo>
                    <a:pt x="431" y="400"/>
                  </a:lnTo>
                  <a:lnTo>
                    <a:pt x="452" y="388"/>
                  </a:lnTo>
                  <a:lnTo>
                    <a:pt x="472" y="373"/>
                  </a:lnTo>
                  <a:lnTo>
                    <a:pt x="490" y="358"/>
                  </a:lnTo>
                  <a:lnTo>
                    <a:pt x="505" y="341"/>
                  </a:lnTo>
                  <a:lnTo>
                    <a:pt x="519" y="323"/>
                  </a:lnTo>
                  <a:lnTo>
                    <a:pt x="530" y="304"/>
                  </a:lnTo>
                  <a:lnTo>
                    <a:pt x="540" y="284"/>
                  </a:lnTo>
                  <a:lnTo>
                    <a:pt x="547" y="262"/>
                  </a:lnTo>
                  <a:lnTo>
                    <a:pt x="551" y="240"/>
                  </a:lnTo>
                  <a:lnTo>
                    <a:pt x="552" y="218"/>
                  </a:lnTo>
                  <a:lnTo>
                    <a:pt x="551" y="197"/>
                  </a:lnTo>
                  <a:lnTo>
                    <a:pt x="547" y="175"/>
                  </a:lnTo>
                  <a:lnTo>
                    <a:pt x="540" y="153"/>
                  </a:lnTo>
                  <a:lnTo>
                    <a:pt x="530" y="133"/>
                  </a:lnTo>
                  <a:lnTo>
                    <a:pt x="519" y="114"/>
                  </a:lnTo>
                  <a:lnTo>
                    <a:pt x="505" y="96"/>
                  </a:lnTo>
                  <a:lnTo>
                    <a:pt x="490" y="79"/>
                  </a:lnTo>
                  <a:lnTo>
                    <a:pt x="472" y="64"/>
                  </a:lnTo>
                  <a:lnTo>
                    <a:pt x="452" y="49"/>
                  </a:lnTo>
                  <a:lnTo>
                    <a:pt x="431" y="36"/>
                  </a:lnTo>
                  <a:lnTo>
                    <a:pt x="408" y="26"/>
                  </a:lnTo>
                  <a:lnTo>
                    <a:pt x="384" y="17"/>
                  </a:lnTo>
                  <a:lnTo>
                    <a:pt x="359" y="10"/>
                  </a:lnTo>
                  <a:lnTo>
                    <a:pt x="332" y="4"/>
                  </a:lnTo>
                  <a:lnTo>
                    <a:pt x="306" y="1"/>
                  </a:lnTo>
                  <a:lnTo>
                    <a:pt x="277" y="0"/>
                  </a:lnTo>
                  <a:lnTo>
                    <a:pt x="248" y="1"/>
                  </a:lnTo>
                  <a:lnTo>
                    <a:pt x="221" y="4"/>
                  </a:lnTo>
                  <a:lnTo>
                    <a:pt x="194" y="10"/>
                  </a:lnTo>
                  <a:lnTo>
                    <a:pt x="168" y="17"/>
                  </a:lnTo>
                  <a:lnTo>
                    <a:pt x="144" y="26"/>
                  </a:lnTo>
                  <a:lnTo>
                    <a:pt x="122" y="36"/>
                  </a:lnTo>
                  <a:lnTo>
                    <a:pt x="100" y="49"/>
                  </a:lnTo>
                  <a:lnTo>
                    <a:pt x="81" y="64"/>
                  </a:lnTo>
                  <a:lnTo>
                    <a:pt x="64" y="79"/>
                  </a:lnTo>
                  <a:lnTo>
                    <a:pt x="47" y="96"/>
                  </a:lnTo>
                  <a:lnTo>
                    <a:pt x="34" y="114"/>
                  </a:lnTo>
                  <a:lnTo>
                    <a:pt x="22" y="133"/>
                  </a:lnTo>
                  <a:lnTo>
                    <a:pt x="13" y="153"/>
                  </a:lnTo>
                  <a:lnTo>
                    <a:pt x="6" y="175"/>
                  </a:lnTo>
                  <a:lnTo>
                    <a:pt x="1" y="197"/>
                  </a:lnTo>
                  <a:lnTo>
                    <a:pt x="0" y="218"/>
                  </a:lnTo>
                  <a:lnTo>
                    <a:pt x="1" y="240"/>
                  </a:lnTo>
                  <a:lnTo>
                    <a:pt x="6" y="262"/>
                  </a:lnTo>
                  <a:lnTo>
                    <a:pt x="13" y="284"/>
                  </a:lnTo>
                  <a:lnTo>
                    <a:pt x="22" y="304"/>
                  </a:lnTo>
                  <a:lnTo>
                    <a:pt x="34" y="323"/>
                  </a:lnTo>
                  <a:lnTo>
                    <a:pt x="47" y="341"/>
                  </a:lnTo>
                  <a:lnTo>
                    <a:pt x="64" y="358"/>
                  </a:lnTo>
                  <a:lnTo>
                    <a:pt x="81" y="373"/>
                  </a:lnTo>
                  <a:lnTo>
                    <a:pt x="100" y="388"/>
                  </a:lnTo>
                  <a:lnTo>
                    <a:pt x="122" y="400"/>
                  </a:lnTo>
                  <a:lnTo>
                    <a:pt x="144" y="411"/>
                  </a:lnTo>
                  <a:lnTo>
                    <a:pt x="168" y="420"/>
                  </a:lnTo>
                  <a:lnTo>
                    <a:pt x="194" y="427"/>
                  </a:lnTo>
                  <a:lnTo>
                    <a:pt x="221" y="433"/>
                  </a:lnTo>
                  <a:lnTo>
                    <a:pt x="248" y="436"/>
                  </a:lnTo>
                  <a:lnTo>
                    <a:pt x="277" y="437"/>
                  </a:lnTo>
                  <a:close/>
                </a:path>
              </a:pathLst>
            </a:custGeom>
            <a:solidFill>
              <a:srgbClr val="CEE2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36" name="Freeform 51"/>
            <p:cNvSpPr>
              <a:spLocks/>
            </p:cNvSpPr>
            <p:nvPr/>
          </p:nvSpPr>
          <p:spPr bwMode="auto">
            <a:xfrm>
              <a:off x="3370" y="1572"/>
              <a:ext cx="271" cy="214"/>
            </a:xfrm>
            <a:custGeom>
              <a:avLst/>
              <a:gdLst>
                <a:gd name="T0" fmla="*/ 0 w 543"/>
                <a:gd name="T1" fmla="*/ 0 h 430"/>
                <a:gd name="T2" fmla="*/ 0 w 543"/>
                <a:gd name="T3" fmla="*/ 0 h 430"/>
                <a:gd name="T4" fmla="*/ 0 w 543"/>
                <a:gd name="T5" fmla="*/ 0 h 430"/>
                <a:gd name="T6" fmla="*/ 0 w 543"/>
                <a:gd name="T7" fmla="*/ 0 h 430"/>
                <a:gd name="T8" fmla="*/ 0 w 543"/>
                <a:gd name="T9" fmla="*/ 0 h 430"/>
                <a:gd name="T10" fmla="*/ 0 w 543"/>
                <a:gd name="T11" fmla="*/ 0 h 430"/>
                <a:gd name="T12" fmla="*/ 0 w 543"/>
                <a:gd name="T13" fmla="*/ 0 h 430"/>
                <a:gd name="T14" fmla="*/ 0 w 543"/>
                <a:gd name="T15" fmla="*/ 0 h 430"/>
                <a:gd name="T16" fmla="*/ 0 w 543"/>
                <a:gd name="T17" fmla="*/ 0 h 430"/>
                <a:gd name="T18" fmla="*/ 0 w 543"/>
                <a:gd name="T19" fmla="*/ 0 h 430"/>
                <a:gd name="T20" fmla="*/ 0 w 543"/>
                <a:gd name="T21" fmla="*/ 0 h 430"/>
                <a:gd name="T22" fmla="*/ 0 w 543"/>
                <a:gd name="T23" fmla="*/ 0 h 430"/>
                <a:gd name="T24" fmla="*/ 0 w 543"/>
                <a:gd name="T25" fmla="*/ 0 h 430"/>
                <a:gd name="T26" fmla="*/ 0 w 543"/>
                <a:gd name="T27" fmla="*/ 0 h 430"/>
                <a:gd name="T28" fmla="*/ 0 w 543"/>
                <a:gd name="T29" fmla="*/ 0 h 430"/>
                <a:gd name="T30" fmla="*/ 0 w 543"/>
                <a:gd name="T31" fmla="*/ 0 h 430"/>
                <a:gd name="T32" fmla="*/ 0 w 543"/>
                <a:gd name="T33" fmla="*/ 0 h 430"/>
                <a:gd name="T34" fmla="*/ 0 w 543"/>
                <a:gd name="T35" fmla="*/ 0 h 430"/>
                <a:gd name="T36" fmla="*/ 0 w 543"/>
                <a:gd name="T37" fmla="*/ 0 h 430"/>
                <a:gd name="T38" fmla="*/ 0 w 543"/>
                <a:gd name="T39" fmla="*/ 0 h 430"/>
                <a:gd name="T40" fmla="*/ 0 w 543"/>
                <a:gd name="T41" fmla="*/ 0 h 430"/>
                <a:gd name="T42" fmla="*/ 0 w 543"/>
                <a:gd name="T43" fmla="*/ 0 h 430"/>
                <a:gd name="T44" fmla="*/ 0 w 543"/>
                <a:gd name="T45" fmla="*/ 0 h 430"/>
                <a:gd name="T46" fmla="*/ 0 w 543"/>
                <a:gd name="T47" fmla="*/ 0 h 430"/>
                <a:gd name="T48" fmla="*/ 0 w 543"/>
                <a:gd name="T49" fmla="*/ 0 h 430"/>
                <a:gd name="T50" fmla="*/ 0 w 543"/>
                <a:gd name="T51" fmla="*/ 0 h 430"/>
                <a:gd name="T52" fmla="*/ 0 w 543"/>
                <a:gd name="T53" fmla="*/ 0 h 430"/>
                <a:gd name="T54" fmla="*/ 0 w 543"/>
                <a:gd name="T55" fmla="*/ 0 h 430"/>
                <a:gd name="T56" fmla="*/ 0 w 543"/>
                <a:gd name="T57" fmla="*/ 0 h 430"/>
                <a:gd name="T58" fmla="*/ 0 w 543"/>
                <a:gd name="T59" fmla="*/ 0 h 430"/>
                <a:gd name="T60" fmla="*/ 0 w 543"/>
                <a:gd name="T61" fmla="*/ 0 h 430"/>
                <a:gd name="T62" fmla="*/ 0 w 543"/>
                <a:gd name="T63" fmla="*/ 0 h 4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3"/>
                <a:gd name="T97" fmla="*/ 0 h 430"/>
                <a:gd name="T98" fmla="*/ 543 w 543"/>
                <a:gd name="T99" fmla="*/ 430 h 4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3" h="430">
                  <a:moveTo>
                    <a:pt x="272" y="430"/>
                  </a:moveTo>
                  <a:lnTo>
                    <a:pt x="299" y="429"/>
                  </a:lnTo>
                  <a:lnTo>
                    <a:pt x="326" y="425"/>
                  </a:lnTo>
                  <a:lnTo>
                    <a:pt x="352" y="421"/>
                  </a:lnTo>
                  <a:lnTo>
                    <a:pt x="378" y="413"/>
                  </a:lnTo>
                  <a:lnTo>
                    <a:pt x="401" y="403"/>
                  </a:lnTo>
                  <a:lnTo>
                    <a:pt x="423" y="393"/>
                  </a:lnTo>
                  <a:lnTo>
                    <a:pt x="445" y="380"/>
                  </a:lnTo>
                  <a:lnTo>
                    <a:pt x="463" y="366"/>
                  </a:lnTo>
                  <a:lnTo>
                    <a:pt x="480" y="351"/>
                  </a:lnTo>
                  <a:lnTo>
                    <a:pt x="497" y="334"/>
                  </a:lnTo>
                  <a:lnTo>
                    <a:pt x="510" y="317"/>
                  </a:lnTo>
                  <a:lnTo>
                    <a:pt x="522" y="299"/>
                  </a:lnTo>
                  <a:lnTo>
                    <a:pt x="530" y="279"/>
                  </a:lnTo>
                  <a:lnTo>
                    <a:pt x="537" y="258"/>
                  </a:lnTo>
                  <a:lnTo>
                    <a:pt x="542" y="236"/>
                  </a:lnTo>
                  <a:lnTo>
                    <a:pt x="543" y="214"/>
                  </a:lnTo>
                  <a:lnTo>
                    <a:pt x="542" y="193"/>
                  </a:lnTo>
                  <a:lnTo>
                    <a:pt x="537" y="171"/>
                  </a:lnTo>
                  <a:lnTo>
                    <a:pt x="530" y="151"/>
                  </a:lnTo>
                  <a:lnTo>
                    <a:pt x="522" y="130"/>
                  </a:lnTo>
                  <a:lnTo>
                    <a:pt x="510" y="112"/>
                  </a:lnTo>
                  <a:lnTo>
                    <a:pt x="497" y="95"/>
                  </a:lnTo>
                  <a:lnTo>
                    <a:pt x="480" y="78"/>
                  </a:lnTo>
                  <a:lnTo>
                    <a:pt x="463" y="62"/>
                  </a:lnTo>
                  <a:lnTo>
                    <a:pt x="445" y="49"/>
                  </a:lnTo>
                  <a:lnTo>
                    <a:pt x="423" y="37"/>
                  </a:lnTo>
                  <a:lnTo>
                    <a:pt x="401" y="26"/>
                  </a:lnTo>
                  <a:lnTo>
                    <a:pt x="378" y="17"/>
                  </a:lnTo>
                  <a:lnTo>
                    <a:pt x="352" y="9"/>
                  </a:lnTo>
                  <a:lnTo>
                    <a:pt x="326" y="5"/>
                  </a:lnTo>
                  <a:lnTo>
                    <a:pt x="299" y="1"/>
                  </a:lnTo>
                  <a:lnTo>
                    <a:pt x="272" y="0"/>
                  </a:lnTo>
                  <a:lnTo>
                    <a:pt x="244" y="1"/>
                  </a:lnTo>
                  <a:lnTo>
                    <a:pt x="218" y="5"/>
                  </a:lnTo>
                  <a:lnTo>
                    <a:pt x="191" y="9"/>
                  </a:lnTo>
                  <a:lnTo>
                    <a:pt x="166" y="17"/>
                  </a:lnTo>
                  <a:lnTo>
                    <a:pt x="143" y="26"/>
                  </a:lnTo>
                  <a:lnTo>
                    <a:pt x="120" y="37"/>
                  </a:lnTo>
                  <a:lnTo>
                    <a:pt x="99" y="49"/>
                  </a:lnTo>
                  <a:lnTo>
                    <a:pt x="79" y="62"/>
                  </a:lnTo>
                  <a:lnTo>
                    <a:pt x="62" y="78"/>
                  </a:lnTo>
                  <a:lnTo>
                    <a:pt x="46" y="95"/>
                  </a:lnTo>
                  <a:lnTo>
                    <a:pt x="33" y="112"/>
                  </a:lnTo>
                  <a:lnTo>
                    <a:pt x="22" y="130"/>
                  </a:lnTo>
                  <a:lnTo>
                    <a:pt x="12" y="151"/>
                  </a:lnTo>
                  <a:lnTo>
                    <a:pt x="6" y="171"/>
                  </a:lnTo>
                  <a:lnTo>
                    <a:pt x="1" y="193"/>
                  </a:lnTo>
                  <a:lnTo>
                    <a:pt x="0" y="214"/>
                  </a:lnTo>
                  <a:lnTo>
                    <a:pt x="1" y="236"/>
                  </a:lnTo>
                  <a:lnTo>
                    <a:pt x="6" y="258"/>
                  </a:lnTo>
                  <a:lnTo>
                    <a:pt x="12" y="279"/>
                  </a:lnTo>
                  <a:lnTo>
                    <a:pt x="22" y="299"/>
                  </a:lnTo>
                  <a:lnTo>
                    <a:pt x="33" y="317"/>
                  </a:lnTo>
                  <a:lnTo>
                    <a:pt x="46" y="334"/>
                  </a:lnTo>
                  <a:lnTo>
                    <a:pt x="62" y="351"/>
                  </a:lnTo>
                  <a:lnTo>
                    <a:pt x="79" y="366"/>
                  </a:lnTo>
                  <a:lnTo>
                    <a:pt x="99" y="380"/>
                  </a:lnTo>
                  <a:lnTo>
                    <a:pt x="120" y="393"/>
                  </a:lnTo>
                  <a:lnTo>
                    <a:pt x="143" y="403"/>
                  </a:lnTo>
                  <a:lnTo>
                    <a:pt x="166" y="413"/>
                  </a:lnTo>
                  <a:lnTo>
                    <a:pt x="191" y="421"/>
                  </a:lnTo>
                  <a:lnTo>
                    <a:pt x="218" y="425"/>
                  </a:lnTo>
                  <a:lnTo>
                    <a:pt x="244" y="429"/>
                  </a:lnTo>
                  <a:lnTo>
                    <a:pt x="272" y="430"/>
                  </a:lnTo>
                  <a:close/>
                </a:path>
              </a:pathLst>
            </a:custGeom>
            <a:solidFill>
              <a:srgbClr val="D3E5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37" name="Freeform 52"/>
            <p:cNvSpPr>
              <a:spLocks/>
            </p:cNvSpPr>
            <p:nvPr/>
          </p:nvSpPr>
          <p:spPr bwMode="auto">
            <a:xfrm>
              <a:off x="3373" y="1573"/>
              <a:ext cx="265" cy="211"/>
            </a:xfrm>
            <a:custGeom>
              <a:avLst/>
              <a:gdLst>
                <a:gd name="T0" fmla="*/ 0 w 531"/>
                <a:gd name="T1" fmla="*/ 1 h 421"/>
                <a:gd name="T2" fmla="*/ 0 w 531"/>
                <a:gd name="T3" fmla="*/ 1 h 421"/>
                <a:gd name="T4" fmla="*/ 0 w 531"/>
                <a:gd name="T5" fmla="*/ 1 h 421"/>
                <a:gd name="T6" fmla="*/ 0 w 531"/>
                <a:gd name="T7" fmla="*/ 1 h 421"/>
                <a:gd name="T8" fmla="*/ 0 w 531"/>
                <a:gd name="T9" fmla="*/ 1 h 421"/>
                <a:gd name="T10" fmla="*/ 0 w 531"/>
                <a:gd name="T11" fmla="*/ 1 h 421"/>
                <a:gd name="T12" fmla="*/ 0 w 531"/>
                <a:gd name="T13" fmla="*/ 1 h 421"/>
                <a:gd name="T14" fmla="*/ 0 w 531"/>
                <a:gd name="T15" fmla="*/ 1 h 421"/>
                <a:gd name="T16" fmla="*/ 0 w 531"/>
                <a:gd name="T17" fmla="*/ 1 h 421"/>
                <a:gd name="T18" fmla="*/ 0 w 531"/>
                <a:gd name="T19" fmla="*/ 1 h 421"/>
                <a:gd name="T20" fmla="*/ 0 w 531"/>
                <a:gd name="T21" fmla="*/ 1 h 421"/>
                <a:gd name="T22" fmla="*/ 0 w 531"/>
                <a:gd name="T23" fmla="*/ 1 h 421"/>
                <a:gd name="T24" fmla="*/ 0 w 531"/>
                <a:gd name="T25" fmla="*/ 1 h 421"/>
                <a:gd name="T26" fmla="*/ 0 w 531"/>
                <a:gd name="T27" fmla="*/ 1 h 421"/>
                <a:gd name="T28" fmla="*/ 0 w 531"/>
                <a:gd name="T29" fmla="*/ 1 h 421"/>
                <a:gd name="T30" fmla="*/ 0 w 531"/>
                <a:gd name="T31" fmla="*/ 1 h 421"/>
                <a:gd name="T32" fmla="*/ 0 w 531"/>
                <a:gd name="T33" fmla="*/ 1 h 421"/>
                <a:gd name="T34" fmla="*/ 0 w 531"/>
                <a:gd name="T35" fmla="*/ 1 h 421"/>
                <a:gd name="T36" fmla="*/ 0 w 531"/>
                <a:gd name="T37" fmla="*/ 1 h 421"/>
                <a:gd name="T38" fmla="*/ 0 w 531"/>
                <a:gd name="T39" fmla="*/ 1 h 421"/>
                <a:gd name="T40" fmla="*/ 0 w 531"/>
                <a:gd name="T41" fmla="*/ 1 h 421"/>
                <a:gd name="T42" fmla="*/ 0 w 531"/>
                <a:gd name="T43" fmla="*/ 1 h 421"/>
                <a:gd name="T44" fmla="*/ 0 w 531"/>
                <a:gd name="T45" fmla="*/ 1 h 421"/>
                <a:gd name="T46" fmla="*/ 0 w 531"/>
                <a:gd name="T47" fmla="*/ 1 h 421"/>
                <a:gd name="T48" fmla="*/ 0 w 531"/>
                <a:gd name="T49" fmla="*/ 1 h 421"/>
                <a:gd name="T50" fmla="*/ 0 w 531"/>
                <a:gd name="T51" fmla="*/ 1 h 421"/>
                <a:gd name="T52" fmla="*/ 0 w 531"/>
                <a:gd name="T53" fmla="*/ 1 h 421"/>
                <a:gd name="T54" fmla="*/ 0 w 531"/>
                <a:gd name="T55" fmla="*/ 1 h 421"/>
                <a:gd name="T56" fmla="*/ 0 w 531"/>
                <a:gd name="T57" fmla="*/ 1 h 421"/>
                <a:gd name="T58" fmla="*/ 0 w 531"/>
                <a:gd name="T59" fmla="*/ 1 h 421"/>
                <a:gd name="T60" fmla="*/ 0 w 531"/>
                <a:gd name="T61" fmla="*/ 1 h 421"/>
                <a:gd name="T62" fmla="*/ 0 w 531"/>
                <a:gd name="T63" fmla="*/ 1 h 4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1"/>
                <a:gd name="T97" fmla="*/ 0 h 421"/>
                <a:gd name="T98" fmla="*/ 531 w 531"/>
                <a:gd name="T99" fmla="*/ 421 h 4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1" h="421">
                  <a:moveTo>
                    <a:pt x="266" y="421"/>
                  </a:moveTo>
                  <a:lnTo>
                    <a:pt x="293" y="420"/>
                  </a:lnTo>
                  <a:lnTo>
                    <a:pt x="320" y="417"/>
                  </a:lnTo>
                  <a:lnTo>
                    <a:pt x="345" y="412"/>
                  </a:lnTo>
                  <a:lnTo>
                    <a:pt x="370" y="405"/>
                  </a:lnTo>
                  <a:lnTo>
                    <a:pt x="393" y="396"/>
                  </a:lnTo>
                  <a:lnTo>
                    <a:pt x="414" y="386"/>
                  </a:lnTo>
                  <a:lnTo>
                    <a:pt x="435" y="373"/>
                  </a:lnTo>
                  <a:lnTo>
                    <a:pt x="454" y="359"/>
                  </a:lnTo>
                  <a:lnTo>
                    <a:pt x="471" y="344"/>
                  </a:lnTo>
                  <a:lnTo>
                    <a:pt x="486" y="328"/>
                  </a:lnTo>
                  <a:lnTo>
                    <a:pt x="499" y="311"/>
                  </a:lnTo>
                  <a:lnTo>
                    <a:pt x="510" y="292"/>
                  </a:lnTo>
                  <a:lnTo>
                    <a:pt x="519" y="273"/>
                  </a:lnTo>
                  <a:lnTo>
                    <a:pt x="525" y="253"/>
                  </a:lnTo>
                  <a:lnTo>
                    <a:pt x="530" y="232"/>
                  </a:lnTo>
                  <a:lnTo>
                    <a:pt x="531" y="210"/>
                  </a:lnTo>
                  <a:lnTo>
                    <a:pt x="530" y="189"/>
                  </a:lnTo>
                  <a:lnTo>
                    <a:pt x="525" y="168"/>
                  </a:lnTo>
                  <a:lnTo>
                    <a:pt x="519" y="148"/>
                  </a:lnTo>
                  <a:lnTo>
                    <a:pt x="510" y="129"/>
                  </a:lnTo>
                  <a:lnTo>
                    <a:pt x="499" y="110"/>
                  </a:lnTo>
                  <a:lnTo>
                    <a:pt x="486" y="93"/>
                  </a:lnTo>
                  <a:lnTo>
                    <a:pt x="471" y="77"/>
                  </a:lnTo>
                  <a:lnTo>
                    <a:pt x="454" y="62"/>
                  </a:lnTo>
                  <a:lnTo>
                    <a:pt x="435" y="48"/>
                  </a:lnTo>
                  <a:lnTo>
                    <a:pt x="414" y="35"/>
                  </a:lnTo>
                  <a:lnTo>
                    <a:pt x="393" y="25"/>
                  </a:lnTo>
                  <a:lnTo>
                    <a:pt x="370" y="16"/>
                  </a:lnTo>
                  <a:lnTo>
                    <a:pt x="345" y="9"/>
                  </a:lnTo>
                  <a:lnTo>
                    <a:pt x="320" y="4"/>
                  </a:lnTo>
                  <a:lnTo>
                    <a:pt x="293" y="1"/>
                  </a:lnTo>
                  <a:lnTo>
                    <a:pt x="266" y="0"/>
                  </a:lnTo>
                  <a:lnTo>
                    <a:pt x="238" y="1"/>
                  </a:lnTo>
                  <a:lnTo>
                    <a:pt x="212" y="4"/>
                  </a:lnTo>
                  <a:lnTo>
                    <a:pt x="186" y="9"/>
                  </a:lnTo>
                  <a:lnTo>
                    <a:pt x="162" y="16"/>
                  </a:lnTo>
                  <a:lnTo>
                    <a:pt x="139" y="25"/>
                  </a:lnTo>
                  <a:lnTo>
                    <a:pt x="117" y="35"/>
                  </a:lnTo>
                  <a:lnTo>
                    <a:pt x="96" y="48"/>
                  </a:lnTo>
                  <a:lnTo>
                    <a:pt x="78" y="62"/>
                  </a:lnTo>
                  <a:lnTo>
                    <a:pt x="61" y="77"/>
                  </a:lnTo>
                  <a:lnTo>
                    <a:pt x="45" y="93"/>
                  </a:lnTo>
                  <a:lnTo>
                    <a:pt x="32" y="110"/>
                  </a:lnTo>
                  <a:lnTo>
                    <a:pt x="20" y="129"/>
                  </a:lnTo>
                  <a:lnTo>
                    <a:pt x="11" y="148"/>
                  </a:lnTo>
                  <a:lnTo>
                    <a:pt x="5" y="168"/>
                  </a:lnTo>
                  <a:lnTo>
                    <a:pt x="1" y="189"/>
                  </a:lnTo>
                  <a:lnTo>
                    <a:pt x="0" y="210"/>
                  </a:lnTo>
                  <a:lnTo>
                    <a:pt x="1" y="232"/>
                  </a:lnTo>
                  <a:lnTo>
                    <a:pt x="5" y="253"/>
                  </a:lnTo>
                  <a:lnTo>
                    <a:pt x="11" y="273"/>
                  </a:lnTo>
                  <a:lnTo>
                    <a:pt x="20" y="292"/>
                  </a:lnTo>
                  <a:lnTo>
                    <a:pt x="32" y="311"/>
                  </a:lnTo>
                  <a:lnTo>
                    <a:pt x="45" y="328"/>
                  </a:lnTo>
                  <a:lnTo>
                    <a:pt x="61" y="344"/>
                  </a:lnTo>
                  <a:lnTo>
                    <a:pt x="78" y="359"/>
                  </a:lnTo>
                  <a:lnTo>
                    <a:pt x="96" y="373"/>
                  </a:lnTo>
                  <a:lnTo>
                    <a:pt x="117" y="386"/>
                  </a:lnTo>
                  <a:lnTo>
                    <a:pt x="139" y="396"/>
                  </a:lnTo>
                  <a:lnTo>
                    <a:pt x="162" y="405"/>
                  </a:lnTo>
                  <a:lnTo>
                    <a:pt x="186" y="412"/>
                  </a:lnTo>
                  <a:lnTo>
                    <a:pt x="212" y="417"/>
                  </a:lnTo>
                  <a:lnTo>
                    <a:pt x="238" y="420"/>
                  </a:lnTo>
                  <a:lnTo>
                    <a:pt x="266" y="421"/>
                  </a:lnTo>
                  <a:close/>
                </a:path>
              </a:pathLst>
            </a:custGeom>
            <a:solidFill>
              <a:srgbClr val="DDEA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38" name="Freeform 53"/>
            <p:cNvSpPr>
              <a:spLocks/>
            </p:cNvSpPr>
            <p:nvPr/>
          </p:nvSpPr>
          <p:spPr bwMode="auto">
            <a:xfrm>
              <a:off x="3375" y="1576"/>
              <a:ext cx="261" cy="206"/>
            </a:xfrm>
            <a:custGeom>
              <a:avLst/>
              <a:gdLst>
                <a:gd name="T0" fmla="*/ 1 w 522"/>
                <a:gd name="T1" fmla="*/ 0 h 414"/>
                <a:gd name="T2" fmla="*/ 1 w 522"/>
                <a:gd name="T3" fmla="*/ 0 h 414"/>
                <a:gd name="T4" fmla="*/ 1 w 522"/>
                <a:gd name="T5" fmla="*/ 0 h 414"/>
                <a:gd name="T6" fmla="*/ 1 w 522"/>
                <a:gd name="T7" fmla="*/ 0 h 414"/>
                <a:gd name="T8" fmla="*/ 1 w 522"/>
                <a:gd name="T9" fmla="*/ 0 h 414"/>
                <a:gd name="T10" fmla="*/ 1 w 522"/>
                <a:gd name="T11" fmla="*/ 0 h 414"/>
                <a:gd name="T12" fmla="*/ 1 w 522"/>
                <a:gd name="T13" fmla="*/ 0 h 414"/>
                <a:gd name="T14" fmla="*/ 1 w 522"/>
                <a:gd name="T15" fmla="*/ 0 h 414"/>
                <a:gd name="T16" fmla="*/ 1 w 522"/>
                <a:gd name="T17" fmla="*/ 0 h 414"/>
                <a:gd name="T18" fmla="*/ 1 w 522"/>
                <a:gd name="T19" fmla="*/ 0 h 414"/>
                <a:gd name="T20" fmla="*/ 1 w 522"/>
                <a:gd name="T21" fmla="*/ 0 h 414"/>
                <a:gd name="T22" fmla="*/ 1 w 522"/>
                <a:gd name="T23" fmla="*/ 0 h 414"/>
                <a:gd name="T24" fmla="*/ 1 w 522"/>
                <a:gd name="T25" fmla="*/ 0 h 414"/>
                <a:gd name="T26" fmla="*/ 1 w 522"/>
                <a:gd name="T27" fmla="*/ 0 h 414"/>
                <a:gd name="T28" fmla="*/ 1 w 522"/>
                <a:gd name="T29" fmla="*/ 0 h 414"/>
                <a:gd name="T30" fmla="*/ 1 w 522"/>
                <a:gd name="T31" fmla="*/ 0 h 414"/>
                <a:gd name="T32" fmla="*/ 1 w 522"/>
                <a:gd name="T33" fmla="*/ 0 h 414"/>
                <a:gd name="T34" fmla="*/ 1 w 522"/>
                <a:gd name="T35" fmla="*/ 0 h 414"/>
                <a:gd name="T36" fmla="*/ 1 w 522"/>
                <a:gd name="T37" fmla="*/ 0 h 414"/>
                <a:gd name="T38" fmla="*/ 1 w 522"/>
                <a:gd name="T39" fmla="*/ 0 h 414"/>
                <a:gd name="T40" fmla="*/ 1 w 522"/>
                <a:gd name="T41" fmla="*/ 0 h 414"/>
                <a:gd name="T42" fmla="*/ 1 w 522"/>
                <a:gd name="T43" fmla="*/ 0 h 414"/>
                <a:gd name="T44" fmla="*/ 1 w 522"/>
                <a:gd name="T45" fmla="*/ 0 h 414"/>
                <a:gd name="T46" fmla="*/ 1 w 522"/>
                <a:gd name="T47" fmla="*/ 0 h 414"/>
                <a:gd name="T48" fmla="*/ 1 w 522"/>
                <a:gd name="T49" fmla="*/ 0 h 414"/>
                <a:gd name="T50" fmla="*/ 1 w 522"/>
                <a:gd name="T51" fmla="*/ 0 h 414"/>
                <a:gd name="T52" fmla="*/ 1 w 522"/>
                <a:gd name="T53" fmla="*/ 0 h 414"/>
                <a:gd name="T54" fmla="*/ 1 w 522"/>
                <a:gd name="T55" fmla="*/ 0 h 414"/>
                <a:gd name="T56" fmla="*/ 1 w 522"/>
                <a:gd name="T57" fmla="*/ 0 h 414"/>
                <a:gd name="T58" fmla="*/ 1 w 522"/>
                <a:gd name="T59" fmla="*/ 0 h 414"/>
                <a:gd name="T60" fmla="*/ 1 w 522"/>
                <a:gd name="T61" fmla="*/ 0 h 414"/>
                <a:gd name="T62" fmla="*/ 1 w 522"/>
                <a:gd name="T63" fmla="*/ 0 h 4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2"/>
                <a:gd name="T97" fmla="*/ 0 h 414"/>
                <a:gd name="T98" fmla="*/ 522 w 522"/>
                <a:gd name="T99" fmla="*/ 414 h 4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2" h="414">
                  <a:moveTo>
                    <a:pt x="262" y="414"/>
                  </a:moveTo>
                  <a:lnTo>
                    <a:pt x="288" y="413"/>
                  </a:lnTo>
                  <a:lnTo>
                    <a:pt x="315" y="409"/>
                  </a:lnTo>
                  <a:lnTo>
                    <a:pt x="339" y="405"/>
                  </a:lnTo>
                  <a:lnTo>
                    <a:pt x="363" y="398"/>
                  </a:lnTo>
                  <a:lnTo>
                    <a:pt x="386" y="388"/>
                  </a:lnTo>
                  <a:lnTo>
                    <a:pt x="407" y="378"/>
                  </a:lnTo>
                  <a:lnTo>
                    <a:pt x="428" y="367"/>
                  </a:lnTo>
                  <a:lnTo>
                    <a:pt x="446" y="353"/>
                  </a:lnTo>
                  <a:lnTo>
                    <a:pt x="462" y="338"/>
                  </a:lnTo>
                  <a:lnTo>
                    <a:pt x="477" y="322"/>
                  </a:lnTo>
                  <a:lnTo>
                    <a:pt x="491" y="305"/>
                  </a:lnTo>
                  <a:lnTo>
                    <a:pt x="502" y="287"/>
                  </a:lnTo>
                  <a:lnTo>
                    <a:pt x="511" y="267"/>
                  </a:lnTo>
                  <a:lnTo>
                    <a:pt x="517" y="248"/>
                  </a:lnTo>
                  <a:lnTo>
                    <a:pt x="521" y="227"/>
                  </a:lnTo>
                  <a:lnTo>
                    <a:pt x="522" y="206"/>
                  </a:lnTo>
                  <a:lnTo>
                    <a:pt x="521" y="186"/>
                  </a:lnTo>
                  <a:lnTo>
                    <a:pt x="517" y="165"/>
                  </a:lnTo>
                  <a:lnTo>
                    <a:pt x="511" y="145"/>
                  </a:lnTo>
                  <a:lnTo>
                    <a:pt x="502" y="126"/>
                  </a:lnTo>
                  <a:lnTo>
                    <a:pt x="491" y="109"/>
                  </a:lnTo>
                  <a:lnTo>
                    <a:pt x="477" y="91"/>
                  </a:lnTo>
                  <a:lnTo>
                    <a:pt x="462" y="75"/>
                  </a:lnTo>
                  <a:lnTo>
                    <a:pt x="446" y="60"/>
                  </a:lnTo>
                  <a:lnTo>
                    <a:pt x="428" y="47"/>
                  </a:lnTo>
                  <a:lnTo>
                    <a:pt x="407" y="36"/>
                  </a:lnTo>
                  <a:lnTo>
                    <a:pt x="386" y="26"/>
                  </a:lnTo>
                  <a:lnTo>
                    <a:pt x="363" y="16"/>
                  </a:lnTo>
                  <a:lnTo>
                    <a:pt x="339" y="9"/>
                  </a:lnTo>
                  <a:lnTo>
                    <a:pt x="315" y="5"/>
                  </a:lnTo>
                  <a:lnTo>
                    <a:pt x="288" y="1"/>
                  </a:lnTo>
                  <a:lnTo>
                    <a:pt x="262" y="0"/>
                  </a:lnTo>
                  <a:lnTo>
                    <a:pt x="235" y="1"/>
                  </a:lnTo>
                  <a:lnTo>
                    <a:pt x="209" y="5"/>
                  </a:lnTo>
                  <a:lnTo>
                    <a:pt x="185" y="9"/>
                  </a:lnTo>
                  <a:lnTo>
                    <a:pt x="160" y="16"/>
                  </a:lnTo>
                  <a:lnTo>
                    <a:pt x="137" y="26"/>
                  </a:lnTo>
                  <a:lnTo>
                    <a:pt x="115" y="36"/>
                  </a:lnTo>
                  <a:lnTo>
                    <a:pt x="96" y="47"/>
                  </a:lnTo>
                  <a:lnTo>
                    <a:pt x="77" y="60"/>
                  </a:lnTo>
                  <a:lnTo>
                    <a:pt x="60" y="75"/>
                  </a:lnTo>
                  <a:lnTo>
                    <a:pt x="45" y="91"/>
                  </a:lnTo>
                  <a:lnTo>
                    <a:pt x="31" y="109"/>
                  </a:lnTo>
                  <a:lnTo>
                    <a:pt x="21" y="126"/>
                  </a:lnTo>
                  <a:lnTo>
                    <a:pt x="12" y="145"/>
                  </a:lnTo>
                  <a:lnTo>
                    <a:pt x="6" y="165"/>
                  </a:lnTo>
                  <a:lnTo>
                    <a:pt x="1" y="186"/>
                  </a:lnTo>
                  <a:lnTo>
                    <a:pt x="0" y="206"/>
                  </a:lnTo>
                  <a:lnTo>
                    <a:pt x="1" y="227"/>
                  </a:lnTo>
                  <a:lnTo>
                    <a:pt x="6" y="248"/>
                  </a:lnTo>
                  <a:lnTo>
                    <a:pt x="12" y="267"/>
                  </a:lnTo>
                  <a:lnTo>
                    <a:pt x="21" y="287"/>
                  </a:lnTo>
                  <a:lnTo>
                    <a:pt x="31" y="305"/>
                  </a:lnTo>
                  <a:lnTo>
                    <a:pt x="45" y="322"/>
                  </a:lnTo>
                  <a:lnTo>
                    <a:pt x="60" y="338"/>
                  </a:lnTo>
                  <a:lnTo>
                    <a:pt x="77" y="353"/>
                  </a:lnTo>
                  <a:lnTo>
                    <a:pt x="96" y="367"/>
                  </a:lnTo>
                  <a:lnTo>
                    <a:pt x="115" y="378"/>
                  </a:lnTo>
                  <a:lnTo>
                    <a:pt x="137" y="388"/>
                  </a:lnTo>
                  <a:lnTo>
                    <a:pt x="160" y="398"/>
                  </a:lnTo>
                  <a:lnTo>
                    <a:pt x="185" y="405"/>
                  </a:lnTo>
                  <a:lnTo>
                    <a:pt x="209" y="409"/>
                  </a:lnTo>
                  <a:lnTo>
                    <a:pt x="235" y="413"/>
                  </a:lnTo>
                  <a:lnTo>
                    <a:pt x="262" y="414"/>
                  </a:lnTo>
                  <a:close/>
                </a:path>
              </a:pathLst>
            </a:custGeom>
            <a:solidFill>
              <a:srgbClr val="E2ED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39" name="Freeform 54"/>
            <p:cNvSpPr>
              <a:spLocks/>
            </p:cNvSpPr>
            <p:nvPr/>
          </p:nvSpPr>
          <p:spPr bwMode="auto">
            <a:xfrm>
              <a:off x="3378" y="1577"/>
              <a:ext cx="255" cy="203"/>
            </a:xfrm>
            <a:custGeom>
              <a:avLst/>
              <a:gdLst>
                <a:gd name="T0" fmla="*/ 0 w 511"/>
                <a:gd name="T1" fmla="*/ 1 h 405"/>
                <a:gd name="T2" fmla="*/ 0 w 511"/>
                <a:gd name="T3" fmla="*/ 1 h 405"/>
                <a:gd name="T4" fmla="*/ 0 w 511"/>
                <a:gd name="T5" fmla="*/ 1 h 405"/>
                <a:gd name="T6" fmla="*/ 0 w 511"/>
                <a:gd name="T7" fmla="*/ 1 h 405"/>
                <a:gd name="T8" fmla="*/ 0 w 511"/>
                <a:gd name="T9" fmla="*/ 1 h 405"/>
                <a:gd name="T10" fmla="*/ 0 w 511"/>
                <a:gd name="T11" fmla="*/ 1 h 405"/>
                <a:gd name="T12" fmla="*/ 0 w 511"/>
                <a:gd name="T13" fmla="*/ 1 h 405"/>
                <a:gd name="T14" fmla="*/ 0 w 511"/>
                <a:gd name="T15" fmla="*/ 1 h 405"/>
                <a:gd name="T16" fmla="*/ 0 w 511"/>
                <a:gd name="T17" fmla="*/ 1 h 405"/>
                <a:gd name="T18" fmla="*/ 0 w 511"/>
                <a:gd name="T19" fmla="*/ 1 h 405"/>
                <a:gd name="T20" fmla="*/ 0 w 511"/>
                <a:gd name="T21" fmla="*/ 1 h 405"/>
                <a:gd name="T22" fmla="*/ 0 w 511"/>
                <a:gd name="T23" fmla="*/ 1 h 405"/>
                <a:gd name="T24" fmla="*/ 0 w 511"/>
                <a:gd name="T25" fmla="*/ 1 h 405"/>
                <a:gd name="T26" fmla="*/ 0 w 511"/>
                <a:gd name="T27" fmla="*/ 1 h 405"/>
                <a:gd name="T28" fmla="*/ 0 w 511"/>
                <a:gd name="T29" fmla="*/ 1 h 405"/>
                <a:gd name="T30" fmla="*/ 0 w 511"/>
                <a:gd name="T31" fmla="*/ 1 h 405"/>
                <a:gd name="T32" fmla="*/ 0 w 511"/>
                <a:gd name="T33" fmla="*/ 1 h 405"/>
                <a:gd name="T34" fmla="*/ 0 w 511"/>
                <a:gd name="T35" fmla="*/ 1 h 405"/>
                <a:gd name="T36" fmla="*/ 0 w 511"/>
                <a:gd name="T37" fmla="*/ 1 h 405"/>
                <a:gd name="T38" fmla="*/ 0 w 511"/>
                <a:gd name="T39" fmla="*/ 1 h 405"/>
                <a:gd name="T40" fmla="*/ 0 w 511"/>
                <a:gd name="T41" fmla="*/ 1 h 405"/>
                <a:gd name="T42" fmla="*/ 0 w 511"/>
                <a:gd name="T43" fmla="*/ 1 h 405"/>
                <a:gd name="T44" fmla="*/ 0 w 511"/>
                <a:gd name="T45" fmla="*/ 1 h 405"/>
                <a:gd name="T46" fmla="*/ 0 w 511"/>
                <a:gd name="T47" fmla="*/ 1 h 405"/>
                <a:gd name="T48" fmla="*/ 0 w 511"/>
                <a:gd name="T49" fmla="*/ 1 h 405"/>
                <a:gd name="T50" fmla="*/ 0 w 511"/>
                <a:gd name="T51" fmla="*/ 1 h 405"/>
                <a:gd name="T52" fmla="*/ 0 w 511"/>
                <a:gd name="T53" fmla="*/ 1 h 405"/>
                <a:gd name="T54" fmla="*/ 0 w 511"/>
                <a:gd name="T55" fmla="*/ 1 h 405"/>
                <a:gd name="T56" fmla="*/ 0 w 511"/>
                <a:gd name="T57" fmla="*/ 1 h 405"/>
                <a:gd name="T58" fmla="*/ 0 w 511"/>
                <a:gd name="T59" fmla="*/ 1 h 405"/>
                <a:gd name="T60" fmla="*/ 0 w 511"/>
                <a:gd name="T61" fmla="*/ 1 h 405"/>
                <a:gd name="T62" fmla="*/ 0 w 511"/>
                <a:gd name="T63" fmla="*/ 1 h 4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1"/>
                <a:gd name="T97" fmla="*/ 0 h 405"/>
                <a:gd name="T98" fmla="*/ 511 w 511"/>
                <a:gd name="T99" fmla="*/ 405 h 4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1" h="405">
                  <a:moveTo>
                    <a:pt x="256" y="405"/>
                  </a:moveTo>
                  <a:lnTo>
                    <a:pt x="282" y="404"/>
                  </a:lnTo>
                  <a:lnTo>
                    <a:pt x="308" y="401"/>
                  </a:lnTo>
                  <a:lnTo>
                    <a:pt x="332" y="396"/>
                  </a:lnTo>
                  <a:lnTo>
                    <a:pt x="355" y="389"/>
                  </a:lnTo>
                  <a:lnTo>
                    <a:pt x="378" y="381"/>
                  </a:lnTo>
                  <a:lnTo>
                    <a:pt x="399" y="371"/>
                  </a:lnTo>
                  <a:lnTo>
                    <a:pt x="418" y="359"/>
                  </a:lnTo>
                  <a:lnTo>
                    <a:pt x="437" y="346"/>
                  </a:lnTo>
                  <a:lnTo>
                    <a:pt x="453" y="331"/>
                  </a:lnTo>
                  <a:lnTo>
                    <a:pt x="468" y="316"/>
                  </a:lnTo>
                  <a:lnTo>
                    <a:pt x="481" y="299"/>
                  </a:lnTo>
                  <a:lnTo>
                    <a:pt x="491" y="282"/>
                  </a:lnTo>
                  <a:lnTo>
                    <a:pt x="499" y="263"/>
                  </a:lnTo>
                  <a:lnTo>
                    <a:pt x="506" y="244"/>
                  </a:lnTo>
                  <a:lnTo>
                    <a:pt x="509" y="223"/>
                  </a:lnTo>
                  <a:lnTo>
                    <a:pt x="511" y="202"/>
                  </a:lnTo>
                  <a:lnTo>
                    <a:pt x="509" y="182"/>
                  </a:lnTo>
                  <a:lnTo>
                    <a:pt x="506" y="162"/>
                  </a:lnTo>
                  <a:lnTo>
                    <a:pt x="499" y="143"/>
                  </a:lnTo>
                  <a:lnTo>
                    <a:pt x="491" y="124"/>
                  </a:lnTo>
                  <a:lnTo>
                    <a:pt x="481" y="106"/>
                  </a:lnTo>
                  <a:lnTo>
                    <a:pt x="468" y="90"/>
                  </a:lnTo>
                  <a:lnTo>
                    <a:pt x="453" y="73"/>
                  </a:lnTo>
                  <a:lnTo>
                    <a:pt x="437" y="60"/>
                  </a:lnTo>
                  <a:lnTo>
                    <a:pt x="418" y="46"/>
                  </a:lnTo>
                  <a:lnTo>
                    <a:pt x="399" y="34"/>
                  </a:lnTo>
                  <a:lnTo>
                    <a:pt x="378" y="24"/>
                  </a:lnTo>
                  <a:lnTo>
                    <a:pt x="355" y="16"/>
                  </a:lnTo>
                  <a:lnTo>
                    <a:pt x="332" y="9"/>
                  </a:lnTo>
                  <a:lnTo>
                    <a:pt x="308" y="4"/>
                  </a:lnTo>
                  <a:lnTo>
                    <a:pt x="282" y="1"/>
                  </a:lnTo>
                  <a:lnTo>
                    <a:pt x="256" y="0"/>
                  </a:lnTo>
                  <a:lnTo>
                    <a:pt x="229" y="1"/>
                  </a:lnTo>
                  <a:lnTo>
                    <a:pt x="204" y="4"/>
                  </a:lnTo>
                  <a:lnTo>
                    <a:pt x="180" y="9"/>
                  </a:lnTo>
                  <a:lnTo>
                    <a:pt x="156" y="16"/>
                  </a:lnTo>
                  <a:lnTo>
                    <a:pt x="134" y="24"/>
                  </a:lnTo>
                  <a:lnTo>
                    <a:pt x="113" y="34"/>
                  </a:lnTo>
                  <a:lnTo>
                    <a:pt x="93" y="46"/>
                  </a:lnTo>
                  <a:lnTo>
                    <a:pt x="75" y="60"/>
                  </a:lnTo>
                  <a:lnTo>
                    <a:pt x="59" y="73"/>
                  </a:lnTo>
                  <a:lnTo>
                    <a:pt x="44" y="90"/>
                  </a:lnTo>
                  <a:lnTo>
                    <a:pt x="31" y="106"/>
                  </a:lnTo>
                  <a:lnTo>
                    <a:pt x="20" y="124"/>
                  </a:lnTo>
                  <a:lnTo>
                    <a:pt x="11" y="143"/>
                  </a:lnTo>
                  <a:lnTo>
                    <a:pt x="5" y="162"/>
                  </a:lnTo>
                  <a:lnTo>
                    <a:pt x="1" y="182"/>
                  </a:lnTo>
                  <a:lnTo>
                    <a:pt x="0" y="202"/>
                  </a:lnTo>
                  <a:lnTo>
                    <a:pt x="1" y="223"/>
                  </a:lnTo>
                  <a:lnTo>
                    <a:pt x="5" y="244"/>
                  </a:lnTo>
                  <a:lnTo>
                    <a:pt x="11" y="263"/>
                  </a:lnTo>
                  <a:lnTo>
                    <a:pt x="20" y="282"/>
                  </a:lnTo>
                  <a:lnTo>
                    <a:pt x="31" y="299"/>
                  </a:lnTo>
                  <a:lnTo>
                    <a:pt x="44" y="316"/>
                  </a:lnTo>
                  <a:lnTo>
                    <a:pt x="59" y="331"/>
                  </a:lnTo>
                  <a:lnTo>
                    <a:pt x="75" y="346"/>
                  </a:lnTo>
                  <a:lnTo>
                    <a:pt x="93" y="359"/>
                  </a:lnTo>
                  <a:lnTo>
                    <a:pt x="113" y="371"/>
                  </a:lnTo>
                  <a:lnTo>
                    <a:pt x="134" y="381"/>
                  </a:lnTo>
                  <a:lnTo>
                    <a:pt x="156" y="389"/>
                  </a:lnTo>
                  <a:lnTo>
                    <a:pt x="180" y="396"/>
                  </a:lnTo>
                  <a:lnTo>
                    <a:pt x="204" y="401"/>
                  </a:lnTo>
                  <a:lnTo>
                    <a:pt x="229" y="404"/>
                  </a:lnTo>
                  <a:lnTo>
                    <a:pt x="256" y="405"/>
                  </a:lnTo>
                  <a:close/>
                </a:path>
              </a:pathLst>
            </a:custGeom>
            <a:solidFill>
              <a:srgbClr val="EAF2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40" name="Freeform 55"/>
            <p:cNvSpPr>
              <a:spLocks/>
            </p:cNvSpPr>
            <p:nvPr/>
          </p:nvSpPr>
          <p:spPr bwMode="auto">
            <a:xfrm>
              <a:off x="3380" y="1580"/>
              <a:ext cx="251" cy="198"/>
            </a:xfrm>
            <a:custGeom>
              <a:avLst/>
              <a:gdLst>
                <a:gd name="T0" fmla="*/ 1 w 501"/>
                <a:gd name="T1" fmla="*/ 0 h 398"/>
                <a:gd name="T2" fmla="*/ 1 w 501"/>
                <a:gd name="T3" fmla="*/ 0 h 398"/>
                <a:gd name="T4" fmla="*/ 1 w 501"/>
                <a:gd name="T5" fmla="*/ 0 h 398"/>
                <a:gd name="T6" fmla="*/ 1 w 501"/>
                <a:gd name="T7" fmla="*/ 0 h 398"/>
                <a:gd name="T8" fmla="*/ 1 w 501"/>
                <a:gd name="T9" fmla="*/ 0 h 398"/>
                <a:gd name="T10" fmla="*/ 1 w 501"/>
                <a:gd name="T11" fmla="*/ 0 h 398"/>
                <a:gd name="T12" fmla="*/ 1 w 501"/>
                <a:gd name="T13" fmla="*/ 0 h 398"/>
                <a:gd name="T14" fmla="*/ 1 w 501"/>
                <a:gd name="T15" fmla="*/ 0 h 398"/>
                <a:gd name="T16" fmla="*/ 1 w 501"/>
                <a:gd name="T17" fmla="*/ 0 h 398"/>
                <a:gd name="T18" fmla="*/ 1 w 501"/>
                <a:gd name="T19" fmla="*/ 0 h 398"/>
                <a:gd name="T20" fmla="*/ 1 w 501"/>
                <a:gd name="T21" fmla="*/ 0 h 398"/>
                <a:gd name="T22" fmla="*/ 1 w 501"/>
                <a:gd name="T23" fmla="*/ 0 h 398"/>
                <a:gd name="T24" fmla="*/ 1 w 501"/>
                <a:gd name="T25" fmla="*/ 0 h 398"/>
                <a:gd name="T26" fmla="*/ 1 w 501"/>
                <a:gd name="T27" fmla="*/ 0 h 398"/>
                <a:gd name="T28" fmla="*/ 1 w 501"/>
                <a:gd name="T29" fmla="*/ 0 h 398"/>
                <a:gd name="T30" fmla="*/ 1 w 501"/>
                <a:gd name="T31" fmla="*/ 0 h 398"/>
                <a:gd name="T32" fmla="*/ 1 w 501"/>
                <a:gd name="T33" fmla="*/ 0 h 398"/>
                <a:gd name="T34" fmla="*/ 1 w 501"/>
                <a:gd name="T35" fmla="*/ 0 h 398"/>
                <a:gd name="T36" fmla="*/ 1 w 501"/>
                <a:gd name="T37" fmla="*/ 0 h 398"/>
                <a:gd name="T38" fmla="*/ 1 w 501"/>
                <a:gd name="T39" fmla="*/ 0 h 398"/>
                <a:gd name="T40" fmla="*/ 1 w 501"/>
                <a:gd name="T41" fmla="*/ 0 h 398"/>
                <a:gd name="T42" fmla="*/ 1 w 501"/>
                <a:gd name="T43" fmla="*/ 0 h 398"/>
                <a:gd name="T44" fmla="*/ 1 w 501"/>
                <a:gd name="T45" fmla="*/ 0 h 398"/>
                <a:gd name="T46" fmla="*/ 1 w 501"/>
                <a:gd name="T47" fmla="*/ 0 h 398"/>
                <a:gd name="T48" fmla="*/ 1 w 501"/>
                <a:gd name="T49" fmla="*/ 0 h 398"/>
                <a:gd name="T50" fmla="*/ 1 w 501"/>
                <a:gd name="T51" fmla="*/ 0 h 398"/>
                <a:gd name="T52" fmla="*/ 1 w 501"/>
                <a:gd name="T53" fmla="*/ 0 h 398"/>
                <a:gd name="T54" fmla="*/ 1 w 501"/>
                <a:gd name="T55" fmla="*/ 0 h 398"/>
                <a:gd name="T56" fmla="*/ 1 w 501"/>
                <a:gd name="T57" fmla="*/ 0 h 398"/>
                <a:gd name="T58" fmla="*/ 1 w 501"/>
                <a:gd name="T59" fmla="*/ 0 h 398"/>
                <a:gd name="T60" fmla="*/ 1 w 501"/>
                <a:gd name="T61" fmla="*/ 0 h 398"/>
                <a:gd name="T62" fmla="*/ 1 w 501"/>
                <a:gd name="T63" fmla="*/ 0 h 3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1"/>
                <a:gd name="T97" fmla="*/ 0 h 398"/>
                <a:gd name="T98" fmla="*/ 501 w 501"/>
                <a:gd name="T99" fmla="*/ 398 h 3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1" h="398">
                  <a:moveTo>
                    <a:pt x="251" y="398"/>
                  </a:moveTo>
                  <a:lnTo>
                    <a:pt x="276" y="397"/>
                  </a:lnTo>
                  <a:lnTo>
                    <a:pt x="302" y="394"/>
                  </a:lnTo>
                  <a:lnTo>
                    <a:pt x="326" y="388"/>
                  </a:lnTo>
                  <a:lnTo>
                    <a:pt x="349" y="382"/>
                  </a:lnTo>
                  <a:lnTo>
                    <a:pt x="371" y="374"/>
                  </a:lnTo>
                  <a:lnTo>
                    <a:pt x="390" y="364"/>
                  </a:lnTo>
                  <a:lnTo>
                    <a:pt x="410" y="353"/>
                  </a:lnTo>
                  <a:lnTo>
                    <a:pt x="428" y="339"/>
                  </a:lnTo>
                  <a:lnTo>
                    <a:pt x="443" y="325"/>
                  </a:lnTo>
                  <a:lnTo>
                    <a:pt x="458" y="310"/>
                  </a:lnTo>
                  <a:lnTo>
                    <a:pt x="471" y="294"/>
                  </a:lnTo>
                  <a:lnTo>
                    <a:pt x="481" y="277"/>
                  </a:lnTo>
                  <a:lnTo>
                    <a:pt x="489" y="258"/>
                  </a:lnTo>
                  <a:lnTo>
                    <a:pt x="496" y="239"/>
                  </a:lnTo>
                  <a:lnTo>
                    <a:pt x="500" y="219"/>
                  </a:lnTo>
                  <a:lnTo>
                    <a:pt x="501" y="198"/>
                  </a:lnTo>
                  <a:lnTo>
                    <a:pt x="500" y="178"/>
                  </a:lnTo>
                  <a:lnTo>
                    <a:pt x="496" y="158"/>
                  </a:lnTo>
                  <a:lnTo>
                    <a:pt x="489" y="140"/>
                  </a:lnTo>
                  <a:lnTo>
                    <a:pt x="481" y="121"/>
                  </a:lnTo>
                  <a:lnTo>
                    <a:pt x="471" y="104"/>
                  </a:lnTo>
                  <a:lnTo>
                    <a:pt x="458" y="88"/>
                  </a:lnTo>
                  <a:lnTo>
                    <a:pt x="443" y="73"/>
                  </a:lnTo>
                  <a:lnTo>
                    <a:pt x="428" y="58"/>
                  </a:lnTo>
                  <a:lnTo>
                    <a:pt x="410" y="45"/>
                  </a:lnTo>
                  <a:lnTo>
                    <a:pt x="390" y="34"/>
                  </a:lnTo>
                  <a:lnTo>
                    <a:pt x="371" y="24"/>
                  </a:lnTo>
                  <a:lnTo>
                    <a:pt x="349" y="16"/>
                  </a:lnTo>
                  <a:lnTo>
                    <a:pt x="326" y="10"/>
                  </a:lnTo>
                  <a:lnTo>
                    <a:pt x="302" y="4"/>
                  </a:lnTo>
                  <a:lnTo>
                    <a:pt x="276" y="1"/>
                  </a:lnTo>
                  <a:lnTo>
                    <a:pt x="251" y="0"/>
                  </a:lnTo>
                  <a:lnTo>
                    <a:pt x="225" y="1"/>
                  </a:lnTo>
                  <a:lnTo>
                    <a:pt x="200" y="4"/>
                  </a:lnTo>
                  <a:lnTo>
                    <a:pt x="176" y="10"/>
                  </a:lnTo>
                  <a:lnTo>
                    <a:pt x="153" y="16"/>
                  </a:lnTo>
                  <a:lnTo>
                    <a:pt x="131" y="24"/>
                  </a:lnTo>
                  <a:lnTo>
                    <a:pt x="110" y="34"/>
                  </a:lnTo>
                  <a:lnTo>
                    <a:pt x="91" y="45"/>
                  </a:lnTo>
                  <a:lnTo>
                    <a:pt x="73" y="58"/>
                  </a:lnTo>
                  <a:lnTo>
                    <a:pt x="57" y="73"/>
                  </a:lnTo>
                  <a:lnTo>
                    <a:pt x="42" y="88"/>
                  </a:lnTo>
                  <a:lnTo>
                    <a:pt x="30" y="104"/>
                  </a:lnTo>
                  <a:lnTo>
                    <a:pt x="19" y="121"/>
                  </a:lnTo>
                  <a:lnTo>
                    <a:pt x="11" y="140"/>
                  </a:lnTo>
                  <a:lnTo>
                    <a:pt x="4" y="158"/>
                  </a:lnTo>
                  <a:lnTo>
                    <a:pt x="1" y="178"/>
                  </a:lnTo>
                  <a:lnTo>
                    <a:pt x="0" y="198"/>
                  </a:lnTo>
                  <a:lnTo>
                    <a:pt x="1" y="219"/>
                  </a:lnTo>
                  <a:lnTo>
                    <a:pt x="4" y="239"/>
                  </a:lnTo>
                  <a:lnTo>
                    <a:pt x="11" y="258"/>
                  </a:lnTo>
                  <a:lnTo>
                    <a:pt x="19" y="277"/>
                  </a:lnTo>
                  <a:lnTo>
                    <a:pt x="30" y="294"/>
                  </a:lnTo>
                  <a:lnTo>
                    <a:pt x="42" y="310"/>
                  </a:lnTo>
                  <a:lnTo>
                    <a:pt x="57" y="325"/>
                  </a:lnTo>
                  <a:lnTo>
                    <a:pt x="73" y="339"/>
                  </a:lnTo>
                  <a:lnTo>
                    <a:pt x="91" y="353"/>
                  </a:lnTo>
                  <a:lnTo>
                    <a:pt x="110" y="364"/>
                  </a:lnTo>
                  <a:lnTo>
                    <a:pt x="131" y="374"/>
                  </a:lnTo>
                  <a:lnTo>
                    <a:pt x="153" y="382"/>
                  </a:lnTo>
                  <a:lnTo>
                    <a:pt x="176" y="388"/>
                  </a:lnTo>
                  <a:lnTo>
                    <a:pt x="200" y="394"/>
                  </a:lnTo>
                  <a:lnTo>
                    <a:pt x="225" y="397"/>
                  </a:lnTo>
                  <a:lnTo>
                    <a:pt x="251" y="398"/>
                  </a:lnTo>
                  <a:close/>
                </a:path>
              </a:pathLst>
            </a:custGeom>
            <a:solidFill>
              <a:srgbClr val="EFF7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41" name="Freeform 56"/>
            <p:cNvSpPr>
              <a:spLocks/>
            </p:cNvSpPr>
            <p:nvPr/>
          </p:nvSpPr>
          <p:spPr bwMode="auto">
            <a:xfrm>
              <a:off x="3383" y="1581"/>
              <a:ext cx="246" cy="195"/>
            </a:xfrm>
            <a:custGeom>
              <a:avLst/>
              <a:gdLst>
                <a:gd name="T0" fmla="*/ 1 w 492"/>
                <a:gd name="T1" fmla="*/ 1 h 389"/>
                <a:gd name="T2" fmla="*/ 1 w 492"/>
                <a:gd name="T3" fmla="*/ 1 h 389"/>
                <a:gd name="T4" fmla="*/ 1 w 492"/>
                <a:gd name="T5" fmla="*/ 1 h 389"/>
                <a:gd name="T6" fmla="*/ 1 w 492"/>
                <a:gd name="T7" fmla="*/ 1 h 389"/>
                <a:gd name="T8" fmla="*/ 1 w 492"/>
                <a:gd name="T9" fmla="*/ 1 h 389"/>
                <a:gd name="T10" fmla="*/ 1 w 492"/>
                <a:gd name="T11" fmla="*/ 1 h 389"/>
                <a:gd name="T12" fmla="*/ 1 w 492"/>
                <a:gd name="T13" fmla="*/ 1 h 389"/>
                <a:gd name="T14" fmla="*/ 1 w 492"/>
                <a:gd name="T15" fmla="*/ 1 h 389"/>
                <a:gd name="T16" fmla="*/ 1 w 492"/>
                <a:gd name="T17" fmla="*/ 1 h 389"/>
                <a:gd name="T18" fmla="*/ 1 w 492"/>
                <a:gd name="T19" fmla="*/ 1 h 389"/>
                <a:gd name="T20" fmla="*/ 1 w 492"/>
                <a:gd name="T21" fmla="*/ 1 h 389"/>
                <a:gd name="T22" fmla="*/ 1 w 492"/>
                <a:gd name="T23" fmla="*/ 1 h 389"/>
                <a:gd name="T24" fmla="*/ 1 w 492"/>
                <a:gd name="T25" fmla="*/ 1 h 389"/>
                <a:gd name="T26" fmla="*/ 1 w 492"/>
                <a:gd name="T27" fmla="*/ 1 h 389"/>
                <a:gd name="T28" fmla="*/ 1 w 492"/>
                <a:gd name="T29" fmla="*/ 1 h 389"/>
                <a:gd name="T30" fmla="*/ 1 w 492"/>
                <a:gd name="T31" fmla="*/ 1 h 389"/>
                <a:gd name="T32" fmla="*/ 1 w 492"/>
                <a:gd name="T33" fmla="*/ 1 h 389"/>
                <a:gd name="T34" fmla="*/ 1 w 492"/>
                <a:gd name="T35" fmla="*/ 1 h 389"/>
                <a:gd name="T36" fmla="*/ 1 w 492"/>
                <a:gd name="T37" fmla="*/ 1 h 389"/>
                <a:gd name="T38" fmla="*/ 1 w 492"/>
                <a:gd name="T39" fmla="*/ 1 h 389"/>
                <a:gd name="T40" fmla="*/ 1 w 492"/>
                <a:gd name="T41" fmla="*/ 1 h 389"/>
                <a:gd name="T42" fmla="*/ 1 w 492"/>
                <a:gd name="T43" fmla="*/ 1 h 389"/>
                <a:gd name="T44" fmla="*/ 1 w 492"/>
                <a:gd name="T45" fmla="*/ 1 h 389"/>
                <a:gd name="T46" fmla="*/ 1 w 492"/>
                <a:gd name="T47" fmla="*/ 1 h 389"/>
                <a:gd name="T48" fmla="*/ 1 w 492"/>
                <a:gd name="T49" fmla="*/ 1 h 389"/>
                <a:gd name="T50" fmla="*/ 1 w 492"/>
                <a:gd name="T51" fmla="*/ 1 h 389"/>
                <a:gd name="T52" fmla="*/ 1 w 492"/>
                <a:gd name="T53" fmla="*/ 1 h 389"/>
                <a:gd name="T54" fmla="*/ 1 w 492"/>
                <a:gd name="T55" fmla="*/ 1 h 389"/>
                <a:gd name="T56" fmla="*/ 1 w 492"/>
                <a:gd name="T57" fmla="*/ 1 h 389"/>
                <a:gd name="T58" fmla="*/ 1 w 492"/>
                <a:gd name="T59" fmla="*/ 1 h 389"/>
                <a:gd name="T60" fmla="*/ 1 w 492"/>
                <a:gd name="T61" fmla="*/ 1 h 389"/>
                <a:gd name="T62" fmla="*/ 1 w 492"/>
                <a:gd name="T63" fmla="*/ 1 h 3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2"/>
                <a:gd name="T97" fmla="*/ 0 h 389"/>
                <a:gd name="T98" fmla="*/ 492 w 492"/>
                <a:gd name="T99" fmla="*/ 389 h 3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2" h="389">
                  <a:moveTo>
                    <a:pt x="247" y="389"/>
                  </a:moveTo>
                  <a:lnTo>
                    <a:pt x="272" y="388"/>
                  </a:lnTo>
                  <a:lnTo>
                    <a:pt x="296" y="386"/>
                  </a:lnTo>
                  <a:lnTo>
                    <a:pt x="319" y="380"/>
                  </a:lnTo>
                  <a:lnTo>
                    <a:pt x="342" y="374"/>
                  </a:lnTo>
                  <a:lnTo>
                    <a:pt x="364" y="366"/>
                  </a:lnTo>
                  <a:lnTo>
                    <a:pt x="384" y="356"/>
                  </a:lnTo>
                  <a:lnTo>
                    <a:pt x="404" y="345"/>
                  </a:lnTo>
                  <a:lnTo>
                    <a:pt x="421" y="333"/>
                  </a:lnTo>
                  <a:lnTo>
                    <a:pt x="436" y="319"/>
                  </a:lnTo>
                  <a:lnTo>
                    <a:pt x="451" y="304"/>
                  </a:lnTo>
                  <a:lnTo>
                    <a:pt x="462" y="288"/>
                  </a:lnTo>
                  <a:lnTo>
                    <a:pt x="473" y="270"/>
                  </a:lnTo>
                  <a:lnTo>
                    <a:pt x="481" y="253"/>
                  </a:lnTo>
                  <a:lnTo>
                    <a:pt x="488" y="234"/>
                  </a:lnTo>
                  <a:lnTo>
                    <a:pt x="491" y="214"/>
                  </a:lnTo>
                  <a:lnTo>
                    <a:pt x="492" y="194"/>
                  </a:lnTo>
                  <a:lnTo>
                    <a:pt x="491" y="175"/>
                  </a:lnTo>
                  <a:lnTo>
                    <a:pt x="488" y="155"/>
                  </a:lnTo>
                  <a:lnTo>
                    <a:pt x="481" y="137"/>
                  </a:lnTo>
                  <a:lnTo>
                    <a:pt x="473" y="118"/>
                  </a:lnTo>
                  <a:lnTo>
                    <a:pt x="462" y="102"/>
                  </a:lnTo>
                  <a:lnTo>
                    <a:pt x="451" y="86"/>
                  </a:lnTo>
                  <a:lnTo>
                    <a:pt x="436" y="71"/>
                  </a:lnTo>
                  <a:lnTo>
                    <a:pt x="421" y="57"/>
                  </a:lnTo>
                  <a:lnTo>
                    <a:pt x="404" y="45"/>
                  </a:lnTo>
                  <a:lnTo>
                    <a:pt x="384" y="33"/>
                  </a:lnTo>
                  <a:lnTo>
                    <a:pt x="364" y="23"/>
                  </a:lnTo>
                  <a:lnTo>
                    <a:pt x="342" y="15"/>
                  </a:lnTo>
                  <a:lnTo>
                    <a:pt x="319" y="9"/>
                  </a:lnTo>
                  <a:lnTo>
                    <a:pt x="296" y="3"/>
                  </a:lnTo>
                  <a:lnTo>
                    <a:pt x="272" y="1"/>
                  </a:lnTo>
                  <a:lnTo>
                    <a:pt x="247" y="0"/>
                  </a:lnTo>
                  <a:lnTo>
                    <a:pt x="221" y="1"/>
                  </a:lnTo>
                  <a:lnTo>
                    <a:pt x="197" y="3"/>
                  </a:lnTo>
                  <a:lnTo>
                    <a:pt x="173" y="9"/>
                  </a:lnTo>
                  <a:lnTo>
                    <a:pt x="151" y="15"/>
                  </a:lnTo>
                  <a:lnTo>
                    <a:pt x="129" y="23"/>
                  </a:lnTo>
                  <a:lnTo>
                    <a:pt x="108" y="33"/>
                  </a:lnTo>
                  <a:lnTo>
                    <a:pt x="90" y="45"/>
                  </a:lnTo>
                  <a:lnTo>
                    <a:pt x="73" y="57"/>
                  </a:lnTo>
                  <a:lnTo>
                    <a:pt x="57" y="71"/>
                  </a:lnTo>
                  <a:lnTo>
                    <a:pt x="43" y="86"/>
                  </a:lnTo>
                  <a:lnTo>
                    <a:pt x="30" y="102"/>
                  </a:lnTo>
                  <a:lnTo>
                    <a:pt x="20" y="118"/>
                  </a:lnTo>
                  <a:lnTo>
                    <a:pt x="12" y="137"/>
                  </a:lnTo>
                  <a:lnTo>
                    <a:pt x="5" y="155"/>
                  </a:lnTo>
                  <a:lnTo>
                    <a:pt x="1" y="175"/>
                  </a:lnTo>
                  <a:lnTo>
                    <a:pt x="0" y="194"/>
                  </a:lnTo>
                  <a:lnTo>
                    <a:pt x="1" y="214"/>
                  </a:lnTo>
                  <a:lnTo>
                    <a:pt x="5" y="234"/>
                  </a:lnTo>
                  <a:lnTo>
                    <a:pt x="12" y="253"/>
                  </a:lnTo>
                  <a:lnTo>
                    <a:pt x="20" y="270"/>
                  </a:lnTo>
                  <a:lnTo>
                    <a:pt x="30" y="288"/>
                  </a:lnTo>
                  <a:lnTo>
                    <a:pt x="43" y="304"/>
                  </a:lnTo>
                  <a:lnTo>
                    <a:pt x="57" y="319"/>
                  </a:lnTo>
                  <a:lnTo>
                    <a:pt x="73" y="333"/>
                  </a:lnTo>
                  <a:lnTo>
                    <a:pt x="90" y="345"/>
                  </a:lnTo>
                  <a:lnTo>
                    <a:pt x="108" y="356"/>
                  </a:lnTo>
                  <a:lnTo>
                    <a:pt x="129" y="366"/>
                  </a:lnTo>
                  <a:lnTo>
                    <a:pt x="151" y="374"/>
                  </a:lnTo>
                  <a:lnTo>
                    <a:pt x="173" y="380"/>
                  </a:lnTo>
                  <a:lnTo>
                    <a:pt x="197" y="386"/>
                  </a:lnTo>
                  <a:lnTo>
                    <a:pt x="221" y="388"/>
                  </a:lnTo>
                  <a:lnTo>
                    <a:pt x="247" y="389"/>
                  </a:lnTo>
                  <a:close/>
                </a:path>
              </a:pathLst>
            </a:custGeom>
            <a:solidFill>
              <a:srgbClr val="F9FC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42" name="Freeform 57"/>
            <p:cNvSpPr>
              <a:spLocks/>
            </p:cNvSpPr>
            <p:nvPr/>
          </p:nvSpPr>
          <p:spPr bwMode="auto">
            <a:xfrm>
              <a:off x="3385" y="1584"/>
              <a:ext cx="241" cy="190"/>
            </a:xfrm>
            <a:custGeom>
              <a:avLst/>
              <a:gdLst>
                <a:gd name="T0" fmla="*/ 1 w 481"/>
                <a:gd name="T1" fmla="*/ 0 h 382"/>
                <a:gd name="T2" fmla="*/ 1 w 481"/>
                <a:gd name="T3" fmla="*/ 0 h 382"/>
                <a:gd name="T4" fmla="*/ 1 w 481"/>
                <a:gd name="T5" fmla="*/ 0 h 382"/>
                <a:gd name="T6" fmla="*/ 1 w 481"/>
                <a:gd name="T7" fmla="*/ 0 h 382"/>
                <a:gd name="T8" fmla="*/ 1 w 481"/>
                <a:gd name="T9" fmla="*/ 0 h 382"/>
                <a:gd name="T10" fmla="*/ 1 w 481"/>
                <a:gd name="T11" fmla="*/ 0 h 382"/>
                <a:gd name="T12" fmla="*/ 1 w 481"/>
                <a:gd name="T13" fmla="*/ 0 h 382"/>
                <a:gd name="T14" fmla="*/ 1 w 481"/>
                <a:gd name="T15" fmla="*/ 0 h 382"/>
                <a:gd name="T16" fmla="*/ 1 w 481"/>
                <a:gd name="T17" fmla="*/ 0 h 382"/>
                <a:gd name="T18" fmla="*/ 1 w 481"/>
                <a:gd name="T19" fmla="*/ 0 h 382"/>
                <a:gd name="T20" fmla="*/ 1 w 481"/>
                <a:gd name="T21" fmla="*/ 0 h 382"/>
                <a:gd name="T22" fmla="*/ 1 w 481"/>
                <a:gd name="T23" fmla="*/ 0 h 382"/>
                <a:gd name="T24" fmla="*/ 1 w 481"/>
                <a:gd name="T25" fmla="*/ 0 h 382"/>
                <a:gd name="T26" fmla="*/ 1 w 481"/>
                <a:gd name="T27" fmla="*/ 0 h 382"/>
                <a:gd name="T28" fmla="*/ 1 w 481"/>
                <a:gd name="T29" fmla="*/ 0 h 382"/>
                <a:gd name="T30" fmla="*/ 1 w 481"/>
                <a:gd name="T31" fmla="*/ 0 h 382"/>
                <a:gd name="T32" fmla="*/ 1 w 481"/>
                <a:gd name="T33" fmla="*/ 0 h 382"/>
                <a:gd name="T34" fmla="*/ 1 w 481"/>
                <a:gd name="T35" fmla="*/ 0 h 382"/>
                <a:gd name="T36" fmla="*/ 1 w 481"/>
                <a:gd name="T37" fmla="*/ 0 h 382"/>
                <a:gd name="T38" fmla="*/ 1 w 481"/>
                <a:gd name="T39" fmla="*/ 0 h 382"/>
                <a:gd name="T40" fmla="*/ 1 w 481"/>
                <a:gd name="T41" fmla="*/ 0 h 382"/>
                <a:gd name="T42" fmla="*/ 1 w 481"/>
                <a:gd name="T43" fmla="*/ 0 h 382"/>
                <a:gd name="T44" fmla="*/ 1 w 481"/>
                <a:gd name="T45" fmla="*/ 0 h 382"/>
                <a:gd name="T46" fmla="*/ 1 w 481"/>
                <a:gd name="T47" fmla="*/ 0 h 382"/>
                <a:gd name="T48" fmla="*/ 1 w 481"/>
                <a:gd name="T49" fmla="*/ 0 h 382"/>
                <a:gd name="T50" fmla="*/ 1 w 481"/>
                <a:gd name="T51" fmla="*/ 0 h 382"/>
                <a:gd name="T52" fmla="*/ 1 w 481"/>
                <a:gd name="T53" fmla="*/ 0 h 382"/>
                <a:gd name="T54" fmla="*/ 1 w 481"/>
                <a:gd name="T55" fmla="*/ 0 h 382"/>
                <a:gd name="T56" fmla="*/ 1 w 481"/>
                <a:gd name="T57" fmla="*/ 0 h 382"/>
                <a:gd name="T58" fmla="*/ 1 w 481"/>
                <a:gd name="T59" fmla="*/ 0 h 382"/>
                <a:gd name="T60" fmla="*/ 1 w 481"/>
                <a:gd name="T61" fmla="*/ 0 h 382"/>
                <a:gd name="T62" fmla="*/ 1 w 481"/>
                <a:gd name="T63" fmla="*/ 0 h 3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1"/>
                <a:gd name="T97" fmla="*/ 0 h 382"/>
                <a:gd name="T98" fmla="*/ 481 w 481"/>
                <a:gd name="T99" fmla="*/ 382 h 3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1" h="382">
                  <a:moveTo>
                    <a:pt x="241" y="382"/>
                  </a:moveTo>
                  <a:lnTo>
                    <a:pt x="265" y="380"/>
                  </a:lnTo>
                  <a:lnTo>
                    <a:pt x="289" y="378"/>
                  </a:lnTo>
                  <a:lnTo>
                    <a:pt x="312" y="374"/>
                  </a:lnTo>
                  <a:lnTo>
                    <a:pt x="334" y="367"/>
                  </a:lnTo>
                  <a:lnTo>
                    <a:pt x="355" y="359"/>
                  </a:lnTo>
                  <a:lnTo>
                    <a:pt x="375" y="349"/>
                  </a:lnTo>
                  <a:lnTo>
                    <a:pt x="393" y="338"/>
                  </a:lnTo>
                  <a:lnTo>
                    <a:pt x="410" y="325"/>
                  </a:lnTo>
                  <a:lnTo>
                    <a:pt x="426" y="313"/>
                  </a:lnTo>
                  <a:lnTo>
                    <a:pt x="440" y="298"/>
                  </a:lnTo>
                  <a:lnTo>
                    <a:pt x="452" y="281"/>
                  </a:lnTo>
                  <a:lnTo>
                    <a:pt x="462" y="265"/>
                  </a:lnTo>
                  <a:lnTo>
                    <a:pt x="470" y="247"/>
                  </a:lnTo>
                  <a:lnTo>
                    <a:pt x="476" y="230"/>
                  </a:lnTo>
                  <a:lnTo>
                    <a:pt x="479" y="210"/>
                  </a:lnTo>
                  <a:lnTo>
                    <a:pt x="481" y="190"/>
                  </a:lnTo>
                  <a:lnTo>
                    <a:pt x="479" y="171"/>
                  </a:lnTo>
                  <a:lnTo>
                    <a:pt x="476" y="152"/>
                  </a:lnTo>
                  <a:lnTo>
                    <a:pt x="470" y="134"/>
                  </a:lnTo>
                  <a:lnTo>
                    <a:pt x="462" y="117"/>
                  </a:lnTo>
                  <a:lnTo>
                    <a:pt x="452" y="99"/>
                  </a:lnTo>
                  <a:lnTo>
                    <a:pt x="440" y="84"/>
                  </a:lnTo>
                  <a:lnTo>
                    <a:pt x="426" y="69"/>
                  </a:lnTo>
                  <a:lnTo>
                    <a:pt x="410" y="56"/>
                  </a:lnTo>
                  <a:lnTo>
                    <a:pt x="393" y="44"/>
                  </a:lnTo>
                  <a:lnTo>
                    <a:pt x="375" y="33"/>
                  </a:lnTo>
                  <a:lnTo>
                    <a:pt x="355" y="23"/>
                  </a:lnTo>
                  <a:lnTo>
                    <a:pt x="334" y="15"/>
                  </a:lnTo>
                  <a:lnTo>
                    <a:pt x="312" y="8"/>
                  </a:lnTo>
                  <a:lnTo>
                    <a:pt x="289" y="4"/>
                  </a:lnTo>
                  <a:lnTo>
                    <a:pt x="265" y="2"/>
                  </a:lnTo>
                  <a:lnTo>
                    <a:pt x="241" y="0"/>
                  </a:lnTo>
                  <a:lnTo>
                    <a:pt x="217" y="2"/>
                  </a:lnTo>
                  <a:lnTo>
                    <a:pt x="192" y="4"/>
                  </a:lnTo>
                  <a:lnTo>
                    <a:pt x="169" y="8"/>
                  </a:lnTo>
                  <a:lnTo>
                    <a:pt x="147" y="15"/>
                  </a:lnTo>
                  <a:lnTo>
                    <a:pt x="127" y="23"/>
                  </a:lnTo>
                  <a:lnTo>
                    <a:pt x="106" y="33"/>
                  </a:lnTo>
                  <a:lnTo>
                    <a:pt x="88" y="44"/>
                  </a:lnTo>
                  <a:lnTo>
                    <a:pt x="70" y="56"/>
                  </a:lnTo>
                  <a:lnTo>
                    <a:pt x="55" y="69"/>
                  </a:lnTo>
                  <a:lnTo>
                    <a:pt x="41" y="84"/>
                  </a:lnTo>
                  <a:lnTo>
                    <a:pt x="29" y="99"/>
                  </a:lnTo>
                  <a:lnTo>
                    <a:pt x="18" y="117"/>
                  </a:lnTo>
                  <a:lnTo>
                    <a:pt x="10" y="134"/>
                  </a:lnTo>
                  <a:lnTo>
                    <a:pt x="5" y="152"/>
                  </a:lnTo>
                  <a:lnTo>
                    <a:pt x="1" y="171"/>
                  </a:lnTo>
                  <a:lnTo>
                    <a:pt x="0" y="190"/>
                  </a:lnTo>
                  <a:lnTo>
                    <a:pt x="1" y="210"/>
                  </a:lnTo>
                  <a:lnTo>
                    <a:pt x="5" y="230"/>
                  </a:lnTo>
                  <a:lnTo>
                    <a:pt x="10" y="247"/>
                  </a:lnTo>
                  <a:lnTo>
                    <a:pt x="18" y="265"/>
                  </a:lnTo>
                  <a:lnTo>
                    <a:pt x="29" y="281"/>
                  </a:lnTo>
                  <a:lnTo>
                    <a:pt x="41" y="298"/>
                  </a:lnTo>
                  <a:lnTo>
                    <a:pt x="55" y="313"/>
                  </a:lnTo>
                  <a:lnTo>
                    <a:pt x="70" y="325"/>
                  </a:lnTo>
                  <a:lnTo>
                    <a:pt x="88" y="338"/>
                  </a:lnTo>
                  <a:lnTo>
                    <a:pt x="106" y="349"/>
                  </a:lnTo>
                  <a:lnTo>
                    <a:pt x="127" y="359"/>
                  </a:lnTo>
                  <a:lnTo>
                    <a:pt x="147" y="367"/>
                  </a:lnTo>
                  <a:lnTo>
                    <a:pt x="169" y="374"/>
                  </a:lnTo>
                  <a:lnTo>
                    <a:pt x="192" y="378"/>
                  </a:lnTo>
                  <a:lnTo>
                    <a:pt x="217" y="380"/>
                  </a:lnTo>
                  <a:lnTo>
                    <a:pt x="241" y="3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43" name="Freeform 58"/>
            <p:cNvSpPr>
              <a:spLocks/>
            </p:cNvSpPr>
            <p:nvPr/>
          </p:nvSpPr>
          <p:spPr bwMode="auto">
            <a:xfrm>
              <a:off x="3237" y="1539"/>
              <a:ext cx="297" cy="235"/>
            </a:xfrm>
            <a:custGeom>
              <a:avLst/>
              <a:gdLst>
                <a:gd name="T0" fmla="*/ 1 w 594"/>
                <a:gd name="T1" fmla="*/ 0 h 472"/>
                <a:gd name="T2" fmla="*/ 1 w 594"/>
                <a:gd name="T3" fmla="*/ 0 h 472"/>
                <a:gd name="T4" fmla="*/ 1 w 594"/>
                <a:gd name="T5" fmla="*/ 0 h 472"/>
                <a:gd name="T6" fmla="*/ 1 w 594"/>
                <a:gd name="T7" fmla="*/ 0 h 472"/>
                <a:gd name="T8" fmla="*/ 1 w 594"/>
                <a:gd name="T9" fmla="*/ 0 h 472"/>
                <a:gd name="T10" fmla="*/ 1 w 594"/>
                <a:gd name="T11" fmla="*/ 0 h 472"/>
                <a:gd name="T12" fmla="*/ 1 w 594"/>
                <a:gd name="T13" fmla="*/ 0 h 472"/>
                <a:gd name="T14" fmla="*/ 1 w 594"/>
                <a:gd name="T15" fmla="*/ 0 h 472"/>
                <a:gd name="T16" fmla="*/ 1 w 594"/>
                <a:gd name="T17" fmla="*/ 0 h 472"/>
                <a:gd name="T18" fmla="*/ 1 w 594"/>
                <a:gd name="T19" fmla="*/ 0 h 472"/>
                <a:gd name="T20" fmla="*/ 1 w 594"/>
                <a:gd name="T21" fmla="*/ 0 h 472"/>
                <a:gd name="T22" fmla="*/ 1 w 594"/>
                <a:gd name="T23" fmla="*/ 0 h 472"/>
                <a:gd name="T24" fmla="*/ 1 w 594"/>
                <a:gd name="T25" fmla="*/ 0 h 472"/>
                <a:gd name="T26" fmla="*/ 1 w 594"/>
                <a:gd name="T27" fmla="*/ 0 h 472"/>
                <a:gd name="T28" fmla="*/ 1 w 594"/>
                <a:gd name="T29" fmla="*/ 0 h 472"/>
                <a:gd name="T30" fmla="*/ 1 w 594"/>
                <a:gd name="T31" fmla="*/ 0 h 472"/>
                <a:gd name="T32" fmla="*/ 1 w 594"/>
                <a:gd name="T33" fmla="*/ 0 h 472"/>
                <a:gd name="T34" fmla="*/ 1 w 594"/>
                <a:gd name="T35" fmla="*/ 0 h 472"/>
                <a:gd name="T36" fmla="*/ 1 w 594"/>
                <a:gd name="T37" fmla="*/ 0 h 472"/>
                <a:gd name="T38" fmla="*/ 1 w 594"/>
                <a:gd name="T39" fmla="*/ 0 h 472"/>
                <a:gd name="T40" fmla="*/ 1 w 594"/>
                <a:gd name="T41" fmla="*/ 0 h 472"/>
                <a:gd name="T42" fmla="*/ 1 w 594"/>
                <a:gd name="T43" fmla="*/ 0 h 472"/>
                <a:gd name="T44" fmla="*/ 1 w 594"/>
                <a:gd name="T45" fmla="*/ 0 h 472"/>
                <a:gd name="T46" fmla="*/ 1 w 594"/>
                <a:gd name="T47" fmla="*/ 0 h 472"/>
                <a:gd name="T48" fmla="*/ 1 w 594"/>
                <a:gd name="T49" fmla="*/ 0 h 472"/>
                <a:gd name="T50" fmla="*/ 1 w 594"/>
                <a:gd name="T51" fmla="*/ 0 h 472"/>
                <a:gd name="T52" fmla="*/ 1 w 594"/>
                <a:gd name="T53" fmla="*/ 0 h 472"/>
                <a:gd name="T54" fmla="*/ 1 w 594"/>
                <a:gd name="T55" fmla="*/ 0 h 472"/>
                <a:gd name="T56" fmla="*/ 1 w 594"/>
                <a:gd name="T57" fmla="*/ 0 h 472"/>
                <a:gd name="T58" fmla="*/ 1 w 594"/>
                <a:gd name="T59" fmla="*/ 0 h 472"/>
                <a:gd name="T60" fmla="*/ 1 w 594"/>
                <a:gd name="T61" fmla="*/ 0 h 472"/>
                <a:gd name="T62" fmla="*/ 1 w 594"/>
                <a:gd name="T63" fmla="*/ 0 h 4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4"/>
                <a:gd name="T97" fmla="*/ 0 h 472"/>
                <a:gd name="T98" fmla="*/ 594 w 594"/>
                <a:gd name="T99" fmla="*/ 472 h 4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4" h="472">
                  <a:moveTo>
                    <a:pt x="297" y="472"/>
                  </a:moveTo>
                  <a:lnTo>
                    <a:pt x="327" y="470"/>
                  </a:lnTo>
                  <a:lnTo>
                    <a:pt x="357" y="467"/>
                  </a:lnTo>
                  <a:lnTo>
                    <a:pt x="386" y="461"/>
                  </a:lnTo>
                  <a:lnTo>
                    <a:pt x="413" y="453"/>
                  </a:lnTo>
                  <a:lnTo>
                    <a:pt x="439" y="443"/>
                  </a:lnTo>
                  <a:lnTo>
                    <a:pt x="463" y="431"/>
                  </a:lnTo>
                  <a:lnTo>
                    <a:pt x="486" y="417"/>
                  </a:lnTo>
                  <a:lnTo>
                    <a:pt x="508" y="403"/>
                  </a:lnTo>
                  <a:lnTo>
                    <a:pt x="526" y="385"/>
                  </a:lnTo>
                  <a:lnTo>
                    <a:pt x="544" y="368"/>
                  </a:lnTo>
                  <a:lnTo>
                    <a:pt x="559" y="348"/>
                  </a:lnTo>
                  <a:lnTo>
                    <a:pt x="571" y="328"/>
                  </a:lnTo>
                  <a:lnTo>
                    <a:pt x="580" y="306"/>
                  </a:lnTo>
                  <a:lnTo>
                    <a:pt x="589" y="284"/>
                  </a:lnTo>
                  <a:lnTo>
                    <a:pt x="593" y="261"/>
                  </a:lnTo>
                  <a:lnTo>
                    <a:pt x="594" y="237"/>
                  </a:lnTo>
                  <a:lnTo>
                    <a:pt x="593" y="212"/>
                  </a:lnTo>
                  <a:lnTo>
                    <a:pt x="589" y="189"/>
                  </a:lnTo>
                  <a:lnTo>
                    <a:pt x="580" y="166"/>
                  </a:lnTo>
                  <a:lnTo>
                    <a:pt x="571" y="144"/>
                  </a:lnTo>
                  <a:lnTo>
                    <a:pt x="559" y="124"/>
                  </a:lnTo>
                  <a:lnTo>
                    <a:pt x="544" y="104"/>
                  </a:lnTo>
                  <a:lnTo>
                    <a:pt x="526" y="87"/>
                  </a:lnTo>
                  <a:lnTo>
                    <a:pt x="508" y="70"/>
                  </a:lnTo>
                  <a:lnTo>
                    <a:pt x="486" y="55"/>
                  </a:lnTo>
                  <a:lnTo>
                    <a:pt x="463" y="41"/>
                  </a:lnTo>
                  <a:lnTo>
                    <a:pt x="439" y="29"/>
                  </a:lnTo>
                  <a:lnTo>
                    <a:pt x="413" y="19"/>
                  </a:lnTo>
                  <a:lnTo>
                    <a:pt x="386" y="11"/>
                  </a:lnTo>
                  <a:lnTo>
                    <a:pt x="357" y="5"/>
                  </a:lnTo>
                  <a:lnTo>
                    <a:pt x="327" y="2"/>
                  </a:lnTo>
                  <a:lnTo>
                    <a:pt x="297" y="0"/>
                  </a:lnTo>
                  <a:lnTo>
                    <a:pt x="267" y="2"/>
                  </a:lnTo>
                  <a:lnTo>
                    <a:pt x="237" y="5"/>
                  </a:lnTo>
                  <a:lnTo>
                    <a:pt x="208" y="11"/>
                  </a:lnTo>
                  <a:lnTo>
                    <a:pt x="182" y="19"/>
                  </a:lnTo>
                  <a:lnTo>
                    <a:pt x="155" y="29"/>
                  </a:lnTo>
                  <a:lnTo>
                    <a:pt x="131" y="41"/>
                  </a:lnTo>
                  <a:lnTo>
                    <a:pt x="108" y="55"/>
                  </a:lnTo>
                  <a:lnTo>
                    <a:pt x="87" y="70"/>
                  </a:lnTo>
                  <a:lnTo>
                    <a:pt x="68" y="87"/>
                  </a:lnTo>
                  <a:lnTo>
                    <a:pt x="50" y="104"/>
                  </a:lnTo>
                  <a:lnTo>
                    <a:pt x="35" y="124"/>
                  </a:lnTo>
                  <a:lnTo>
                    <a:pt x="23" y="144"/>
                  </a:lnTo>
                  <a:lnTo>
                    <a:pt x="13" y="166"/>
                  </a:lnTo>
                  <a:lnTo>
                    <a:pt x="5" y="189"/>
                  </a:lnTo>
                  <a:lnTo>
                    <a:pt x="1" y="212"/>
                  </a:lnTo>
                  <a:lnTo>
                    <a:pt x="0" y="237"/>
                  </a:lnTo>
                  <a:lnTo>
                    <a:pt x="1" y="261"/>
                  </a:lnTo>
                  <a:lnTo>
                    <a:pt x="5" y="284"/>
                  </a:lnTo>
                  <a:lnTo>
                    <a:pt x="13" y="306"/>
                  </a:lnTo>
                  <a:lnTo>
                    <a:pt x="23" y="328"/>
                  </a:lnTo>
                  <a:lnTo>
                    <a:pt x="35" y="348"/>
                  </a:lnTo>
                  <a:lnTo>
                    <a:pt x="50" y="368"/>
                  </a:lnTo>
                  <a:lnTo>
                    <a:pt x="68" y="385"/>
                  </a:lnTo>
                  <a:lnTo>
                    <a:pt x="87" y="403"/>
                  </a:lnTo>
                  <a:lnTo>
                    <a:pt x="108" y="417"/>
                  </a:lnTo>
                  <a:lnTo>
                    <a:pt x="131" y="431"/>
                  </a:lnTo>
                  <a:lnTo>
                    <a:pt x="155" y="443"/>
                  </a:lnTo>
                  <a:lnTo>
                    <a:pt x="182" y="453"/>
                  </a:lnTo>
                  <a:lnTo>
                    <a:pt x="208" y="461"/>
                  </a:lnTo>
                  <a:lnTo>
                    <a:pt x="237" y="467"/>
                  </a:lnTo>
                  <a:lnTo>
                    <a:pt x="267" y="470"/>
                  </a:lnTo>
                  <a:lnTo>
                    <a:pt x="297" y="472"/>
                  </a:lnTo>
                  <a:close/>
                </a:path>
              </a:pathLst>
            </a:custGeom>
            <a:solidFill>
              <a:srgbClr val="B2D1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44" name="Freeform 59"/>
            <p:cNvSpPr>
              <a:spLocks/>
            </p:cNvSpPr>
            <p:nvPr/>
          </p:nvSpPr>
          <p:spPr bwMode="auto">
            <a:xfrm>
              <a:off x="3239" y="1541"/>
              <a:ext cx="293" cy="231"/>
            </a:xfrm>
            <a:custGeom>
              <a:avLst/>
              <a:gdLst>
                <a:gd name="T0" fmla="*/ 1 w 586"/>
                <a:gd name="T1" fmla="*/ 1 h 462"/>
                <a:gd name="T2" fmla="*/ 1 w 586"/>
                <a:gd name="T3" fmla="*/ 1 h 462"/>
                <a:gd name="T4" fmla="*/ 1 w 586"/>
                <a:gd name="T5" fmla="*/ 1 h 462"/>
                <a:gd name="T6" fmla="*/ 1 w 586"/>
                <a:gd name="T7" fmla="*/ 1 h 462"/>
                <a:gd name="T8" fmla="*/ 1 w 586"/>
                <a:gd name="T9" fmla="*/ 1 h 462"/>
                <a:gd name="T10" fmla="*/ 1 w 586"/>
                <a:gd name="T11" fmla="*/ 1 h 462"/>
                <a:gd name="T12" fmla="*/ 1 w 586"/>
                <a:gd name="T13" fmla="*/ 1 h 462"/>
                <a:gd name="T14" fmla="*/ 1 w 586"/>
                <a:gd name="T15" fmla="*/ 1 h 462"/>
                <a:gd name="T16" fmla="*/ 1 w 586"/>
                <a:gd name="T17" fmla="*/ 1 h 462"/>
                <a:gd name="T18" fmla="*/ 1 w 586"/>
                <a:gd name="T19" fmla="*/ 1 h 462"/>
                <a:gd name="T20" fmla="*/ 1 w 586"/>
                <a:gd name="T21" fmla="*/ 1 h 462"/>
                <a:gd name="T22" fmla="*/ 1 w 586"/>
                <a:gd name="T23" fmla="*/ 1 h 462"/>
                <a:gd name="T24" fmla="*/ 1 w 586"/>
                <a:gd name="T25" fmla="*/ 1 h 462"/>
                <a:gd name="T26" fmla="*/ 1 w 586"/>
                <a:gd name="T27" fmla="*/ 1 h 462"/>
                <a:gd name="T28" fmla="*/ 1 w 586"/>
                <a:gd name="T29" fmla="*/ 1 h 462"/>
                <a:gd name="T30" fmla="*/ 1 w 586"/>
                <a:gd name="T31" fmla="*/ 1 h 462"/>
                <a:gd name="T32" fmla="*/ 1 w 586"/>
                <a:gd name="T33" fmla="*/ 1 h 462"/>
                <a:gd name="T34" fmla="*/ 1 w 586"/>
                <a:gd name="T35" fmla="*/ 1 h 462"/>
                <a:gd name="T36" fmla="*/ 1 w 586"/>
                <a:gd name="T37" fmla="*/ 1 h 462"/>
                <a:gd name="T38" fmla="*/ 1 w 586"/>
                <a:gd name="T39" fmla="*/ 1 h 462"/>
                <a:gd name="T40" fmla="*/ 1 w 586"/>
                <a:gd name="T41" fmla="*/ 1 h 462"/>
                <a:gd name="T42" fmla="*/ 1 w 586"/>
                <a:gd name="T43" fmla="*/ 1 h 462"/>
                <a:gd name="T44" fmla="*/ 1 w 586"/>
                <a:gd name="T45" fmla="*/ 1 h 462"/>
                <a:gd name="T46" fmla="*/ 1 w 586"/>
                <a:gd name="T47" fmla="*/ 1 h 462"/>
                <a:gd name="T48" fmla="*/ 1 w 586"/>
                <a:gd name="T49" fmla="*/ 1 h 462"/>
                <a:gd name="T50" fmla="*/ 1 w 586"/>
                <a:gd name="T51" fmla="*/ 1 h 462"/>
                <a:gd name="T52" fmla="*/ 1 w 586"/>
                <a:gd name="T53" fmla="*/ 1 h 462"/>
                <a:gd name="T54" fmla="*/ 1 w 586"/>
                <a:gd name="T55" fmla="*/ 1 h 462"/>
                <a:gd name="T56" fmla="*/ 1 w 586"/>
                <a:gd name="T57" fmla="*/ 1 h 462"/>
                <a:gd name="T58" fmla="*/ 1 w 586"/>
                <a:gd name="T59" fmla="*/ 1 h 462"/>
                <a:gd name="T60" fmla="*/ 1 w 586"/>
                <a:gd name="T61" fmla="*/ 1 h 462"/>
                <a:gd name="T62" fmla="*/ 1 w 586"/>
                <a:gd name="T63" fmla="*/ 1 h 4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6"/>
                <a:gd name="T97" fmla="*/ 0 h 462"/>
                <a:gd name="T98" fmla="*/ 586 w 586"/>
                <a:gd name="T99" fmla="*/ 462 h 4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6" h="462">
                  <a:moveTo>
                    <a:pt x="293" y="462"/>
                  </a:moveTo>
                  <a:lnTo>
                    <a:pt x="323" y="461"/>
                  </a:lnTo>
                  <a:lnTo>
                    <a:pt x="352" y="457"/>
                  </a:lnTo>
                  <a:lnTo>
                    <a:pt x="379" y="452"/>
                  </a:lnTo>
                  <a:lnTo>
                    <a:pt x="407" y="444"/>
                  </a:lnTo>
                  <a:lnTo>
                    <a:pt x="432" y="434"/>
                  </a:lnTo>
                  <a:lnTo>
                    <a:pt x="457" y="423"/>
                  </a:lnTo>
                  <a:lnTo>
                    <a:pt x="478" y="409"/>
                  </a:lnTo>
                  <a:lnTo>
                    <a:pt x="500" y="394"/>
                  </a:lnTo>
                  <a:lnTo>
                    <a:pt x="519" y="378"/>
                  </a:lnTo>
                  <a:lnTo>
                    <a:pt x="536" y="361"/>
                  </a:lnTo>
                  <a:lnTo>
                    <a:pt x="550" y="341"/>
                  </a:lnTo>
                  <a:lnTo>
                    <a:pt x="563" y="321"/>
                  </a:lnTo>
                  <a:lnTo>
                    <a:pt x="573" y="300"/>
                  </a:lnTo>
                  <a:lnTo>
                    <a:pt x="580" y="278"/>
                  </a:lnTo>
                  <a:lnTo>
                    <a:pt x="585" y="255"/>
                  </a:lnTo>
                  <a:lnTo>
                    <a:pt x="586" y="232"/>
                  </a:lnTo>
                  <a:lnTo>
                    <a:pt x="585" y="207"/>
                  </a:lnTo>
                  <a:lnTo>
                    <a:pt x="580" y="184"/>
                  </a:lnTo>
                  <a:lnTo>
                    <a:pt x="573" y="163"/>
                  </a:lnTo>
                  <a:lnTo>
                    <a:pt x="563" y="142"/>
                  </a:lnTo>
                  <a:lnTo>
                    <a:pt x="550" y="121"/>
                  </a:lnTo>
                  <a:lnTo>
                    <a:pt x="536" y="103"/>
                  </a:lnTo>
                  <a:lnTo>
                    <a:pt x="519" y="84"/>
                  </a:lnTo>
                  <a:lnTo>
                    <a:pt x="500" y="68"/>
                  </a:lnTo>
                  <a:lnTo>
                    <a:pt x="478" y="53"/>
                  </a:lnTo>
                  <a:lnTo>
                    <a:pt x="457" y="39"/>
                  </a:lnTo>
                  <a:lnTo>
                    <a:pt x="432" y="28"/>
                  </a:lnTo>
                  <a:lnTo>
                    <a:pt x="407" y="19"/>
                  </a:lnTo>
                  <a:lnTo>
                    <a:pt x="379" y="10"/>
                  </a:lnTo>
                  <a:lnTo>
                    <a:pt x="352" y="5"/>
                  </a:lnTo>
                  <a:lnTo>
                    <a:pt x="323" y="1"/>
                  </a:lnTo>
                  <a:lnTo>
                    <a:pt x="293" y="0"/>
                  </a:lnTo>
                  <a:lnTo>
                    <a:pt x="263" y="1"/>
                  </a:lnTo>
                  <a:lnTo>
                    <a:pt x="234" y="5"/>
                  </a:lnTo>
                  <a:lnTo>
                    <a:pt x="206" y="10"/>
                  </a:lnTo>
                  <a:lnTo>
                    <a:pt x="179" y="19"/>
                  </a:lnTo>
                  <a:lnTo>
                    <a:pt x="153" y="28"/>
                  </a:lnTo>
                  <a:lnTo>
                    <a:pt x="129" y="39"/>
                  </a:lnTo>
                  <a:lnTo>
                    <a:pt x="107" y="53"/>
                  </a:lnTo>
                  <a:lnTo>
                    <a:pt x="87" y="68"/>
                  </a:lnTo>
                  <a:lnTo>
                    <a:pt x="67" y="84"/>
                  </a:lnTo>
                  <a:lnTo>
                    <a:pt x="50" y="103"/>
                  </a:lnTo>
                  <a:lnTo>
                    <a:pt x="36" y="121"/>
                  </a:lnTo>
                  <a:lnTo>
                    <a:pt x="23" y="142"/>
                  </a:lnTo>
                  <a:lnTo>
                    <a:pt x="13" y="163"/>
                  </a:lnTo>
                  <a:lnTo>
                    <a:pt x="6" y="184"/>
                  </a:lnTo>
                  <a:lnTo>
                    <a:pt x="1" y="207"/>
                  </a:lnTo>
                  <a:lnTo>
                    <a:pt x="0" y="232"/>
                  </a:lnTo>
                  <a:lnTo>
                    <a:pt x="1" y="255"/>
                  </a:lnTo>
                  <a:lnTo>
                    <a:pt x="6" y="278"/>
                  </a:lnTo>
                  <a:lnTo>
                    <a:pt x="13" y="300"/>
                  </a:lnTo>
                  <a:lnTo>
                    <a:pt x="23" y="321"/>
                  </a:lnTo>
                  <a:lnTo>
                    <a:pt x="36" y="341"/>
                  </a:lnTo>
                  <a:lnTo>
                    <a:pt x="50" y="361"/>
                  </a:lnTo>
                  <a:lnTo>
                    <a:pt x="67" y="378"/>
                  </a:lnTo>
                  <a:lnTo>
                    <a:pt x="87" y="394"/>
                  </a:lnTo>
                  <a:lnTo>
                    <a:pt x="107" y="409"/>
                  </a:lnTo>
                  <a:lnTo>
                    <a:pt x="129" y="423"/>
                  </a:lnTo>
                  <a:lnTo>
                    <a:pt x="153" y="434"/>
                  </a:lnTo>
                  <a:lnTo>
                    <a:pt x="179" y="444"/>
                  </a:lnTo>
                  <a:lnTo>
                    <a:pt x="206" y="452"/>
                  </a:lnTo>
                  <a:lnTo>
                    <a:pt x="234" y="457"/>
                  </a:lnTo>
                  <a:lnTo>
                    <a:pt x="263" y="461"/>
                  </a:lnTo>
                  <a:lnTo>
                    <a:pt x="293" y="462"/>
                  </a:lnTo>
                  <a:close/>
                </a:path>
              </a:pathLst>
            </a:custGeom>
            <a:solidFill>
              <a:srgbClr val="B7D3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45" name="Freeform 60"/>
            <p:cNvSpPr>
              <a:spLocks/>
            </p:cNvSpPr>
            <p:nvPr/>
          </p:nvSpPr>
          <p:spPr bwMode="auto">
            <a:xfrm>
              <a:off x="3242" y="1543"/>
              <a:ext cx="287" cy="227"/>
            </a:xfrm>
            <a:custGeom>
              <a:avLst/>
              <a:gdLst>
                <a:gd name="T0" fmla="*/ 1 w 574"/>
                <a:gd name="T1" fmla="*/ 1 h 454"/>
                <a:gd name="T2" fmla="*/ 1 w 574"/>
                <a:gd name="T3" fmla="*/ 1 h 454"/>
                <a:gd name="T4" fmla="*/ 1 w 574"/>
                <a:gd name="T5" fmla="*/ 1 h 454"/>
                <a:gd name="T6" fmla="*/ 1 w 574"/>
                <a:gd name="T7" fmla="*/ 1 h 454"/>
                <a:gd name="T8" fmla="*/ 1 w 574"/>
                <a:gd name="T9" fmla="*/ 1 h 454"/>
                <a:gd name="T10" fmla="*/ 1 w 574"/>
                <a:gd name="T11" fmla="*/ 1 h 454"/>
                <a:gd name="T12" fmla="*/ 1 w 574"/>
                <a:gd name="T13" fmla="*/ 1 h 454"/>
                <a:gd name="T14" fmla="*/ 1 w 574"/>
                <a:gd name="T15" fmla="*/ 1 h 454"/>
                <a:gd name="T16" fmla="*/ 1 w 574"/>
                <a:gd name="T17" fmla="*/ 1 h 454"/>
                <a:gd name="T18" fmla="*/ 1 w 574"/>
                <a:gd name="T19" fmla="*/ 1 h 454"/>
                <a:gd name="T20" fmla="*/ 1 w 574"/>
                <a:gd name="T21" fmla="*/ 1 h 454"/>
                <a:gd name="T22" fmla="*/ 1 w 574"/>
                <a:gd name="T23" fmla="*/ 1 h 454"/>
                <a:gd name="T24" fmla="*/ 1 w 574"/>
                <a:gd name="T25" fmla="*/ 1 h 454"/>
                <a:gd name="T26" fmla="*/ 1 w 574"/>
                <a:gd name="T27" fmla="*/ 1 h 454"/>
                <a:gd name="T28" fmla="*/ 1 w 574"/>
                <a:gd name="T29" fmla="*/ 1 h 454"/>
                <a:gd name="T30" fmla="*/ 1 w 574"/>
                <a:gd name="T31" fmla="*/ 1 h 454"/>
                <a:gd name="T32" fmla="*/ 1 w 574"/>
                <a:gd name="T33" fmla="*/ 1 h 454"/>
                <a:gd name="T34" fmla="*/ 1 w 574"/>
                <a:gd name="T35" fmla="*/ 1 h 454"/>
                <a:gd name="T36" fmla="*/ 1 w 574"/>
                <a:gd name="T37" fmla="*/ 1 h 454"/>
                <a:gd name="T38" fmla="*/ 1 w 574"/>
                <a:gd name="T39" fmla="*/ 1 h 454"/>
                <a:gd name="T40" fmla="*/ 1 w 574"/>
                <a:gd name="T41" fmla="*/ 1 h 454"/>
                <a:gd name="T42" fmla="*/ 1 w 574"/>
                <a:gd name="T43" fmla="*/ 1 h 454"/>
                <a:gd name="T44" fmla="*/ 1 w 574"/>
                <a:gd name="T45" fmla="*/ 1 h 454"/>
                <a:gd name="T46" fmla="*/ 1 w 574"/>
                <a:gd name="T47" fmla="*/ 1 h 454"/>
                <a:gd name="T48" fmla="*/ 1 w 574"/>
                <a:gd name="T49" fmla="*/ 1 h 454"/>
                <a:gd name="T50" fmla="*/ 1 w 574"/>
                <a:gd name="T51" fmla="*/ 1 h 454"/>
                <a:gd name="T52" fmla="*/ 1 w 574"/>
                <a:gd name="T53" fmla="*/ 1 h 454"/>
                <a:gd name="T54" fmla="*/ 1 w 574"/>
                <a:gd name="T55" fmla="*/ 1 h 454"/>
                <a:gd name="T56" fmla="*/ 1 w 574"/>
                <a:gd name="T57" fmla="*/ 1 h 454"/>
                <a:gd name="T58" fmla="*/ 1 w 574"/>
                <a:gd name="T59" fmla="*/ 1 h 454"/>
                <a:gd name="T60" fmla="*/ 1 w 574"/>
                <a:gd name="T61" fmla="*/ 1 h 454"/>
                <a:gd name="T62" fmla="*/ 1 w 574"/>
                <a:gd name="T63" fmla="*/ 1 h 4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4"/>
                <a:gd name="T97" fmla="*/ 0 h 454"/>
                <a:gd name="T98" fmla="*/ 574 w 574"/>
                <a:gd name="T99" fmla="*/ 454 h 4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4" h="454">
                  <a:moveTo>
                    <a:pt x="287" y="454"/>
                  </a:moveTo>
                  <a:lnTo>
                    <a:pt x="317" y="452"/>
                  </a:lnTo>
                  <a:lnTo>
                    <a:pt x="345" y="449"/>
                  </a:lnTo>
                  <a:lnTo>
                    <a:pt x="372" y="443"/>
                  </a:lnTo>
                  <a:lnTo>
                    <a:pt x="399" y="435"/>
                  </a:lnTo>
                  <a:lnTo>
                    <a:pt x="424" y="426"/>
                  </a:lnTo>
                  <a:lnTo>
                    <a:pt x="447" y="414"/>
                  </a:lnTo>
                  <a:lnTo>
                    <a:pt x="470" y="402"/>
                  </a:lnTo>
                  <a:lnTo>
                    <a:pt x="490" y="387"/>
                  </a:lnTo>
                  <a:lnTo>
                    <a:pt x="508" y="371"/>
                  </a:lnTo>
                  <a:lnTo>
                    <a:pt x="525" y="353"/>
                  </a:lnTo>
                  <a:lnTo>
                    <a:pt x="539" y="335"/>
                  </a:lnTo>
                  <a:lnTo>
                    <a:pt x="552" y="314"/>
                  </a:lnTo>
                  <a:lnTo>
                    <a:pt x="561" y="293"/>
                  </a:lnTo>
                  <a:lnTo>
                    <a:pt x="568" y="272"/>
                  </a:lnTo>
                  <a:lnTo>
                    <a:pt x="573" y="250"/>
                  </a:lnTo>
                  <a:lnTo>
                    <a:pt x="574" y="227"/>
                  </a:lnTo>
                  <a:lnTo>
                    <a:pt x="573" y="204"/>
                  </a:lnTo>
                  <a:lnTo>
                    <a:pt x="568" y="181"/>
                  </a:lnTo>
                  <a:lnTo>
                    <a:pt x="561" y="159"/>
                  </a:lnTo>
                  <a:lnTo>
                    <a:pt x="552" y="138"/>
                  </a:lnTo>
                  <a:lnTo>
                    <a:pt x="539" y="118"/>
                  </a:lnTo>
                  <a:lnTo>
                    <a:pt x="525" y="100"/>
                  </a:lnTo>
                  <a:lnTo>
                    <a:pt x="508" y="83"/>
                  </a:lnTo>
                  <a:lnTo>
                    <a:pt x="490" y="67"/>
                  </a:lnTo>
                  <a:lnTo>
                    <a:pt x="470" y="52"/>
                  </a:lnTo>
                  <a:lnTo>
                    <a:pt x="447" y="39"/>
                  </a:lnTo>
                  <a:lnTo>
                    <a:pt x="424" y="27"/>
                  </a:lnTo>
                  <a:lnTo>
                    <a:pt x="399" y="17"/>
                  </a:lnTo>
                  <a:lnTo>
                    <a:pt x="372" y="10"/>
                  </a:lnTo>
                  <a:lnTo>
                    <a:pt x="345" y="4"/>
                  </a:lnTo>
                  <a:lnTo>
                    <a:pt x="317" y="1"/>
                  </a:lnTo>
                  <a:lnTo>
                    <a:pt x="287" y="0"/>
                  </a:lnTo>
                  <a:lnTo>
                    <a:pt x="257" y="1"/>
                  </a:lnTo>
                  <a:lnTo>
                    <a:pt x="229" y="4"/>
                  </a:lnTo>
                  <a:lnTo>
                    <a:pt x="202" y="10"/>
                  </a:lnTo>
                  <a:lnTo>
                    <a:pt x="175" y="17"/>
                  </a:lnTo>
                  <a:lnTo>
                    <a:pt x="150" y="27"/>
                  </a:lnTo>
                  <a:lnTo>
                    <a:pt x="127" y="39"/>
                  </a:lnTo>
                  <a:lnTo>
                    <a:pt x="104" y="52"/>
                  </a:lnTo>
                  <a:lnTo>
                    <a:pt x="84" y="67"/>
                  </a:lnTo>
                  <a:lnTo>
                    <a:pt x="66" y="83"/>
                  </a:lnTo>
                  <a:lnTo>
                    <a:pt x="48" y="100"/>
                  </a:lnTo>
                  <a:lnTo>
                    <a:pt x="34" y="118"/>
                  </a:lnTo>
                  <a:lnTo>
                    <a:pt x="23" y="138"/>
                  </a:lnTo>
                  <a:lnTo>
                    <a:pt x="13" y="159"/>
                  </a:lnTo>
                  <a:lnTo>
                    <a:pt x="6" y="181"/>
                  </a:lnTo>
                  <a:lnTo>
                    <a:pt x="1" y="204"/>
                  </a:lnTo>
                  <a:lnTo>
                    <a:pt x="0" y="227"/>
                  </a:lnTo>
                  <a:lnTo>
                    <a:pt x="1" y="250"/>
                  </a:lnTo>
                  <a:lnTo>
                    <a:pt x="6" y="272"/>
                  </a:lnTo>
                  <a:lnTo>
                    <a:pt x="13" y="293"/>
                  </a:lnTo>
                  <a:lnTo>
                    <a:pt x="23" y="314"/>
                  </a:lnTo>
                  <a:lnTo>
                    <a:pt x="34" y="335"/>
                  </a:lnTo>
                  <a:lnTo>
                    <a:pt x="48" y="353"/>
                  </a:lnTo>
                  <a:lnTo>
                    <a:pt x="66" y="371"/>
                  </a:lnTo>
                  <a:lnTo>
                    <a:pt x="84" y="387"/>
                  </a:lnTo>
                  <a:lnTo>
                    <a:pt x="104" y="402"/>
                  </a:lnTo>
                  <a:lnTo>
                    <a:pt x="127" y="414"/>
                  </a:lnTo>
                  <a:lnTo>
                    <a:pt x="150" y="426"/>
                  </a:lnTo>
                  <a:lnTo>
                    <a:pt x="175" y="435"/>
                  </a:lnTo>
                  <a:lnTo>
                    <a:pt x="202" y="443"/>
                  </a:lnTo>
                  <a:lnTo>
                    <a:pt x="229" y="449"/>
                  </a:lnTo>
                  <a:lnTo>
                    <a:pt x="257" y="452"/>
                  </a:lnTo>
                  <a:lnTo>
                    <a:pt x="287" y="454"/>
                  </a:lnTo>
                  <a:close/>
                </a:path>
              </a:pathLst>
            </a:custGeom>
            <a:solidFill>
              <a:srgbClr val="C1D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46" name="Freeform 61"/>
            <p:cNvSpPr>
              <a:spLocks/>
            </p:cNvSpPr>
            <p:nvPr/>
          </p:nvSpPr>
          <p:spPr bwMode="auto">
            <a:xfrm>
              <a:off x="3244" y="1545"/>
              <a:ext cx="283" cy="223"/>
            </a:xfrm>
            <a:custGeom>
              <a:avLst/>
              <a:gdLst>
                <a:gd name="T0" fmla="*/ 1 w 564"/>
                <a:gd name="T1" fmla="*/ 1 h 446"/>
                <a:gd name="T2" fmla="*/ 1 w 564"/>
                <a:gd name="T3" fmla="*/ 1 h 446"/>
                <a:gd name="T4" fmla="*/ 1 w 564"/>
                <a:gd name="T5" fmla="*/ 1 h 446"/>
                <a:gd name="T6" fmla="*/ 1 w 564"/>
                <a:gd name="T7" fmla="*/ 1 h 446"/>
                <a:gd name="T8" fmla="*/ 1 w 564"/>
                <a:gd name="T9" fmla="*/ 1 h 446"/>
                <a:gd name="T10" fmla="*/ 1 w 564"/>
                <a:gd name="T11" fmla="*/ 1 h 446"/>
                <a:gd name="T12" fmla="*/ 1 w 564"/>
                <a:gd name="T13" fmla="*/ 1 h 446"/>
                <a:gd name="T14" fmla="*/ 1 w 564"/>
                <a:gd name="T15" fmla="*/ 1 h 446"/>
                <a:gd name="T16" fmla="*/ 1 w 564"/>
                <a:gd name="T17" fmla="*/ 1 h 446"/>
                <a:gd name="T18" fmla="*/ 1 w 564"/>
                <a:gd name="T19" fmla="*/ 1 h 446"/>
                <a:gd name="T20" fmla="*/ 1 w 564"/>
                <a:gd name="T21" fmla="*/ 1 h 446"/>
                <a:gd name="T22" fmla="*/ 1 w 564"/>
                <a:gd name="T23" fmla="*/ 1 h 446"/>
                <a:gd name="T24" fmla="*/ 1 w 564"/>
                <a:gd name="T25" fmla="*/ 1 h 446"/>
                <a:gd name="T26" fmla="*/ 1 w 564"/>
                <a:gd name="T27" fmla="*/ 1 h 446"/>
                <a:gd name="T28" fmla="*/ 1 w 564"/>
                <a:gd name="T29" fmla="*/ 1 h 446"/>
                <a:gd name="T30" fmla="*/ 1 w 564"/>
                <a:gd name="T31" fmla="*/ 1 h 446"/>
                <a:gd name="T32" fmla="*/ 1 w 564"/>
                <a:gd name="T33" fmla="*/ 1 h 446"/>
                <a:gd name="T34" fmla="*/ 1 w 564"/>
                <a:gd name="T35" fmla="*/ 1 h 446"/>
                <a:gd name="T36" fmla="*/ 1 w 564"/>
                <a:gd name="T37" fmla="*/ 1 h 446"/>
                <a:gd name="T38" fmla="*/ 1 w 564"/>
                <a:gd name="T39" fmla="*/ 1 h 446"/>
                <a:gd name="T40" fmla="*/ 1 w 564"/>
                <a:gd name="T41" fmla="*/ 1 h 446"/>
                <a:gd name="T42" fmla="*/ 1 w 564"/>
                <a:gd name="T43" fmla="*/ 1 h 446"/>
                <a:gd name="T44" fmla="*/ 1 w 564"/>
                <a:gd name="T45" fmla="*/ 1 h 446"/>
                <a:gd name="T46" fmla="*/ 1 w 564"/>
                <a:gd name="T47" fmla="*/ 1 h 446"/>
                <a:gd name="T48" fmla="*/ 1 w 564"/>
                <a:gd name="T49" fmla="*/ 1 h 446"/>
                <a:gd name="T50" fmla="*/ 1 w 564"/>
                <a:gd name="T51" fmla="*/ 1 h 446"/>
                <a:gd name="T52" fmla="*/ 1 w 564"/>
                <a:gd name="T53" fmla="*/ 1 h 446"/>
                <a:gd name="T54" fmla="*/ 1 w 564"/>
                <a:gd name="T55" fmla="*/ 1 h 446"/>
                <a:gd name="T56" fmla="*/ 1 w 564"/>
                <a:gd name="T57" fmla="*/ 1 h 446"/>
                <a:gd name="T58" fmla="*/ 1 w 564"/>
                <a:gd name="T59" fmla="*/ 1 h 446"/>
                <a:gd name="T60" fmla="*/ 1 w 564"/>
                <a:gd name="T61" fmla="*/ 1 h 446"/>
                <a:gd name="T62" fmla="*/ 1 w 564"/>
                <a:gd name="T63" fmla="*/ 1 h 4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4"/>
                <a:gd name="T97" fmla="*/ 0 h 446"/>
                <a:gd name="T98" fmla="*/ 564 w 564"/>
                <a:gd name="T99" fmla="*/ 446 h 4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4" h="446">
                  <a:moveTo>
                    <a:pt x="282" y="446"/>
                  </a:moveTo>
                  <a:lnTo>
                    <a:pt x="311" y="445"/>
                  </a:lnTo>
                  <a:lnTo>
                    <a:pt x="338" y="441"/>
                  </a:lnTo>
                  <a:lnTo>
                    <a:pt x="366" y="436"/>
                  </a:lnTo>
                  <a:lnTo>
                    <a:pt x="391" y="429"/>
                  </a:lnTo>
                  <a:lnTo>
                    <a:pt x="417" y="419"/>
                  </a:lnTo>
                  <a:lnTo>
                    <a:pt x="440" y="408"/>
                  </a:lnTo>
                  <a:lnTo>
                    <a:pt x="462" y="395"/>
                  </a:lnTo>
                  <a:lnTo>
                    <a:pt x="481" y="381"/>
                  </a:lnTo>
                  <a:lnTo>
                    <a:pt x="500" y="365"/>
                  </a:lnTo>
                  <a:lnTo>
                    <a:pt x="516" y="348"/>
                  </a:lnTo>
                  <a:lnTo>
                    <a:pt x="530" y="330"/>
                  </a:lnTo>
                  <a:lnTo>
                    <a:pt x="542" y="310"/>
                  </a:lnTo>
                  <a:lnTo>
                    <a:pt x="552" y="290"/>
                  </a:lnTo>
                  <a:lnTo>
                    <a:pt x="559" y="269"/>
                  </a:lnTo>
                  <a:lnTo>
                    <a:pt x="563" y="247"/>
                  </a:lnTo>
                  <a:lnTo>
                    <a:pt x="564" y="224"/>
                  </a:lnTo>
                  <a:lnTo>
                    <a:pt x="563" y="201"/>
                  </a:lnTo>
                  <a:lnTo>
                    <a:pt x="559" y="179"/>
                  </a:lnTo>
                  <a:lnTo>
                    <a:pt x="552" y="157"/>
                  </a:lnTo>
                  <a:lnTo>
                    <a:pt x="542" y="137"/>
                  </a:lnTo>
                  <a:lnTo>
                    <a:pt x="530" y="118"/>
                  </a:lnTo>
                  <a:lnTo>
                    <a:pt x="516" y="99"/>
                  </a:lnTo>
                  <a:lnTo>
                    <a:pt x="500" y="82"/>
                  </a:lnTo>
                  <a:lnTo>
                    <a:pt x="481" y="66"/>
                  </a:lnTo>
                  <a:lnTo>
                    <a:pt x="462" y="51"/>
                  </a:lnTo>
                  <a:lnTo>
                    <a:pt x="440" y="38"/>
                  </a:lnTo>
                  <a:lnTo>
                    <a:pt x="417" y="27"/>
                  </a:lnTo>
                  <a:lnTo>
                    <a:pt x="391" y="17"/>
                  </a:lnTo>
                  <a:lnTo>
                    <a:pt x="366" y="11"/>
                  </a:lnTo>
                  <a:lnTo>
                    <a:pt x="338" y="5"/>
                  </a:lnTo>
                  <a:lnTo>
                    <a:pt x="311" y="1"/>
                  </a:lnTo>
                  <a:lnTo>
                    <a:pt x="282" y="0"/>
                  </a:lnTo>
                  <a:lnTo>
                    <a:pt x="253" y="1"/>
                  </a:lnTo>
                  <a:lnTo>
                    <a:pt x="225" y="5"/>
                  </a:lnTo>
                  <a:lnTo>
                    <a:pt x="198" y="11"/>
                  </a:lnTo>
                  <a:lnTo>
                    <a:pt x="172" y="17"/>
                  </a:lnTo>
                  <a:lnTo>
                    <a:pt x="147" y="27"/>
                  </a:lnTo>
                  <a:lnTo>
                    <a:pt x="124" y="38"/>
                  </a:lnTo>
                  <a:lnTo>
                    <a:pt x="102" y="51"/>
                  </a:lnTo>
                  <a:lnTo>
                    <a:pt x="83" y="66"/>
                  </a:lnTo>
                  <a:lnTo>
                    <a:pt x="64" y="82"/>
                  </a:lnTo>
                  <a:lnTo>
                    <a:pt x="48" y="99"/>
                  </a:lnTo>
                  <a:lnTo>
                    <a:pt x="34" y="118"/>
                  </a:lnTo>
                  <a:lnTo>
                    <a:pt x="21" y="137"/>
                  </a:lnTo>
                  <a:lnTo>
                    <a:pt x="12" y="157"/>
                  </a:lnTo>
                  <a:lnTo>
                    <a:pt x="5" y="179"/>
                  </a:lnTo>
                  <a:lnTo>
                    <a:pt x="1" y="201"/>
                  </a:lnTo>
                  <a:lnTo>
                    <a:pt x="0" y="224"/>
                  </a:lnTo>
                  <a:lnTo>
                    <a:pt x="1" y="247"/>
                  </a:lnTo>
                  <a:lnTo>
                    <a:pt x="5" y="269"/>
                  </a:lnTo>
                  <a:lnTo>
                    <a:pt x="12" y="290"/>
                  </a:lnTo>
                  <a:lnTo>
                    <a:pt x="21" y="310"/>
                  </a:lnTo>
                  <a:lnTo>
                    <a:pt x="34" y="330"/>
                  </a:lnTo>
                  <a:lnTo>
                    <a:pt x="48" y="348"/>
                  </a:lnTo>
                  <a:lnTo>
                    <a:pt x="64" y="365"/>
                  </a:lnTo>
                  <a:lnTo>
                    <a:pt x="83" y="381"/>
                  </a:lnTo>
                  <a:lnTo>
                    <a:pt x="102" y="395"/>
                  </a:lnTo>
                  <a:lnTo>
                    <a:pt x="124" y="408"/>
                  </a:lnTo>
                  <a:lnTo>
                    <a:pt x="147" y="419"/>
                  </a:lnTo>
                  <a:lnTo>
                    <a:pt x="172" y="429"/>
                  </a:lnTo>
                  <a:lnTo>
                    <a:pt x="198" y="436"/>
                  </a:lnTo>
                  <a:lnTo>
                    <a:pt x="225" y="441"/>
                  </a:lnTo>
                  <a:lnTo>
                    <a:pt x="253" y="445"/>
                  </a:lnTo>
                  <a:lnTo>
                    <a:pt x="282" y="446"/>
                  </a:lnTo>
                  <a:close/>
                </a:path>
              </a:pathLst>
            </a:custGeom>
            <a:solidFill>
              <a:srgbClr val="C6DD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47" name="Freeform 62"/>
            <p:cNvSpPr>
              <a:spLocks/>
            </p:cNvSpPr>
            <p:nvPr/>
          </p:nvSpPr>
          <p:spPr bwMode="auto">
            <a:xfrm>
              <a:off x="3247" y="1547"/>
              <a:ext cx="277" cy="219"/>
            </a:xfrm>
            <a:custGeom>
              <a:avLst/>
              <a:gdLst>
                <a:gd name="T0" fmla="*/ 1 w 554"/>
                <a:gd name="T1" fmla="*/ 1 h 438"/>
                <a:gd name="T2" fmla="*/ 1 w 554"/>
                <a:gd name="T3" fmla="*/ 1 h 438"/>
                <a:gd name="T4" fmla="*/ 1 w 554"/>
                <a:gd name="T5" fmla="*/ 1 h 438"/>
                <a:gd name="T6" fmla="*/ 1 w 554"/>
                <a:gd name="T7" fmla="*/ 1 h 438"/>
                <a:gd name="T8" fmla="*/ 1 w 554"/>
                <a:gd name="T9" fmla="*/ 1 h 438"/>
                <a:gd name="T10" fmla="*/ 1 w 554"/>
                <a:gd name="T11" fmla="*/ 1 h 438"/>
                <a:gd name="T12" fmla="*/ 1 w 554"/>
                <a:gd name="T13" fmla="*/ 1 h 438"/>
                <a:gd name="T14" fmla="*/ 1 w 554"/>
                <a:gd name="T15" fmla="*/ 1 h 438"/>
                <a:gd name="T16" fmla="*/ 1 w 554"/>
                <a:gd name="T17" fmla="*/ 1 h 438"/>
                <a:gd name="T18" fmla="*/ 1 w 554"/>
                <a:gd name="T19" fmla="*/ 1 h 438"/>
                <a:gd name="T20" fmla="*/ 1 w 554"/>
                <a:gd name="T21" fmla="*/ 1 h 438"/>
                <a:gd name="T22" fmla="*/ 1 w 554"/>
                <a:gd name="T23" fmla="*/ 1 h 438"/>
                <a:gd name="T24" fmla="*/ 1 w 554"/>
                <a:gd name="T25" fmla="*/ 1 h 438"/>
                <a:gd name="T26" fmla="*/ 1 w 554"/>
                <a:gd name="T27" fmla="*/ 1 h 438"/>
                <a:gd name="T28" fmla="*/ 1 w 554"/>
                <a:gd name="T29" fmla="*/ 1 h 438"/>
                <a:gd name="T30" fmla="*/ 1 w 554"/>
                <a:gd name="T31" fmla="*/ 1 h 438"/>
                <a:gd name="T32" fmla="*/ 1 w 554"/>
                <a:gd name="T33" fmla="*/ 1 h 438"/>
                <a:gd name="T34" fmla="*/ 1 w 554"/>
                <a:gd name="T35" fmla="*/ 1 h 438"/>
                <a:gd name="T36" fmla="*/ 1 w 554"/>
                <a:gd name="T37" fmla="*/ 1 h 438"/>
                <a:gd name="T38" fmla="*/ 1 w 554"/>
                <a:gd name="T39" fmla="*/ 1 h 438"/>
                <a:gd name="T40" fmla="*/ 1 w 554"/>
                <a:gd name="T41" fmla="*/ 1 h 438"/>
                <a:gd name="T42" fmla="*/ 1 w 554"/>
                <a:gd name="T43" fmla="*/ 1 h 438"/>
                <a:gd name="T44" fmla="*/ 1 w 554"/>
                <a:gd name="T45" fmla="*/ 1 h 438"/>
                <a:gd name="T46" fmla="*/ 1 w 554"/>
                <a:gd name="T47" fmla="*/ 1 h 438"/>
                <a:gd name="T48" fmla="*/ 1 w 554"/>
                <a:gd name="T49" fmla="*/ 1 h 438"/>
                <a:gd name="T50" fmla="*/ 1 w 554"/>
                <a:gd name="T51" fmla="*/ 1 h 438"/>
                <a:gd name="T52" fmla="*/ 1 w 554"/>
                <a:gd name="T53" fmla="*/ 1 h 438"/>
                <a:gd name="T54" fmla="*/ 1 w 554"/>
                <a:gd name="T55" fmla="*/ 1 h 438"/>
                <a:gd name="T56" fmla="*/ 1 w 554"/>
                <a:gd name="T57" fmla="*/ 1 h 438"/>
                <a:gd name="T58" fmla="*/ 1 w 554"/>
                <a:gd name="T59" fmla="*/ 1 h 438"/>
                <a:gd name="T60" fmla="*/ 1 w 554"/>
                <a:gd name="T61" fmla="*/ 1 h 438"/>
                <a:gd name="T62" fmla="*/ 1 w 554"/>
                <a:gd name="T63" fmla="*/ 1 h 4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4"/>
                <a:gd name="T97" fmla="*/ 0 h 438"/>
                <a:gd name="T98" fmla="*/ 554 w 554"/>
                <a:gd name="T99" fmla="*/ 438 h 43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4" h="438">
                  <a:moveTo>
                    <a:pt x="277" y="438"/>
                  </a:moveTo>
                  <a:lnTo>
                    <a:pt x="306" y="436"/>
                  </a:lnTo>
                  <a:lnTo>
                    <a:pt x="332" y="433"/>
                  </a:lnTo>
                  <a:lnTo>
                    <a:pt x="360" y="427"/>
                  </a:lnTo>
                  <a:lnTo>
                    <a:pt x="385" y="420"/>
                  </a:lnTo>
                  <a:lnTo>
                    <a:pt x="409" y="411"/>
                  </a:lnTo>
                  <a:lnTo>
                    <a:pt x="431" y="401"/>
                  </a:lnTo>
                  <a:lnTo>
                    <a:pt x="453" y="388"/>
                  </a:lnTo>
                  <a:lnTo>
                    <a:pt x="473" y="373"/>
                  </a:lnTo>
                  <a:lnTo>
                    <a:pt x="490" y="358"/>
                  </a:lnTo>
                  <a:lnTo>
                    <a:pt x="506" y="341"/>
                  </a:lnTo>
                  <a:lnTo>
                    <a:pt x="520" y="323"/>
                  </a:lnTo>
                  <a:lnTo>
                    <a:pt x="532" y="304"/>
                  </a:lnTo>
                  <a:lnTo>
                    <a:pt x="541" y="284"/>
                  </a:lnTo>
                  <a:lnTo>
                    <a:pt x="548" y="262"/>
                  </a:lnTo>
                  <a:lnTo>
                    <a:pt x="552" y="241"/>
                  </a:lnTo>
                  <a:lnTo>
                    <a:pt x="554" y="219"/>
                  </a:lnTo>
                  <a:lnTo>
                    <a:pt x="552" y="197"/>
                  </a:lnTo>
                  <a:lnTo>
                    <a:pt x="548" y="175"/>
                  </a:lnTo>
                  <a:lnTo>
                    <a:pt x="541" y="153"/>
                  </a:lnTo>
                  <a:lnTo>
                    <a:pt x="532" y="133"/>
                  </a:lnTo>
                  <a:lnTo>
                    <a:pt x="520" y="114"/>
                  </a:lnTo>
                  <a:lnTo>
                    <a:pt x="506" y="97"/>
                  </a:lnTo>
                  <a:lnTo>
                    <a:pt x="490" y="79"/>
                  </a:lnTo>
                  <a:lnTo>
                    <a:pt x="473" y="64"/>
                  </a:lnTo>
                  <a:lnTo>
                    <a:pt x="453" y="49"/>
                  </a:lnTo>
                  <a:lnTo>
                    <a:pt x="431" y="37"/>
                  </a:lnTo>
                  <a:lnTo>
                    <a:pt x="409" y="26"/>
                  </a:lnTo>
                  <a:lnTo>
                    <a:pt x="385" y="17"/>
                  </a:lnTo>
                  <a:lnTo>
                    <a:pt x="360" y="10"/>
                  </a:lnTo>
                  <a:lnTo>
                    <a:pt x="332" y="4"/>
                  </a:lnTo>
                  <a:lnTo>
                    <a:pt x="306" y="1"/>
                  </a:lnTo>
                  <a:lnTo>
                    <a:pt x="277" y="0"/>
                  </a:lnTo>
                  <a:lnTo>
                    <a:pt x="248" y="1"/>
                  </a:lnTo>
                  <a:lnTo>
                    <a:pt x="222" y="4"/>
                  </a:lnTo>
                  <a:lnTo>
                    <a:pt x="194" y="10"/>
                  </a:lnTo>
                  <a:lnTo>
                    <a:pt x="169" y="17"/>
                  </a:lnTo>
                  <a:lnTo>
                    <a:pt x="144" y="26"/>
                  </a:lnTo>
                  <a:lnTo>
                    <a:pt x="122" y="37"/>
                  </a:lnTo>
                  <a:lnTo>
                    <a:pt x="101" y="49"/>
                  </a:lnTo>
                  <a:lnTo>
                    <a:pt x="81" y="64"/>
                  </a:lnTo>
                  <a:lnTo>
                    <a:pt x="64" y="79"/>
                  </a:lnTo>
                  <a:lnTo>
                    <a:pt x="48" y="97"/>
                  </a:lnTo>
                  <a:lnTo>
                    <a:pt x="34" y="114"/>
                  </a:lnTo>
                  <a:lnTo>
                    <a:pt x="22" y="133"/>
                  </a:lnTo>
                  <a:lnTo>
                    <a:pt x="13" y="153"/>
                  </a:lnTo>
                  <a:lnTo>
                    <a:pt x="6" y="175"/>
                  </a:lnTo>
                  <a:lnTo>
                    <a:pt x="1" y="197"/>
                  </a:lnTo>
                  <a:lnTo>
                    <a:pt x="0" y="219"/>
                  </a:lnTo>
                  <a:lnTo>
                    <a:pt x="1" y="241"/>
                  </a:lnTo>
                  <a:lnTo>
                    <a:pt x="6" y="262"/>
                  </a:lnTo>
                  <a:lnTo>
                    <a:pt x="13" y="284"/>
                  </a:lnTo>
                  <a:lnTo>
                    <a:pt x="22" y="304"/>
                  </a:lnTo>
                  <a:lnTo>
                    <a:pt x="34" y="323"/>
                  </a:lnTo>
                  <a:lnTo>
                    <a:pt x="48" y="341"/>
                  </a:lnTo>
                  <a:lnTo>
                    <a:pt x="64" y="358"/>
                  </a:lnTo>
                  <a:lnTo>
                    <a:pt x="81" y="373"/>
                  </a:lnTo>
                  <a:lnTo>
                    <a:pt x="101" y="388"/>
                  </a:lnTo>
                  <a:lnTo>
                    <a:pt x="122" y="401"/>
                  </a:lnTo>
                  <a:lnTo>
                    <a:pt x="144" y="411"/>
                  </a:lnTo>
                  <a:lnTo>
                    <a:pt x="169" y="420"/>
                  </a:lnTo>
                  <a:lnTo>
                    <a:pt x="194" y="427"/>
                  </a:lnTo>
                  <a:lnTo>
                    <a:pt x="222" y="433"/>
                  </a:lnTo>
                  <a:lnTo>
                    <a:pt x="248" y="436"/>
                  </a:lnTo>
                  <a:lnTo>
                    <a:pt x="277" y="438"/>
                  </a:lnTo>
                  <a:close/>
                </a:path>
              </a:pathLst>
            </a:custGeom>
            <a:solidFill>
              <a:srgbClr val="CEE2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48" name="Freeform 63"/>
            <p:cNvSpPr>
              <a:spLocks/>
            </p:cNvSpPr>
            <p:nvPr/>
          </p:nvSpPr>
          <p:spPr bwMode="auto">
            <a:xfrm>
              <a:off x="3249" y="1549"/>
              <a:ext cx="272" cy="215"/>
            </a:xfrm>
            <a:custGeom>
              <a:avLst/>
              <a:gdLst>
                <a:gd name="T0" fmla="*/ 1 w 544"/>
                <a:gd name="T1" fmla="*/ 1 h 430"/>
                <a:gd name="T2" fmla="*/ 1 w 544"/>
                <a:gd name="T3" fmla="*/ 1 h 430"/>
                <a:gd name="T4" fmla="*/ 1 w 544"/>
                <a:gd name="T5" fmla="*/ 1 h 430"/>
                <a:gd name="T6" fmla="*/ 1 w 544"/>
                <a:gd name="T7" fmla="*/ 1 h 430"/>
                <a:gd name="T8" fmla="*/ 1 w 544"/>
                <a:gd name="T9" fmla="*/ 1 h 430"/>
                <a:gd name="T10" fmla="*/ 1 w 544"/>
                <a:gd name="T11" fmla="*/ 1 h 430"/>
                <a:gd name="T12" fmla="*/ 1 w 544"/>
                <a:gd name="T13" fmla="*/ 1 h 430"/>
                <a:gd name="T14" fmla="*/ 1 w 544"/>
                <a:gd name="T15" fmla="*/ 1 h 430"/>
                <a:gd name="T16" fmla="*/ 1 w 544"/>
                <a:gd name="T17" fmla="*/ 1 h 430"/>
                <a:gd name="T18" fmla="*/ 1 w 544"/>
                <a:gd name="T19" fmla="*/ 1 h 430"/>
                <a:gd name="T20" fmla="*/ 1 w 544"/>
                <a:gd name="T21" fmla="*/ 1 h 430"/>
                <a:gd name="T22" fmla="*/ 1 w 544"/>
                <a:gd name="T23" fmla="*/ 1 h 430"/>
                <a:gd name="T24" fmla="*/ 1 w 544"/>
                <a:gd name="T25" fmla="*/ 1 h 430"/>
                <a:gd name="T26" fmla="*/ 1 w 544"/>
                <a:gd name="T27" fmla="*/ 1 h 430"/>
                <a:gd name="T28" fmla="*/ 1 w 544"/>
                <a:gd name="T29" fmla="*/ 1 h 430"/>
                <a:gd name="T30" fmla="*/ 1 w 544"/>
                <a:gd name="T31" fmla="*/ 1 h 430"/>
                <a:gd name="T32" fmla="*/ 1 w 544"/>
                <a:gd name="T33" fmla="*/ 1 h 430"/>
                <a:gd name="T34" fmla="*/ 1 w 544"/>
                <a:gd name="T35" fmla="*/ 1 h 430"/>
                <a:gd name="T36" fmla="*/ 1 w 544"/>
                <a:gd name="T37" fmla="*/ 1 h 430"/>
                <a:gd name="T38" fmla="*/ 1 w 544"/>
                <a:gd name="T39" fmla="*/ 1 h 430"/>
                <a:gd name="T40" fmla="*/ 1 w 544"/>
                <a:gd name="T41" fmla="*/ 1 h 430"/>
                <a:gd name="T42" fmla="*/ 1 w 544"/>
                <a:gd name="T43" fmla="*/ 1 h 430"/>
                <a:gd name="T44" fmla="*/ 1 w 544"/>
                <a:gd name="T45" fmla="*/ 1 h 430"/>
                <a:gd name="T46" fmla="*/ 1 w 544"/>
                <a:gd name="T47" fmla="*/ 1 h 430"/>
                <a:gd name="T48" fmla="*/ 1 w 544"/>
                <a:gd name="T49" fmla="*/ 1 h 430"/>
                <a:gd name="T50" fmla="*/ 1 w 544"/>
                <a:gd name="T51" fmla="*/ 1 h 430"/>
                <a:gd name="T52" fmla="*/ 1 w 544"/>
                <a:gd name="T53" fmla="*/ 1 h 430"/>
                <a:gd name="T54" fmla="*/ 1 w 544"/>
                <a:gd name="T55" fmla="*/ 1 h 430"/>
                <a:gd name="T56" fmla="*/ 1 w 544"/>
                <a:gd name="T57" fmla="*/ 1 h 430"/>
                <a:gd name="T58" fmla="*/ 1 w 544"/>
                <a:gd name="T59" fmla="*/ 1 h 430"/>
                <a:gd name="T60" fmla="*/ 1 w 544"/>
                <a:gd name="T61" fmla="*/ 1 h 430"/>
                <a:gd name="T62" fmla="*/ 1 w 544"/>
                <a:gd name="T63" fmla="*/ 1 h 4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4"/>
                <a:gd name="T97" fmla="*/ 0 h 430"/>
                <a:gd name="T98" fmla="*/ 544 w 544"/>
                <a:gd name="T99" fmla="*/ 430 h 4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4" h="430">
                  <a:moveTo>
                    <a:pt x="272" y="430"/>
                  </a:moveTo>
                  <a:lnTo>
                    <a:pt x="300" y="429"/>
                  </a:lnTo>
                  <a:lnTo>
                    <a:pt x="326" y="425"/>
                  </a:lnTo>
                  <a:lnTo>
                    <a:pt x="353" y="421"/>
                  </a:lnTo>
                  <a:lnTo>
                    <a:pt x="378" y="413"/>
                  </a:lnTo>
                  <a:lnTo>
                    <a:pt x="401" y="405"/>
                  </a:lnTo>
                  <a:lnTo>
                    <a:pt x="424" y="393"/>
                  </a:lnTo>
                  <a:lnTo>
                    <a:pt x="445" y="382"/>
                  </a:lnTo>
                  <a:lnTo>
                    <a:pt x="464" y="368"/>
                  </a:lnTo>
                  <a:lnTo>
                    <a:pt x="482" y="352"/>
                  </a:lnTo>
                  <a:lnTo>
                    <a:pt x="498" y="335"/>
                  </a:lnTo>
                  <a:lnTo>
                    <a:pt x="510" y="318"/>
                  </a:lnTo>
                  <a:lnTo>
                    <a:pt x="522" y="300"/>
                  </a:lnTo>
                  <a:lnTo>
                    <a:pt x="531" y="279"/>
                  </a:lnTo>
                  <a:lnTo>
                    <a:pt x="538" y="259"/>
                  </a:lnTo>
                  <a:lnTo>
                    <a:pt x="543" y="238"/>
                  </a:lnTo>
                  <a:lnTo>
                    <a:pt x="544" y="216"/>
                  </a:lnTo>
                  <a:lnTo>
                    <a:pt x="543" y="194"/>
                  </a:lnTo>
                  <a:lnTo>
                    <a:pt x="538" y="172"/>
                  </a:lnTo>
                  <a:lnTo>
                    <a:pt x="531" y="151"/>
                  </a:lnTo>
                  <a:lnTo>
                    <a:pt x="522" y="132"/>
                  </a:lnTo>
                  <a:lnTo>
                    <a:pt x="510" y="113"/>
                  </a:lnTo>
                  <a:lnTo>
                    <a:pt x="498" y="96"/>
                  </a:lnTo>
                  <a:lnTo>
                    <a:pt x="482" y="79"/>
                  </a:lnTo>
                  <a:lnTo>
                    <a:pt x="464" y="64"/>
                  </a:lnTo>
                  <a:lnTo>
                    <a:pt x="445" y="50"/>
                  </a:lnTo>
                  <a:lnTo>
                    <a:pt x="424" y="37"/>
                  </a:lnTo>
                  <a:lnTo>
                    <a:pt x="401" y="27"/>
                  </a:lnTo>
                  <a:lnTo>
                    <a:pt x="378" y="18"/>
                  </a:lnTo>
                  <a:lnTo>
                    <a:pt x="353" y="9"/>
                  </a:lnTo>
                  <a:lnTo>
                    <a:pt x="326" y="5"/>
                  </a:lnTo>
                  <a:lnTo>
                    <a:pt x="300" y="1"/>
                  </a:lnTo>
                  <a:lnTo>
                    <a:pt x="272" y="0"/>
                  </a:lnTo>
                  <a:lnTo>
                    <a:pt x="244" y="1"/>
                  </a:lnTo>
                  <a:lnTo>
                    <a:pt x="218" y="5"/>
                  </a:lnTo>
                  <a:lnTo>
                    <a:pt x="191" y="9"/>
                  </a:lnTo>
                  <a:lnTo>
                    <a:pt x="166" y="18"/>
                  </a:lnTo>
                  <a:lnTo>
                    <a:pt x="143" y="27"/>
                  </a:lnTo>
                  <a:lnTo>
                    <a:pt x="120" y="37"/>
                  </a:lnTo>
                  <a:lnTo>
                    <a:pt x="99" y="50"/>
                  </a:lnTo>
                  <a:lnTo>
                    <a:pt x="79" y="64"/>
                  </a:lnTo>
                  <a:lnTo>
                    <a:pt x="62" y="79"/>
                  </a:lnTo>
                  <a:lnTo>
                    <a:pt x="46" y="96"/>
                  </a:lnTo>
                  <a:lnTo>
                    <a:pt x="33" y="113"/>
                  </a:lnTo>
                  <a:lnTo>
                    <a:pt x="22" y="132"/>
                  </a:lnTo>
                  <a:lnTo>
                    <a:pt x="13" y="151"/>
                  </a:lnTo>
                  <a:lnTo>
                    <a:pt x="6" y="17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1" y="238"/>
                  </a:lnTo>
                  <a:lnTo>
                    <a:pt x="6" y="259"/>
                  </a:lnTo>
                  <a:lnTo>
                    <a:pt x="13" y="279"/>
                  </a:lnTo>
                  <a:lnTo>
                    <a:pt x="22" y="300"/>
                  </a:lnTo>
                  <a:lnTo>
                    <a:pt x="33" y="318"/>
                  </a:lnTo>
                  <a:lnTo>
                    <a:pt x="46" y="335"/>
                  </a:lnTo>
                  <a:lnTo>
                    <a:pt x="62" y="352"/>
                  </a:lnTo>
                  <a:lnTo>
                    <a:pt x="79" y="368"/>
                  </a:lnTo>
                  <a:lnTo>
                    <a:pt x="99" y="382"/>
                  </a:lnTo>
                  <a:lnTo>
                    <a:pt x="120" y="393"/>
                  </a:lnTo>
                  <a:lnTo>
                    <a:pt x="143" y="405"/>
                  </a:lnTo>
                  <a:lnTo>
                    <a:pt x="166" y="413"/>
                  </a:lnTo>
                  <a:lnTo>
                    <a:pt x="191" y="421"/>
                  </a:lnTo>
                  <a:lnTo>
                    <a:pt x="218" y="425"/>
                  </a:lnTo>
                  <a:lnTo>
                    <a:pt x="244" y="429"/>
                  </a:lnTo>
                  <a:lnTo>
                    <a:pt x="272" y="430"/>
                  </a:lnTo>
                  <a:close/>
                </a:path>
              </a:pathLst>
            </a:custGeom>
            <a:solidFill>
              <a:srgbClr val="D3E5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49" name="Freeform 64"/>
            <p:cNvSpPr>
              <a:spLocks/>
            </p:cNvSpPr>
            <p:nvPr/>
          </p:nvSpPr>
          <p:spPr bwMode="auto">
            <a:xfrm>
              <a:off x="3252" y="1551"/>
              <a:ext cx="267" cy="211"/>
            </a:xfrm>
            <a:custGeom>
              <a:avLst/>
              <a:gdLst>
                <a:gd name="T0" fmla="*/ 1 w 532"/>
                <a:gd name="T1" fmla="*/ 1 h 421"/>
                <a:gd name="T2" fmla="*/ 1 w 532"/>
                <a:gd name="T3" fmla="*/ 1 h 421"/>
                <a:gd name="T4" fmla="*/ 1 w 532"/>
                <a:gd name="T5" fmla="*/ 1 h 421"/>
                <a:gd name="T6" fmla="*/ 1 w 532"/>
                <a:gd name="T7" fmla="*/ 1 h 421"/>
                <a:gd name="T8" fmla="*/ 1 w 532"/>
                <a:gd name="T9" fmla="*/ 1 h 421"/>
                <a:gd name="T10" fmla="*/ 1 w 532"/>
                <a:gd name="T11" fmla="*/ 1 h 421"/>
                <a:gd name="T12" fmla="*/ 1 w 532"/>
                <a:gd name="T13" fmla="*/ 1 h 421"/>
                <a:gd name="T14" fmla="*/ 1 w 532"/>
                <a:gd name="T15" fmla="*/ 1 h 421"/>
                <a:gd name="T16" fmla="*/ 1 w 532"/>
                <a:gd name="T17" fmla="*/ 1 h 421"/>
                <a:gd name="T18" fmla="*/ 1 w 532"/>
                <a:gd name="T19" fmla="*/ 1 h 421"/>
                <a:gd name="T20" fmla="*/ 1 w 532"/>
                <a:gd name="T21" fmla="*/ 1 h 421"/>
                <a:gd name="T22" fmla="*/ 1 w 532"/>
                <a:gd name="T23" fmla="*/ 1 h 421"/>
                <a:gd name="T24" fmla="*/ 1 w 532"/>
                <a:gd name="T25" fmla="*/ 1 h 421"/>
                <a:gd name="T26" fmla="*/ 1 w 532"/>
                <a:gd name="T27" fmla="*/ 1 h 421"/>
                <a:gd name="T28" fmla="*/ 1 w 532"/>
                <a:gd name="T29" fmla="*/ 1 h 421"/>
                <a:gd name="T30" fmla="*/ 1 w 532"/>
                <a:gd name="T31" fmla="*/ 1 h 421"/>
                <a:gd name="T32" fmla="*/ 1 w 532"/>
                <a:gd name="T33" fmla="*/ 1 h 421"/>
                <a:gd name="T34" fmla="*/ 1 w 532"/>
                <a:gd name="T35" fmla="*/ 1 h 421"/>
                <a:gd name="T36" fmla="*/ 1 w 532"/>
                <a:gd name="T37" fmla="*/ 1 h 421"/>
                <a:gd name="T38" fmla="*/ 1 w 532"/>
                <a:gd name="T39" fmla="*/ 1 h 421"/>
                <a:gd name="T40" fmla="*/ 1 w 532"/>
                <a:gd name="T41" fmla="*/ 1 h 421"/>
                <a:gd name="T42" fmla="*/ 1 w 532"/>
                <a:gd name="T43" fmla="*/ 1 h 421"/>
                <a:gd name="T44" fmla="*/ 1 w 532"/>
                <a:gd name="T45" fmla="*/ 1 h 421"/>
                <a:gd name="T46" fmla="*/ 1 w 532"/>
                <a:gd name="T47" fmla="*/ 1 h 421"/>
                <a:gd name="T48" fmla="*/ 1 w 532"/>
                <a:gd name="T49" fmla="*/ 1 h 421"/>
                <a:gd name="T50" fmla="*/ 1 w 532"/>
                <a:gd name="T51" fmla="*/ 1 h 421"/>
                <a:gd name="T52" fmla="*/ 1 w 532"/>
                <a:gd name="T53" fmla="*/ 1 h 421"/>
                <a:gd name="T54" fmla="*/ 1 w 532"/>
                <a:gd name="T55" fmla="*/ 1 h 421"/>
                <a:gd name="T56" fmla="*/ 1 w 532"/>
                <a:gd name="T57" fmla="*/ 1 h 421"/>
                <a:gd name="T58" fmla="*/ 1 w 532"/>
                <a:gd name="T59" fmla="*/ 1 h 421"/>
                <a:gd name="T60" fmla="*/ 1 w 532"/>
                <a:gd name="T61" fmla="*/ 1 h 421"/>
                <a:gd name="T62" fmla="*/ 1 w 532"/>
                <a:gd name="T63" fmla="*/ 1 h 4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2"/>
                <a:gd name="T97" fmla="*/ 0 h 421"/>
                <a:gd name="T98" fmla="*/ 532 w 532"/>
                <a:gd name="T99" fmla="*/ 421 h 4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2" h="421">
                  <a:moveTo>
                    <a:pt x="266" y="421"/>
                  </a:moveTo>
                  <a:lnTo>
                    <a:pt x="294" y="420"/>
                  </a:lnTo>
                  <a:lnTo>
                    <a:pt x="320" y="417"/>
                  </a:lnTo>
                  <a:lnTo>
                    <a:pt x="345" y="412"/>
                  </a:lnTo>
                  <a:lnTo>
                    <a:pt x="370" y="405"/>
                  </a:lnTo>
                  <a:lnTo>
                    <a:pt x="393" y="396"/>
                  </a:lnTo>
                  <a:lnTo>
                    <a:pt x="415" y="386"/>
                  </a:lnTo>
                  <a:lnTo>
                    <a:pt x="435" y="373"/>
                  </a:lnTo>
                  <a:lnTo>
                    <a:pt x="455" y="359"/>
                  </a:lnTo>
                  <a:lnTo>
                    <a:pt x="471" y="344"/>
                  </a:lnTo>
                  <a:lnTo>
                    <a:pt x="487" y="328"/>
                  </a:lnTo>
                  <a:lnTo>
                    <a:pt x="500" y="311"/>
                  </a:lnTo>
                  <a:lnTo>
                    <a:pt x="511" y="292"/>
                  </a:lnTo>
                  <a:lnTo>
                    <a:pt x="521" y="273"/>
                  </a:lnTo>
                  <a:lnTo>
                    <a:pt x="526" y="253"/>
                  </a:lnTo>
                  <a:lnTo>
                    <a:pt x="531" y="233"/>
                  </a:lnTo>
                  <a:lnTo>
                    <a:pt x="532" y="211"/>
                  </a:lnTo>
                  <a:lnTo>
                    <a:pt x="531" y="189"/>
                  </a:lnTo>
                  <a:lnTo>
                    <a:pt x="526" y="168"/>
                  </a:lnTo>
                  <a:lnTo>
                    <a:pt x="521" y="148"/>
                  </a:lnTo>
                  <a:lnTo>
                    <a:pt x="511" y="129"/>
                  </a:lnTo>
                  <a:lnTo>
                    <a:pt x="500" y="110"/>
                  </a:lnTo>
                  <a:lnTo>
                    <a:pt x="487" y="93"/>
                  </a:lnTo>
                  <a:lnTo>
                    <a:pt x="471" y="77"/>
                  </a:lnTo>
                  <a:lnTo>
                    <a:pt x="455" y="62"/>
                  </a:lnTo>
                  <a:lnTo>
                    <a:pt x="435" y="48"/>
                  </a:lnTo>
                  <a:lnTo>
                    <a:pt x="415" y="36"/>
                  </a:lnTo>
                  <a:lnTo>
                    <a:pt x="393" y="25"/>
                  </a:lnTo>
                  <a:lnTo>
                    <a:pt x="370" y="16"/>
                  </a:lnTo>
                  <a:lnTo>
                    <a:pt x="345" y="9"/>
                  </a:lnTo>
                  <a:lnTo>
                    <a:pt x="320" y="4"/>
                  </a:lnTo>
                  <a:lnTo>
                    <a:pt x="294" y="1"/>
                  </a:lnTo>
                  <a:lnTo>
                    <a:pt x="266" y="0"/>
                  </a:lnTo>
                  <a:lnTo>
                    <a:pt x="238" y="1"/>
                  </a:lnTo>
                  <a:lnTo>
                    <a:pt x="212" y="4"/>
                  </a:lnTo>
                  <a:lnTo>
                    <a:pt x="186" y="9"/>
                  </a:lnTo>
                  <a:lnTo>
                    <a:pt x="162" y="16"/>
                  </a:lnTo>
                  <a:lnTo>
                    <a:pt x="139" y="25"/>
                  </a:lnTo>
                  <a:lnTo>
                    <a:pt x="117" y="36"/>
                  </a:lnTo>
                  <a:lnTo>
                    <a:pt x="96" y="48"/>
                  </a:lnTo>
                  <a:lnTo>
                    <a:pt x="78" y="62"/>
                  </a:lnTo>
                  <a:lnTo>
                    <a:pt x="61" y="77"/>
                  </a:lnTo>
                  <a:lnTo>
                    <a:pt x="45" y="93"/>
                  </a:lnTo>
                  <a:lnTo>
                    <a:pt x="32" y="110"/>
                  </a:lnTo>
                  <a:lnTo>
                    <a:pt x="20" y="129"/>
                  </a:lnTo>
                  <a:lnTo>
                    <a:pt x="11" y="148"/>
                  </a:lnTo>
                  <a:lnTo>
                    <a:pt x="5" y="168"/>
                  </a:lnTo>
                  <a:lnTo>
                    <a:pt x="1" y="189"/>
                  </a:lnTo>
                  <a:lnTo>
                    <a:pt x="0" y="211"/>
                  </a:lnTo>
                  <a:lnTo>
                    <a:pt x="1" y="233"/>
                  </a:lnTo>
                  <a:lnTo>
                    <a:pt x="5" y="253"/>
                  </a:lnTo>
                  <a:lnTo>
                    <a:pt x="11" y="273"/>
                  </a:lnTo>
                  <a:lnTo>
                    <a:pt x="20" y="292"/>
                  </a:lnTo>
                  <a:lnTo>
                    <a:pt x="32" y="311"/>
                  </a:lnTo>
                  <a:lnTo>
                    <a:pt x="45" y="328"/>
                  </a:lnTo>
                  <a:lnTo>
                    <a:pt x="61" y="344"/>
                  </a:lnTo>
                  <a:lnTo>
                    <a:pt x="78" y="359"/>
                  </a:lnTo>
                  <a:lnTo>
                    <a:pt x="96" y="373"/>
                  </a:lnTo>
                  <a:lnTo>
                    <a:pt x="117" y="386"/>
                  </a:lnTo>
                  <a:lnTo>
                    <a:pt x="139" y="396"/>
                  </a:lnTo>
                  <a:lnTo>
                    <a:pt x="162" y="405"/>
                  </a:lnTo>
                  <a:lnTo>
                    <a:pt x="186" y="412"/>
                  </a:lnTo>
                  <a:lnTo>
                    <a:pt x="212" y="417"/>
                  </a:lnTo>
                  <a:lnTo>
                    <a:pt x="238" y="420"/>
                  </a:lnTo>
                  <a:lnTo>
                    <a:pt x="266" y="421"/>
                  </a:lnTo>
                  <a:close/>
                </a:path>
              </a:pathLst>
            </a:custGeom>
            <a:solidFill>
              <a:srgbClr val="DDEA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50" name="Freeform 65"/>
            <p:cNvSpPr>
              <a:spLocks/>
            </p:cNvSpPr>
            <p:nvPr/>
          </p:nvSpPr>
          <p:spPr bwMode="auto">
            <a:xfrm>
              <a:off x="3255" y="1553"/>
              <a:ext cx="261" cy="207"/>
            </a:xfrm>
            <a:custGeom>
              <a:avLst/>
              <a:gdLst>
                <a:gd name="T0" fmla="*/ 0 w 524"/>
                <a:gd name="T1" fmla="*/ 1 h 414"/>
                <a:gd name="T2" fmla="*/ 0 w 524"/>
                <a:gd name="T3" fmla="*/ 1 h 414"/>
                <a:gd name="T4" fmla="*/ 0 w 524"/>
                <a:gd name="T5" fmla="*/ 1 h 414"/>
                <a:gd name="T6" fmla="*/ 0 w 524"/>
                <a:gd name="T7" fmla="*/ 1 h 414"/>
                <a:gd name="T8" fmla="*/ 0 w 524"/>
                <a:gd name="T9" fmla="*/ 1 h 414"/>
                <a:gd name="T10" fmla="*/ 0 w 524"/>
                <a:gd name="T11" fmla="*/ 1 h 414"/>
                <a:gd name="T12" fmla="*/ 0 w 524"/>
                <a:gd name="T13" fmla="*/ 1 h 414"/>
                <a:gd name="T14" fmla="*/ 0 w 524"/>
                <a:gd name="T15" fmla="*/ 1 h 414"/>
                <a:gd name="T16" fmla="*/ 0 w 524"/>
                <a:gd name="T17" fmla="*/ 1 h 414"/>
                <a:gd name="T18" fmla="*/ 0 w 524"/>
                <a:gd name="T19" fmla="*/ 1 h 414"/>
                <a:gd name="T20" fmla="*/ 0 w 524"/>
                <a:gd name="T21" fmla="*/ 1 h 414"/>
                <a:gd name="T22" fmla="*/ 0 w 524"/>
                <a:gd name="T23" fmla="*/ 1 h 414"/>
                <a:gd name="T24" fmla="*/ 0 w 524"/>
                <a:gd name="T25" fmla="*/ 1 h 414"/>
                <a:gd name="T26" fmla="*/ 0 w 524"/>
                <a:gd name="T27" fmla="*/ 1 h 414"/>
                <a:gd name="T28" fmla="*/ 0 w 524"/>
                <a:gd name="T29" fmla="*/ 1 h 414"/>
                <a:gd name="T30" fmla="*/ 0 w 524"/>
                <a:gd name="T31" fmla="*/ 1 h 414"/>
                <a:gd name="T32" fmla="*/ 0 w 524"/>
                <a:gd name="T33" fmla="*/ 1 h 414"/>
                <a:gd name="T34" fmla="*/ 0 w 524"/>
                <a:gd name="T35" fmla="*/ 1 h 414"/>
                <a:gd name="T36" fmla="*/ 0 w 524"/>
                <a:gd name="T37" fmla="*/ 1 h 414"/>
                <a:gd name="T38" fmla="*/ 0 w 524"/>
                <a:gd name="T39" fmla="*/ 1 h 414"/>
                <a:gd name="T40" fmla="*/ 0 w 524"/>
                <a:gd name="T41" fmla="*/ 1 h 414"/>
                <a:gd name="T42" fmla="*/ 0 w 524"/>
                <a:gd name="T43" fmla="*/ 1 h 414"/>
                <a:gd name="T44" fmla="*/ 0 w 524"/>
                <a:gd name="T45" fmla="*/ 1 h 414"/>
                <a:gd name="T46" fmla="*/ 0 w 524"/>
                <a:gd name="T47" fmla="*/ 1 h 414"/>
                <a:gd name="T48" fmla="*/ 0 w 524"/>
                <a:gd name="T49" fmla="*/ 1 h 414"/>
                <a:gd name="T50" fmla="*/ 0 w 524"/>
                <a:gd name="T51" fmla="*/ 1 h 414"/>
                <a:gd name="T52" fmla="*/ 0 w 524"/>
                <a:gd name="T53" fmla="*/ 1 h 414"/>
                <a:gd name="T54" fmla="*/ 0 w 524"/>
                <a:gd name="T55" fmla="*/ 1 h 414"/>
                <a:gd name="T56" fmla="*/ 0 w 524"/>
                <a:gd name="T57" fmla="*/ 1 h 414"/>
                <a:gd name="T58" fmla="*/ 0 w 524"/>
                <a:gd name="T59" fmla="*/ 1 h 414"/>
                <a:gd name="T60" fmla="*/ 0 w 524"/>
                <a:gd name="T61" fmla="*/ 1 h 414"/>
                <a:gd name="T62" fmla="*/ 0 w 524"/>
                <a:gd name="T63" fmla="*/ 1 h 4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4"/>
                <a:gd name="T97" fmla="*/ 0 h 414"/>
                <a:gd name="T98" fmla="*/ 524 w 524"/>
                <a:gd name="T99" fmla="*/ 414 h 4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4" h="414">
                  <a:moveTo>
                    <a:pt x="262" y="414"/>
                  </a:moveTo>
                  <a:lnTo>
                    <a:pt x="288" y="413"/>
                  </a:lnTo>
                  <a:lnTo>
                    <a:pt x="315" y="409"/>
                  </a:lnTo>
                  <a:lnTo>
                    <a:pt x="339" y="405"/>
                  </a:lnTo>
                  <a:lnTo>
                    <a:pt x="363" y="398"/>
                  </a:lnTo>
                  <a:lnTo>
                    <a:pt x="386" y="388"/>
                  </a:lnTo>
                  <a:lnTo>
                    <a:pt x="408" y="378"/>
                  </a:lnTo>
                  <a:lnTo>
                    <a:pt x="428" y="367"/>
                  </a:lnTo>
                  <a:lnTo>
                    <a:pt x="446" y="354"/>
                  </a:lnTo>
                  <a:lnTo>
                    <a:pt x="464" y="339"/>
                  </a:lnTo>
                  <a:lnTo>
                    <a:pt x="479" y="323"/>
                  </a:lnTo>
                  <a:lnTo>
                    <a:pt x="492" y="306"/>
                  </a:lnTo>
                  <a:lnTo>
                    <a:pt x="503" y="288"/>
                  </a:lnTo>
                  <a:lnTo>
                    <a:pt x="512" y="269"/>
                  </a:lnTo>
                  <a:lnTo>
                    <a:pt x="518" y="249"/>
                  </a:lnTo>
                  <a:lnTo>
                    <a:pt x="522" y="228"/>
                  </a:lnTo>
                  <a:lnTo>
                    <a:pt x="524" y="208"/>
                  </a:lnTo>
                  <a:lnTo>
                    <a:pt x="522" y="186"/>
                  </a:lnTo>
                  <a:lnTo>
                    <a:pt x="518" y="166"/>
                  </a:lnTo>
                  <a:lnTo>
                    <a:pt x="512" y="145"/>
                  </a:lnTo>
                  <a:lnTo>
                    <a:pt x="503" y="127"/>
                  </a:lnTo>
                  <a:lnTo>
                    <a:pt x="492" y="109"/>
                  </a:lnTo>
                  <a:lnTo>
                    <a:pt x="479" y="91"/>
                  </a:lnTo>
                  <a:lnTo>
                    <a:pt x="464" y="75"/>
                  </a:lnTo>
                  <a:lnTo>
                    <a:pt x="446" y="60"/>
                  </a:lnTo>
                  <a:lnTo>
                    <a:pt x="428" y="48"/>
                  </a:lnTo>
                  <a:lnTo>
                    <a:pt x="408" y="36"/>
                  </a:lnTo>
                  <a:lnTo>
                    <a:pt x="386" y="26"/>
                  </a:lnTo>
                  <a:lnTo>
                    <a:pt x="363" y="16"/>
                  </a:lnTo>
                  <a:lnTo>
                    <a:pt x="339" y="10"/>
                  </a:lnTo>
                  <a:lnTo>
                    <a:pt x="315" y="5"/>
                  </a:lnTo>
                  <a:lnTo>
                    <a:pt x="288" y="1"/>
                  </a:lnTo>
                  <a:lnTo>
                    <a:pt x="262" y="0"/>
                  </a:lnTo>
                  <a:lnTo>
                    <a:pt x="235" y="1"/>
                  </a:lnTo>
                  <a:lnTo>
                    <a:pt x="209" y="5"/>
                  </a:lnTo>
                  <a:lnTo>
                    <a:pt x="185" y="10"/>
                  </a:lnTo>
                  <a:lnTo>
                    <a:pt x="160" y="16"/>
                  </a:lnTo>
                  <a:lnTo>
                    <a:pt x="137" y="26"/>
                  </a:lnTo>
                  <a:lnTo>
                    <a:pt x="116" y="36"/>
                  </a:lnTo>
                  <a:lnTo>
                    <a:pt x="96" y="48"/>
                  </a:lnTo>
                  <a:lnTo>
                    <a:pt x="77" y="60"/>
                  </a:lnTo>
                  <a:lnTo>
                    <a:pt x="60" y="75"/>
                  </a:lnTo>
                  <a:lnTo>
                    <a:pt x="45" y="91"/>
                  </a:lnTo>
                  <a:lnTo>
                    <a:pt x="31" y="109"/>
                  </a:lnTo>
                  <a:lnTo>
                    <a:pt x="21" y="127"/>
                  </a:lnTo>
                  <a:lnTo>
                    <a:pt x="12" y="145"/>
                  </a:lnTo>
                  <a:lnTo>
                    <a:pt x="6" y="166"/>
                  </a:lnTo>
                  <a:lnTo>
                    <a:pt x="1" y="186"/>
                  </a:lnTo>
                  <a:lnTo>
                    <a:pt x="0" y="208"/>
                  </a:lnTo>
                  <a:lnTo>
                    <a:pt x="1" y="228"/>
                  </a:lnTo>
                  <a:lnTo>
                    <a:pt x="6" y="249"/>
                  </a:lnTo>
                  <a:lnTo>
                    <a:pt x="12" y="269"/>
                  </a:lnTo>
                  <a:lnTo>
                    <a:pt x="21" y="288"/>
                  </a:lnTo>
                  <a:lnTo>
                    <a:pt x="31" y="306"/>
                  </a:lnTo>
                  <a:lnTo>
                    <a:pt x="45" y="323"/>
                  </a:lnTo>
                  <a:lnTo>
                    <a:pt x="60" y="339"/>
                  </a:lnTo>
                  <a:lnTo>
                    <a:pt x="77" y="354"/>
                  </a:lnTo>
                  <a:lnTo>
                    <a:pt x="96" y="367"/>
                  </a:lnTo>
                  <a:lnTo>
                    <a:pt x="116" y="378"/>
                  </a:lnTo>
                  <a:lnTo>
                    <a:pt x="137" y="388"/>
                  </a:lnTo>
                  <a:lnTo>
                    <a:pt x="160" y="398"/>
                  </a:lnTo>
                  <a:lnTo>
                    <a:pt x="185" y="405"/>
                  </a:lnTo>
                  <a:lnTo>
                    <a:pt x="209" y="409"/>
                  </a:lnTo>
                  <a:lnTo>
                    <a:pt x="235" y="413"/>
                  </a:lnTo>
                  <a:lnTo>
                    <a:pt x="262" y="414"/>
                  </a:lnTo>
                  <a:close/>
                </a:path>
              </a:pathLst>
            </a:custGeom>
            <a:solidFill>
              <a:srgbClr val="E2ED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51" name="Freeform 66"/>
            <p:cNvSpPr>
              <a:spLocks/>
            </p:cNvSpPr>
            <p:nvPr/>
          </p:nvSpPr>
          <p:spPr bwMode="auto">
            <a:xfrm>
              <a:off x="3258" y="1555"/>
              <a:ext cx="256" cy="203"/>
            </a:xfrm>
            <a:custGeom>
              <a:avLst/>
              <a:gdLst>
                <a:gd name="T0" fmla="*/ 0 w 513"/>
                <a:gd name="T1" fmla="*/ 1 h 405"/>
                <a:gd name="T2" fmla="*/ 0 w 513"/>
                <a:gd name="T3" fmla="*/ 1 h 405"/>
                <a:gd name="T4" fmla="*/ 0 w 513"/>
                <a:gd name="T5" fmla="*/ 1 h 405"/>
                <a:gd name="T6" fmla="*/ 0 w 513"/>
                <a:gd name="T7" fmla="*/ 1 h 405"/>
                <a:gd name="T8" fmla="*/ 0 w 513"/>
                <a:gd name="T9" fmla="*/ 1 h 405"/>
                <a:gd name="T10" fmla="*/ 0 w 513"/>
                <a:gd name="T11" fmla="*/ 1 h 405"/>
                <a:gd name="T12" fmla="*/ 0 w 513"/>
                <a:gd name="T13" fmla="*/ 1 h 405"/>
                <a:gd name="T14" fmla="*/ 0 w 513"/>
                <a:gd name="T15" fmla="*/ 1 h 405"/>
                <a:gd name="T16" fmla="*/ 0 w 513"/>
                <a:gd name="T17" fmla="*/ 1 h 405"/>
                <a:gd name="T18" fmla="*/ 0 w 513"/>
                <a:gd name="T19" fmla="*/ 1 h 405"/>
                <a:gd name="T20" fmla="*/ 0 w 513"/>
                <a:gd name="T21" fmla="*/ 1 h 405"/>
                <a:gd name="T22" fmla="*/ 0 w 513"/>
                <a:gd name="T23" fmla="*/ 1 h 405"/>
                <a:gd name="T24" fmla="*/ 0 w 513"/>
                <a:gd name="T25" fmla="*/ 1 h 405"/>
                <a:gd name="T26" fmla="*/ 0 w 513"/>
                <a:gd name="T27" fmla="*/ 1 h 405"/>
                <a:gd name="T28" fmla="*/ 0 w 513"/>
                <a:gd name="T29" fmla="*/ 1 h 405"/>
                <a:gd name="T30" fmla="*/ 0 w 513"/>
                <a:gd name="T31" fmla="*/ 1 h 405"/>
                <a:gd name="T32" fmla="*/ 0 w 513"/>
                <a:gd name="T33" fmla="*/ 1 h 405"/>
                <a:gd name="T34" fmla="*/ 0 w 513"/>
                <a:gd name="T35" fmla="*/ 1 h 405"/>
                <a:gd name="T36" fmla="*/ 0 w 513"/>
                <a:gd name="T37" fmla="*/ 1 h 405"/>
                <a:gd name="T38" fmla="*/ 0 w 513"/>
                <a:gd name="T39" fmla="*/ 1 h 405"/>
                <a:gd name="T40" fmla="*/ 0 w 513"/>
                <a:gd name="T41" fmla="*/ 1 h 405"/>
                <a:gd name="T42" fmla="*/ 0 w 513"/>
                <a:gd name="T43" fmla="*/ 1 h 405"/>
                <a:gd name="T44" fmla="*/ 0 w 513"/>
                <a:gd name="T45" fmla="*/ 1 h 405"/>
                <a:gd name="T46" fmla="*/ 0 w 513"/>
                <a:gd name="T47" fmla="*/ 1 h 405"/>
                <a:gd name="T48" fmla="*/ 0 w 513"/>
                <a:gd name="T49" fmla="*/ 1 h 405"/>
                <a:gd name="T50" fmla="*/ 0 w 513"/>
                <a:gd name="T51" fmla="*/ 1 h 405"/>
                <a:gd name="T52" fmla="*/ 0 w 513"/>
                <a:gd name="T53" fmla="*/ 1 h 405"/>
                <a:gd name="T54" fmla="*/ 0 w 513"/>
                <a:gd name="T55" fmla="*/ 1 h 405"/>
                <a:gd name="T56" fmla="*/ 0 w 513"/>
                <a:gd name="T57" fmla="*/ 1 h 405"/>
                <a:gd name="T58" fmla="*/ 0 w 513"/>
                <a:gd name="T59" fmla="*/ 1 h 405"/>
                <a:gd name="T60" fmla="*/ 0 w 513"/>
                <a:gd name="T61" fmla="*/ 1 h 405"/>
                <a:gd name="T62" fmla="*/ 0 w 513"/>
                <a:gd name="T63" fmla="*/ 1 h 4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405"/>
                <a:gd name="T98" fmla="*/ 513 w 513"/>
                <a:gd name="T99" fmla="*/ 405 h 4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405">
                  <a:moveTo>
                    <a:pt x="256" y="405"/>
                  </a:moveTo>
                  <a:lnTo>
                    <a:pt x="282" y="404"/>
                  </a:lnTo>
                  <a:lnTo>
                    <a:pt x="308" y="401"/>
                  </a:lnTo>
                  <a:lnTo>
                    <a:pt x="332" y="396"/>
                  </a:lnTo>
                  <a:lnTo>
                    <a:pt x="356" y="389"/>
                  </a:lnTo>
                  <a:lnTo>
                    <a:pt x="378" y="381"/>
                  </a:lnTo>
                  <a:lnTo>
                    <a:pt x="400" y="371"/>
                  </a:lnTo>
                  <a:lnTo>
                    <a:pt x="420" y="359"/>
                  </a:lnTo>
                  <a:lnTo>
                    <a:pt x="438" y="345"/>
                  </a:lnTo>
                  <a:lnTo>
                    <a:pt x="454" y="332"/>
                  </a:lnTo>
                  <a:lnTo>
                    <a:pt x="469" y="316"/>
                  </a:lnTo>
                  <a:lnTo>
                    <a:pt x="482" y="299"/>
                  </a:lnTo>
                  <a:lnTo>
                    <a:pt x="492" y="281"/>
                  </a:lnTo>
                  <a:lnTo>
                    <a:pt x="501" y="263"/>
                  </a:lnTo>
                  <a:lnTo>
                    <a:pt x="507" y="243"/>
                  </a:lnTo>
                  <a:lnTo>
                    <a:pt x="512" y="223"/>
                  </a:lnTo>
                  <a:lnTo>
                    <a:pt x="513" y="203"/>
                  </a:lnTo>
                  <a:lnTo>
                    <a:pt x="512" y="182"/>
                  </a:lnTo>
                  <a:lnTo>
                    <a:pt x="507" y="161"/>
                  </a:lnTo>
                  <a:lnTo>
                    <a:pt x="501" y="142"/>
                  </a:lnTo>
                  <a:lnTo>
                    <a:pt x="492" y="123"/>
                  </a:lnTo>
                  <a:lnTo>
                    <a:pt x="482" y="106"/>
                  </a:lnTo>
                  <a:lnTo>
                    <a:pt x="469" y="89"/>
                  </a:lnTo>
                  <a:lnTo>
                    <a:pt x="454" y="74"/>
                  </a:lnTo>
                  <a:lnTo>
                    <a:pt x="438" y="59"/>
                  </a:lnTo>
                  <a:lnTo>
                    <a:pt x="420" y="46"/>
                  </a:lnTo>
                  <a:lnTo>
                    <a:pt x="400" y="34"/>
                  </a:lnTo>
                  <a:lnTo>
                    <a:pt x="378" y="24"/>
                  </a:lnTo>
                  <a:lnTo>
                    <a:pt x="356" y="16"/>
                  </a:lnTo>
                  <a:lnTo>
                    <a:pt x="332" y="9"/>
                  </a:lnTo>
                  <a:lnTo>
                    <a:pt x="308" y="5"/>
                  </a:lnTo>
                  <a:lnTo>
                    <a:pt x="282" y="1"/>
                  </a:lnTo>
                  <a:lnTo>
                    <a:pt x="256" y="0"/>
                  </a:lnTo>
                  <a:lnTo>
                    <a:pt x="229" y="1"/>
                  </a:lnTo>
                  <a:lnTo>
                    <a:pt x="204" y="5"/>
                  </a:lnTo>
                  <a:lnTo>
                    <a:pt x="180" y="9"/>
                  </a:lnTo>
                  <a:lnTo>
                    <a:pt x="156" y="16"/>
                  </a:lnTo>
                  <a:lnTo>
                    <a:pt x="134" y="24"/>
                  </a:lnTo>
                  <a:lnTo>
                    <a:pt x="113" y="34"/>
                  </a:lnTo>
                  <a:lnTo>
                    <a:pt x="93" y="46"/>
                  </a:lnTo>
                  <a:lnTo>
                    <a:pt x="75" y="59"/>
                  </a:lnTo>
                  <a:lnTo>
                    <a:pt x="59" y="74"/>
                  </a:lnTo>
                  <a:lnTo>
                    <a:pt x="44" y="89"/>
                  </a:lnTo>
                  <a:lnTo>
                    <a:pt x="31" y="106"/>
                  </a:lnTo>
                  <a:lnTo>
                    <a:pt x="20" y="123"/>
                  </a:lnTo>
                  <a:lnTo>
                    <a:pt x="12" y="142"/>
                  </a:lnTo>
                  <a:lnTo>
                    <a:pt x="5" y="161"/>
                  </a:lnTo>
                  <a:lnTo>
                    <a:pt x="1" y="182"/>
                  </a:lnTo>
                  <a:lnTo>
                    <a:pt x="0" y="203"/>
                  </a:lnTo>
                  <a:lnTo>
                    <a:pt x="1" y="223"/>
                  </a:lnTo>
                  <a:lnTo>
                    <a:pt x="5" y="243"/>
                  </a:lnTo>
                  <a:lnTo>
                    <a:pt x="12" y="263"/>
                  </a:lnTo>
                  <a:lnTo>
                    <a:pt x="20" y="281"/>
                  </a:lnTo>
                  <a:lnTo>
                    <a:pt x="31" y="299"/>
                  </a:lnTo>
                  <a:lnTo>
                    <a:pt x="44" y="316"/>
                  </a:lnTo>
                  <a:lnTo>
                    <a:pt x="59" y="332"/>
                  </a:lnTo>
                  <a:lnTo>
                    <a:pt x="75" y="345"/>
                  </a:lnTo>
                  <a:lnTo>
                    <a:pt x="93" y="359"/>
                  </a:lnTo>
                  <a:lnTo>
                    <a:pt x="113" y="371"/>
                  </a:lnTo>
                  <a:lnTo>
                    <a:pt x="134" y="381"/>
                  </a:lnTo>
                  <a:lnTo>
                    <a:pt x="156" y="389"/>
                  </a:lnTo>
                  <a:lnTo>
                    <a:pt x="180" y="396"/>
                  </a:lnTo>
                  <a:lnTo>
                    <a:pt x="204" y="401"/>
                  </a:lnTo>
                  <a:lnTo>
                    <a:pt x="229" y="404"/>
                  </a:lnTo>
                  <a:lnTo>
                    <a:pt x="256" y="405"/>
                  </a:lnTo>
                  <a:close/>
                </a:path>
              </a:pathLst>
            </a:custGeom>
            <a:solidFill>
              <a:srgbClr val="EAF2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52" name="Freeform 67"/>
            <p:cNvSpPr>
              <a:spLocks/>
            </p:cNvSpPr>
            <p:nvPr/>
          </p:nvSpPr>
          <p:spPr bwMode="auto">
            <a:xfrm>
              <a:off x="3260" y="1557"/>
              <a:ext cx="251" cy="199"/>
            </a:xfrm>
            <a:custGeom>
              <a:avLst/>
              <a:gdLst>
                <a:gd name="T0" fmla="*/ 1 w 502"/>
                <a:gd name="T1" fmla="*/ 1 h 398"/>
                <a:gd name="T2" fmla="*/ 1 w 502"/>
                <a:gd name="T3" fmla="*/ 1 h 398"/>
                <a:gd name="T4" fmla="*/ 1 w 502"/>
                <a:gd name="T5" fmla="*/ 1 h 398"/>
                <a:gd name="T6" fmla="*/ 1 w 502"/>
                <a:gd name="T7" fmla="*/ 1 h 398"/>
                <a:gd name="T8" fmla="*/ 1 w 502"/>
                <a:gd name="T9" fmla="*/ 1 h 398"/>
                <a:gd name="T10" fmla="*/ 1 w 502"/>
                <a:gd name="T11" fmla="*/ 1 h 398"/>
                <a:gd name="T12" fmla="*/ 1 w 502"/>
                <a:gd name="T13" fmla="*/ 1 h 398"/>
                <a:gd name="T14" fmla="*/ 1 w 502"/>
                <a:gd name="T15" fmla="*/ 1 h 398"/>
                <a:gd name="T16" fmla="*/ 1 w 502"/>
                <a:gd name="T17" fmla="*/ 1 h 398"/>
                <a:gd name="T18" fmla="*/ 1 w 502"/>
                <a:gd name="T19" fmla="*/ 1 h 398"/>
                <a:gd name="T20" fmla="*/ 1 w 502"/>
                <a:gd name="T21" fmla="*/ 1 h 398"/>
                <a:gd name="T22" fmla="*/ 1 w 502"/>
                <a:gd name="T23" fmla="*/ 1 h 398"/>
                <a:gd name="T24" fmla="*/ 1 w 502"/>
                <a:gd name="T25" fmla="*/ 1 h 398"/>
                <a:gd name="T26" fmla="*/ 1 w 502"/>
                <a:gd name="T27" fmla="*/ 1 h 398"/>
                <a:gd name="T28" fmla="*/ 1 w 502"/>
                <a:gd name="T29" fmla="*/ 1 h 398"/>
                <a:gd name="T30" fmla="*/ 1 w 502"/>
                <a:gd name="T31" fmla="*/ 1 h 398"/>
                <a:gd name="T32" fmla="*/ 1 w 502"/>
                <a:gd name="T33" fmla="*/ 1 h 398"/>
                <a:gd name="T34" fmla="*/ 1 w 502"/>
                <a:gd name="T35" fmla="*/ 1 h 398"/>
                <a:gd name="T36" fmla="*/ 1 w 502"/>
                <a:gd name="T37" fmla="*/ 1 h 398"/>
                <a:gd name="T38" fmla="*/ 1 w 502"/>
                <a:gd name="T39" fmla="*/ 1 h 398"/>
                <a:gd name="T40" fmla="*/ 1 w 502"/>
                <a:gd name="T41" fmla="*/ 1 h 398"/>
                <a:gd name="T42" fmla="*/ 1 w 502"/>
                <a:gd name="T43" fmla="*/ 1 h 398"/>
                <a:gd name="T44" fmla="*/ 1 w 502"/>
                <a:gd name="T45" fmla="*/ 1 h 398"/>
                <a:gd name="T46" fmla="*/ 1 w 502"/>
                <a:gd name="T47" fmla="*/ 1 h 398"/>
                <a:gd name="T48" fmla="*/ 1 w 502"/>
                <a:gd name="T49" fmla="*/ 1 h 398"/>
                <a:gd name="T50" fmla="*/ 1 w 502"/>
                <a:gd name="T51" fmla="*/ 1 h 398"/>
                <a:gd name="T52" fmla="*/ 1 w 502"/>
                <a:gd name="T53" fmla="*/ 1 h 398"/>
                <a:gd name="T54" fmla="*/ 1 w 502"/>
                <a:gd name="T55" fmla="*/ 1 h 398"/>
                <a:gd name="T56" fmla="*/ 1 w 502"/>
                <a:gd name="T57" fmla="*/ 1 h 398"/>
                <a:gd name="T58" fmla="*/ 1 w 502"/>
                <a:gd name="T59" fmla="*/ 1 h 398"/>
                <a:gd name="T60" fmla="*/ 1 w 502"/>
                <a:gd name="T61" fmla="*/ 1 h 398"/>
                <a:gd name="T62" fmla="*/ 1 w 502"/>
                <a:gd name="T63" fmla="*/ 1 h 3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2"/>
                <a:gd name="T97" fmla="*/ 0 h 398"/>
                <a:gd name="T98" fmla="*/ 502 w 502"/>
                <a:gd name="T99" fmla="*/ 398 h 3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2" h="398">
                  <a:moveTo>
                    <a:pt x="251" y="398"/>
                  </a:moveTo>
                  <a:lnTo>
                    <a:pt x="276" y="397"/>
                  </a:lnTo>
                  <a:lnTo>
                    <a:pt x="302" y="394"/>
                  </a:lnTo>
                  <a:lnTo>
                    <a:pt x="326" y="389"/>
                  </a:lnTo>
                  <a:lnTo>
                    <a:pt x="349" y="382"/>
                  </a:lnTo>
                  <a:lnTo>
                    <a:pt x="371" y="374"/>
                  </a:lnTo>
                  <a:lnTo>
                    <a:pt x="392" y="364"/>
                  </a:lnTo>
                  <a:lnTo>
                    <a:pt x="411" y="353"/>
                  </a:lnTo>
                  <a:lnTo>
                    <a:pt x="428" y="340"/>
                  </a:lnTo>
                  <a:lnTo>
                    <a:pt x="445" y="325"/>
                  </a:lnTo>
                  <a:lnTo>
                    <a:pt x="460" y="310"/>
                  </a:lnTo>
                  <a:lnTo>
                    <a:pt x="472" y="294"/>
                  </a:lnTo>
                  <a:lnTo>
                    <a:pt x="483" y="277"/>
                  </a:lnTo>
                  <a:lnTo>
                    <a:pt x="491" y="258"/>
                  </a:lnTo>
                  <a:lnTo>
                    <a:pt x="498" y="240"/>
                  </a:lnTo>
                  <a:lnTo>
                    <a:pt x="501" y="220"/>
                  </a:lnTo>
                  <a:lnTo>
                    <a:pt x="502" y="200"/>
                  </a:lnTo>
                  <a:lnTo>
                    <a:pt x="501" y="179"/>
                  </a:lnTo>
                  <a:lnTo>
                    <a:pt x="498" y="159"/>
                  </a:lnTo>
                  <a:lnTo>
                    <a:pt x="491" y="140"/>
                  </a:lnTo>
                  <a:lnTo>
                    <a:pt x="483" y="121"/>
                  </a:lnTo>
                  <a:lnTo>
                    <a:pt x="472" y="104"/>
                  </a:lnTo>
                  <a:lnTo>
                    <a:pt x="460" y="88"/>
                  </a:lnTo>
                  <a:lnTo>
                    <a:pt x="445" y="73"/>
                  </a:lnTo>
                  <a:lnTo>
                    <a:pt x="428" y="58"/>
                  </a:lnTo>
                  <a:lnTo>
                    <a:pt x="411" y="45"/>
                  </a:lnTo>
                  <a:lnTo>
                    <a:pt x="392" y="34"/>
                  </a:lnTo>
                  <a:lnTo>
                    <a:pt x="371" y="25"/>
                  </a:lnTo>
                  <a:lnTo>
                    <a:pt x="349" y="16"/>
                  </a:lnTo>
                  <a:lnTo>
                    <a:pt x="326" y="10"/>
                  </a:lnTo>
                  <a:lnTo>
                    <a:pt x="302" y="4"/>
                  </a:lnTo>
                  <a:lnTo>
                    <a:pt x="276" y="2"/>
                  </a:lnTo>
                  <a:lnTo>
                    <a:pt x="251" y="0"/>
                  </a:lnTo>
                  <a:lnTo>
                    <a:pt x="226" y="2"/>
                  </a:lnTo>
                  <a:lnTo>
                    <a:pt x="200" y="4"/>
                  </a:lnTo>
                  <a:lnTo>
                    <a:pt x="176" y="10"/>
                  </a:lnTo>
                  <a:lnTo>
                    <a:pt x="153" y="16"/>
                  </a:lnTo>
                  <a:lnTo>
                    <a:pt x="131" y="25"/>
                  </a:lnTo>
                  <a:lnTo>
                    <a:pt x="110" y="34"/>
                  </a:lnTo>
                  <a:lnTo>
                    <a:pt x="91" y="45"/>
                  </a:lnTo>
                  <a:lnTo>
                    <a:pt x="73" y="58"/>
                  </a:lnTo>
                  <a:lnTo>
                    <a:pt x="57" y="73"/>
                  </a:lnTo>
                  <a:lnTo>
                    <a:pt x="42" y="88"/>
                  </a:lnTo>
                  <a:lnTo>
                    <a:pt x="30" y="104"/>
                  </a:lnTo>
                  <a:lnTo>
                    <a:pt x="19" y="121"/>
                  </a:lnTo>
                  <a:lnTo>
                    <a:pt x="11" y="140"/>
                  </a:lnTo>
                  <a:lnTo>
                    <a:pt x="4" y="159"/>
                  </a:lnTo>
                  <a:lnTo>
                    <a:pt x="1" y="179"/>
                  </a:lnTo>
                  <a:lnTo>
                    <a:pt x="0" y="200"/>
                  </a:lnTo>
                  <a:lnTo>
                    <a:pt x="1" y="220"/>
                  </a:lnTo>
                  <a:lnTo>
                    <a:pt x="4" y="240"/>
                  </a:lnTo>
                  <a:lnTo>
                    <a:pt x="11" y="258"/>
                  </a:lnTo>
                  <a:lnTo>
                    <a:pt x="19" y="277"/>
                  </a:lnTo>
                  <a:lnTo>
                    <a:pt x="30" y="294"/>
                  </a:lnTo>
                  <a:lnTo>
                    <a:pt x="42" y="310"/>
                  </a:lnTo>
                  <a:lnTo>
                    <a:pt x="57" y="325"/>
                  </a:lnTo>
                  <a:lnTo>
                    <a:pt x="73" y="340"/>
                  </a:lnTo>
                  <a:lnTo>
                    <a:pt x="91" y="353"/>
                  </a:lnTo>
                  <a:lnTo>
                    <a:pt x="110" y="364"/>
                  </a:lnTo>
                  <a:lnTo>
                    <a:pt x="131" y="374"/>
                  </a:lnTo>
                  <a:lnTo>
                    <a:pt x="153" y="382"/>
                  </a:lnTo>
                  <a:lnTo>
                    <a:pt x="176" y="389"/>
                  </a:lnTo>
                  <a:lnTo>
                    <a:pt x="200" y="394"/>
                  </a:lnTo>
                  <a:lnTo>
                    <a:pt x="226" y="397"/>
                  </a:lnTo>
                  <a:lnTo>
                    <a:pt x="251" y="398"/>
                  </a:lnTo>
                  <a:close/>
                </a:path>
              </a:pathLst>
            </a:custGeom>
            <a:solidFill>
              <a:srgbClr val="EFF7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53" name="Freeform 68"/>
            <p:cNvSpPr>
              <a:spLocks/>
            </p:cNvSpPr>
            <p:nvPr/>
          </p:nvSpPr>
          <p:spPr bwMode="auto">
            <a:xfrm>
              <a:off x="3263" y="1559"/>
              <a:ext cx="246" cy="195"/>
            </a:xfrm>
            <a:custGeom>
              <a:avLst/>
              <a:gdLst>
                <a:gd name="T0" fmla="*/ 0 w 493"/>
                <a:gd name="T1" fmla="*/ 1 h 388"/>
                <a:gd name="T2" fmla="*/ 0 w 493"/>
                <a:gd name="T3" fmla="*/ 1 h 388"/>
                <a:gd name="T4" fmla="*/ 0 w 493"/>
                <a:gd name="T5" fmla="*/ 1 h 388"/>
                <a:gd name="T6" fmla="*/ 0 w 493"/>
                <a:gd name="T7" fmla="*/ 1 h 388"/>
                <a:gd name="T8" fmla="*/ 0 w 493"/>
                <a:gd name="T9" fmla="*/ 1 h 388"/>
                <a:gd name="T10" fmla="*/ 0 w 493"/>
                <a:gd name="T11" fmla="*/ 1 h 388"/>
                <a:gd name="T12" fmla="*/ 0 w 493"/>
                <a:gd name="T13" fmla="*/ 1 h 388"/>
                <a:gd name="T14" fmla="*/ 0 w 493"/>
                <a:gd name="T15" fmla="*/ 1 h 388"/>
                <a:gd name="T16" fmla="*/ 0 w 493"/>
                <a:gd name="T17" fmla="*/ 1 h 388"/>
                <a:gd name="T18" fmla="*/ 0 w 493"/>
                <a:gd name="T19" fmla="*/ 1 h 388"/>
                <a:gd name="T20" fmla="*/ 0 w 493"/>
                <a:gd name="T21" fmla="*/ 1 h 388"/>
                <a:gd name="T22" fmla="*/ 0 w 493"/>
                <a:gd name="T23" fmla="*/ 1 h 388"/>
                <a:gd name="T24" fmla="*/ 0 w 493"/>
                <a:gd name="T25" fmla="*/ 1 h 388"/>
                <a:gd name="T26" fmla="*/ 0 w 493"/>
                <a:gd name="T27" fmla="*/ 1 h 388"/>
                <a:gd name="T28" fmla="*/ 0 w 493"/>
                <a:gd name="T29" fmla="*/ 1 h 388"/>
                <a:gd name="T30" fmla="*/ 0 w 493"/>
                <a:gd name="T31" fmla="*/ 1 h 388"/>
                <a:gd name="T32" fmla="*/ 0 w 493"/>
                <a:gd name="T33" fmla="*/ 1 h 388"/>
                <a:gd name="T34" fmla="*/ 0 w 493"/>
                <a:gd name="T35" fmla="*/ 1 h 388"/>
                <a:gd name="T36" fmla="*/ 0 w 493"/>
                <a:gd name="T37" fmla="*/ 1 h 388"/>
                <a:gd name="T38" fmla="*/ 0 w 493"/>
                <a:gd name="T39" fmla="*/ 1 h 388"/>
                <a:gd name="T40" fmla="*/ 0 w 493"/>
                <a:gd name="T41" fmla="*/ 1 h 388"/>
                <a:gd name="T42" fmla="*/ 0 w 493"/>
                <a:gd name="T43" fmla="*/ 1 h 388"/>
                <a:gd name="T44" fmla="*/ 0 w 493"/>
                <a:gd name="T45" fmla="*/ 1 h 388"/>
                <a:gd name="T46" fmla="*/ 0 w 493"/>
                <a:gd name="T47" fmla="*/ 1 h 388"/>
                <a:gd name="T48" fmla="*/ 0 w 493"/>
                <a:gd name="T49" fmla="*/ 1 h 388"/>
                <a:gd name="T50" fmla="*/ 0 w 493"/>
                <a:gd name="T51" fmla="*/ 1 h 388"/>
                <a:gd name="T52" fmla="*/ 0 w 493"/>
                <a:gd name="T53" fmla="*/ 1 h 388"/>
                <a:gd name="T54" fmla="*/ 0 w 493"/>
                <a:gd name="T55" fmla="*/ 1 h 388"/>
                <a:gd name="T56" fmla="*/ 0 w 493"/>
                <a:gd name="T57" fmla="*/ 1 h 388"/>
                <a:gd name="T58" fmla="*/ 0 w 493"/>
                <a:gd name="T59" fmla="*/ 1 h 388"/>
                <a:gd name="T60" fmla="*/ 0 w 493"/>
                <a:gd name="T61" fmla="*/ 1 h 388"/>
                <a:gd name="T62" fmla="*/ 0 w 493"/>
                <a:gd name="T63" fmla="*/ 1 h 3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3"/>
                <a:gd name="T97" fmla="*/ 0 h 388"/>
                <a:gd name="T98" fmla="*/ 493 w 493"/>
                <a:gd name="T99" fmla="*/ 388 h 3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3" h="388">
                  <a:moveTo>
                    <a:pt x="246" y="388"/>
                  </a:moveTo>
                  <a:lnTo>
                    <a:pt x="271" y="387"/>
                  </a:lnTo>
                  <a:lnTo>
                    <a:pt x="295" y="385"/>
                  </a:lnTo>
                  <a:lnTo>
                    <a:pt x="320" y="379"/>
                  </a:lnTo>
                  <a:lnTo>
                    <a:pt x="342" y="373"/>
                  </a:lnTo>
                  <a:lnTo>
                    <a:pt x="363" y="365"/>
                  </a:lnTo>
                  <a:lnTo>
                    <a:pt x="384" y="355"/>
                  </a:lnTo>
                  <a:lnTo>
                    <a:pt x="403" y="344"/>
                  </a:lnTo>
                  <a:lnTo>
                    <a:pt x="420" y="332"/>
                  </a:lnTo>
                  <a:lnTo>
                    <a:pt x="436" y="318"/>
                  </a:lnTo>
                  <a:lnTo>
                    <a:pt x="450" y="303"/>
                  </a:lnTo>
                  <a:lnTo>
                    <a:pt x="463" y="287"/>
                  </a:lnTo>
                  <a:lnTo>
                    <a:pt x="473" y="270"/>
                  </a:lnTo>
                  <a:lnTo>
                    <a:pt x="481" y="252"/>
                  </a:lnTo>
                  <a:lnTo>
                    <a:pt x="488" y="234"/>
                  </a:lnTo>
                  <a:lnTo>
                    <a:pt x="491" y="214"/>
                  </a:lnTo>
                  <a:lnTo>
                    <a:pt x="493" y="195"/>
                  </a:lnTo>
                  <a:lnTo>
                    <a:pt x="491" y="175"/>
                  </a:lnTo>
                  <a:lnTo>
                    <a:pt x="488" y="155"/>
                  </a:lnTo>
                  <a:lnTo>
                    <a:pt x="481" y="136"/>
                  </a:lnTo>
                  <a:lnTo>
                    <a:pt x="473" y="119"/>
                  </a:lnTo>
                  <a:lnTo>
                    <a:pt x="463" y="101"/>
                  </a:lnTo>
                  <a:lnTo>
                    <a:pt x="450" y="85"/>
                  </a:lnTo>
                  <a:lnTo>
                    <a:pt x="436" y="70"/>
                  </a:lnTo>
                  <a:lnTo>
                    <a:pt x="420" y="56"/>
                  </a:lnTo>
                  <a:lnTo>
                    <a:pt x="403" y="44"/>
                  </a:lnTo>
                  <a:lnTo>
                    <a:pt x="384" y="33"/>
                  </a:lnTo>
                  <a:lnTo>
                    <a:pt x="363" y="23"/>
                  </a:lnTo>
                  <a:lnTo>
                    <a:pt x="342" y="15"/>
                  </a:lnTo>
                  <a:lnTo>
                    <a:pt x="320" y="9"/>
                  </a:lnTo>
                  <a:lnTo>
                    <a:pt x="295" y="3"/>
                  </a:lnTo>
                  <a:lnTo>
                    <a:pt x="271" y="1"/>
                  </a:lnTo>
                  <a:lnTo>
                    <a:pt x="246" y="0"/>
                  </a:lnTo>
                  <a:lnTo>
                    <a:pt x="221" y="1"/>
                  </a:lnTo>
                  <a:lnTo>
                    <a:pt x="196" y="3"/>
                  </a:lnTo>
                  <a:lnTo>
                    <a:pt x="173" y="9"/>
                  </a:lnTo>
                  <a:lnTo>
                    <a:pt x="150" y="15"/>
                  </a:lnTo>
                  <a:lnTo>
                    <a:pt x="128" y="23"/>
                  </a:lnTo>
                  <a:lnTo>
                    <a:pt x="109" y="33"/>
                  </a:lnTo>
                  <a:lnTo>
                    <a:pt x="89" y="44"/>
                  </a:lnTo>
                  <a:lnTo>
                    <a:pt x="72" y="56"/>
                  </a:lnTo>
                  <a:lnTo>
                    <a:pt x="57" y="70"/>
                  </a:lnTo>
                  <a:lnTo>
                    <a:pt x="42" y="85"/>
                  </a:lnTo>
                  <a:lnTo>
                    <a:pt x="30" y="101"/>
                  </a:lnTo>
                  <a:lnTo>
                    <a:pt x="20" y="119"/>
                  </a:lnTo>
                  <a:lnTo>
                    <a:pt x="12" y="136"/>
                  </a:lnTo>
                  <a:lnTo>
                    <a:pt x="5" y="155"/>
                  </a:lnTo>
                  <a:lnTo>
                    <a:pt x="2" y="175"/>
                  </a:lnTo>
                  <a:lnTo>
                    <a:pt x="0" y="195"/>
                  </a:lnTo>
                  <a:lnTo>
                    <a:pt x="2" y="214"/>
                  </a:lnTo>
                  <a:lnTo>
                    <a:pt x="5" y="234"/>
                  </a:lnTo>
                  <a:lnTo>
                    <a:pt x="12" y="252"/>
                  </a:lnTo>
                  <a:lnTo>
                    <a:pt x="20" y="270"/>
                  </a:lnTo>
                  <a:lnTo>
                    <a:pt x="30" y="287"/>
                  </a:lnTo>
                  <a:lnTo>
                    <a:pt x="42" y="303"/>
                  </a:lnTo>
                  <a:lnTo>
                    <a:pt x="57" y="318"/>
                  </a:lnTo>
                  <a:lnTo>
                    <a:pt x="72" y="332"/>
                  </a:lnTo>
                  <a:lnTo>
                    <a:pt x="89" y="344"/>
                  </a:lnTo>
                  <a:lnTo>
                    <a:pt x="109" y="355"/>
                  </a:lnTo>
                  <a:lnTo>
                    <a:pt x="128" y="365"/>
                  </a:lnTo>
                  <a:lnTo>
                    <a:pt x="150" y="373"/>
                  </a:lnTo>
                  <a:lnTo>
                    <a:pt x="173" y="379"/>
                  </a:lnTo>
                  <a:lnTo>
                    <a:pt x="196" y="385"/>
                  </a:lnTo>
                  <a:lnTo>
                    <a:pt x="221" y="387"/>
                  </a:lnTo>
                  <a:lnTo>
                    <a:pt x="246" y="388"/>
                  </a:lnTo>
                  <a:close/>
                </a:path>
              </a:pathLst>
            </a:custGeom>
            <a:solidFill>
              <a:srgbClr val="F9FC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54" name="Freeform 69"/>
            <p:cNvSpPr>
              <a:spLocks/>
            </p:cNvSpPr>
            <p:nvPr/>
          </p:nvSpPr>
          <p:spPr bwMode="auto">
            <a:xfrm>
              <a:off x="3265" y="1561"/>
              <a:ext cx="241" cy="191"/>
            </a:xfrm>
            <a:custGeom>
              <a:avLst/>
              <a:gdLst>
                <a:gd name="T0" fmla="*/ 1 w 482"/>
                <a:gd name="T1" fmla="*/ 1 h 382"/>
                <a:gd name="T2" fmla="*/ 1 w 482"/>
                <a:gd name="T3" fmla="*/ 1 h 382"/>
                <a:gd name="T4" fmla="*/ 1 w 482"/>
                <a:gd name="T5" fmla="*/ 1 h 382"/>
                <a:gd name="T6" fmla="*/ 1 w 482"/>
                <a:gd name="T7" fmla="*/ 1 h 382"/>
                <a:gd name="T8" fmla="*/ 1 w 482"/>
                <a:gd name="T9" fmla="*/ 1 h 382"/>
                <a:gd name="T10" fmla="*/ 1 w 482"/>
                <a:gd name="T11" fmla="*/ 1 h 382"/>
                <a:gd name="T12" fmla="*/ 1 w 482"/>
                <a:gd name="T13" fmla="*/ 1 h 382"/>
                <a:gd name="T14" fmla="*/ 1 w 482"/>
                <a:gd name="T15" fmla="*/ 1 h 382"/>
                <a:gd name="T16" fmla="*/ 1 w 482"/>
                <a:gd name="T17" fmla="*/ 1 h 382"/>
                <a:gd name="T18" fmla="*/ 1 w 482"/>
                <a:gd name="T19" fmla="*/ 1 h 382"/>
                <a:gd name="T20" fmla="*/ 1 w 482"/>
                <a:gd name="T21" fmla="*/ 1 h 382"/>
                <a:gd name="T22" fmla="*/ 1 w 482"/>
                <a:gd name="T23" fmla="*/ 1 h 382"/>
                <a:gd name="T24" fmla="*/ 1 w 482"/>
                <a:gd name="T25" fmla="*/ 1 h 382"/>
                <a:gd name="T26" fmla="*/ 1 w 482"/>
                <a:gd name="T27" fmla="*/ 1 h 382"/>
                <a:gd name="T28" fmla="*/ 1 w 482"/>
                <a:gd name="T29" fmla="*/ 1 h 382"/>
                <a:gd name="T30" fmla="*/ 1 w 482"/>
                <a:gd name="T31" fmla="*/ 1 h 382"/>
                <a:gd name="T32" fmla="*/ 1 w 482"/>
                <a:gd name="T33" fmla="*/ 1 h 382"/>
                <a:gd name="T34" fmla="*/ 1 w 482"/>
                <a:gd name="T35" fmla="*/ 1 h 382"/>
                <a:gd name="T36" fmla="*/ 1 w 482"/>
                <a:gd name="T37" fmla="*/ 1 h 382"/>
                <a:gd name="T38" fmla="*/ 1 w 482"/>
                <a:gd name="T39" fmla="*/ 1 h 382"/>
                <a:gd name="T40" fmla="*/ 1 w 482"/>
                <a:gd name="T41" fmla="*/ 1 h 382"/>
                <a:gd name="T42" fmla="*/ 1 w 482"/>
                <a:gd name="T43" fmla="*/ 1 h 382"/>
                <a:gd name="T44" fmla="*/ 1 w 482"/>
                <a:gd name="T45" fmla="*/ 1 h 382"/>
                <a:gd name="T46" fmla="*/ 1 w 482"/>
                <a:gd name="T47" fmla="*/ 1 h 382"/>
                <a:gd name="T48" fmla="*/ 1 w 482"/>
                <a:gd name="T49" fmla="*/ 1 h 382"/>
                <a:gd name="T50" fmla="*/ 1 w 482"/>
                <a:gd name="T51" fmla="*/ 1 h 382"/>
                <a:gd name="T52" fmla="*/ 1 w 482"/>
                <a:gd name="T53" fmla="*/ 1 h 382"/>
                <a:gd name="T54" fmla="*/ 1 w 482"/>
                <a:gd name="T55" fmla="*/ 1 h 382"/>
                <a:gd name="T56" fmla="*/ 1 w 482"/>
                <a:gd name="T57" fmla="*/ 1 h 382"/>
                <a:gd name="T58" fmla="*/ 1 w 482"/>
                <a:gd name="T59" fmla="*/ 1 h 382"/>
                <a:gd name="T60" fmla="*/ 1 w 482"/>
                <a:gd name="T61" fmla="*/ 1 h 382"/>
                <a:gd name="T62" fmla="*/ 1 w 482"/>
                <a:gd name="T63" fmla="*/ 1 h 3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2"/>
                <a:gd name="T97" fmla="*/ 0 h 382"/>
                <a:gd name="T98" fmla="*/ 482 w 482"/>
                <a:gd name="T99" fmla="*/ 382 h 3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2" h="382">
                  <a:moveTo>
                    <a:pt x="241" y="382"/>
                  </a:moveTo>
                  <a:lnTo>
                    <a:pt x="265" y="381"/>
                  </a:lnTo>
                  <a:lnTo>
                    <a:pt x="289" y="378"/>
                  </a:lnTo>
                  <a:lnTo>
                    <a:pt x="312" y="374"/>
                  </a:lnTo>
                  <a:lnTo>
                    <a:pt x="335" y="367"/>
                  </a:lnTo>
                  <a:lnTo>
                    <a:pt x="356" y="359"/>
                  </a:lnTo>
                  <a:lnTo>
                    <a:pt x="376" y="349"/>
                  </a:lnTo>
                  <a:lnTo>
                    <a:pt x="394" y="338"/>
                  </a:lnTo>
                  <a:lnTo>
                    <a:pt x="411" y="326"/>
                  </a:lnTo>
                  <a:lnTo>
                    <a:pt x="426" y="313"/>
                  </a:lnTo>
                  <a:lnTo>
                    <a:pt x="440" y="298"/>
                  </a:lnTo>
                  <a:lnTo>
                    <a:pt x="453" y="283"/>
                  </a:lnTo>
                  <a:lnTo>
                    <a:pt x="463" y="265"/>
                  </a:lnTo>
                  <a:lnTo>
                    <a:pt x="471" y="248"/>
                  </a:lnTo>
                  <a:lnTo>
                    <a:pt x="477" y="230"/>
                  </a:lnTo>
                  <a:lnTo>
                    <a:pt x="481" y="211"/>
                  </a:lnTo>
                  <a:lnTo>
                    <a:pt x="482" y="192"/>
                  </a:lnTo>
                  <a:lnTo>
                    <a:pt x="481" y="172"/>
                  </a:lnTo>
                  <a:lnTo>
                    <a:pt x="477" y="152"/>
                  </a:lnTo>
                  <a:lnTo>
                    <a:pt x="471" y="135"/>
                  </a:lnTo>
                  <a:lnTo>
                    <a:pt x="463" y="117"/>
                  </a:lnTo>
                  <a:lnTo>
                    <a:pt x="453" y="101"/>
                  </a:lnTo>
                  <a:lnTo>
                    <a:pt x="440" y="85"/>
                  </a:lnTo>
                  <a:lnTo>
                    <a:pt x="426" y="70"/>
                  </a:lnTo>
                  <a:lnTo>
                    <a:pt x="411" y="56"/>
                  </a:lnTo>
                  <a:lnTo>
                    <a:pt x="394" y="44"/>
                  </a:lnTo>
                  <a:lnTo>
                    <a:pt x="376" y="33"/>
                  </a:lnTo>
                  <a:lnTo>
                    <a:pt x="356" y="23"/>
                  </a:lnTo>
                  <a:lnTo>
                    <a:pt x="335" y="15"/>
                  </a:lnTo>
                  <a:lnTo>
                    <a:pt x="312" y="8"/>
                  </a:lnTo>
                  <a:lnTo>
                    <a:pt x="289" y="4"/>
                  </a:lnTo>
                  <a:lnTo>
                    <a:pt x="265" y="2"/>
                  </a:lnTo>
                  <a:lnTo>
                    <a:pt x="241" y="0"/>
                  </a:lnTo>
                  <a:lnTo>
                    <a:pt x="217" y="2"/>
                  </a:lnTo>
                  <a:lnTo>
                    <a:pt x="192" y="4"/>
                  </a:lnTo>
                  <a:lnTo>
                    <a:pt x="169" y="8"/>
                  </a:lnTo>
                  <a:lnTo>
                    <a:pt x="148" y="15"/>
                  </a:lnTo>
                  <a:lnTo>
                    <a:pt x="127" y="23"/>
                  </a:lnTo>
                  <a:lnTo>
                    <a:pt x="106" y="33"/>
                  </a:lnTo>
                  <a:lnTo>
                    <a:pt x="88" y="44"/>
                  </a:lnTo>
                  <a:lnTo>
                    <a:pt x="70" y="56"/>
                  </a:lnTo>
                  <a:lnTo>
                    <a:pt x="55" y="70"/>
                  </a:lnTo>
                  <a:lnTo>
                    <a:pt x="42" y="85"/>
                  </a:lnTo>
                  <a:lnTo>
                    <a:pt x="29" y="101"/>
                  </a:lnTo>
                  <a:lnTo>
                    <a:pt x="18" y="117"/>
                  </a:lnTo>
                  <a:lnTo>
                    <a:pt x="10" y="135"/>
                  </a:lnTo>
                  <a:lnTo>
                    <a:pt x="5" y="152"/>
                  </a:lnTo>
                  <a:lnTo>
                    <a:pt x="1" y="172"/>
                  </a:lnTo>
                  <a:lnTo>
                    <a:pt x="0" y="192"/>
                  </a:lnTo>
                  <a:lnTo>
                    <a:pt x="1" y="211"/>
                  </a:lnTo>
                  <a:lnTo>
                    <a:pt x="5" y="230"/>
                  </a:lnTo>
                  <a:lnTo>
                    <a:pt x="10" y="248"/>
                  </a:lnTo>
                  <a:lnTo>
                    <a:pt x="18" y="265"/>
                  </a:lnTo>
                  <a:lnTo>
                    <a:pt x="29" y="283"/>
                  </a:lnTo>
                  <a:lnTo>
                    <a:pt x="42" y="298"/>
                  </a:lnTo>
                  <a:lnTo>
                    <a:pt x="55" y="313"/>
                  </a:lnTo>
                  <a:lnTo>
                    <a:pt x="70" y="326"/>
                  </a:lnTo>
                  <a:lnTo>
                    <a:pt x="88" y="338"/>
                  </a:lnTo>
                  <a:lnTo>
                    <a:pt x="106" y="349"/>
                  </a:lnTo>
                  <a:lnTo>
                    <a:pt x="127" y="359"/>
                  </a:lnTo>
                  <a:lnTo>
                    <a:pt x="148" y="367"/>
                  </a:lnTo>
                  <a:lnTo>
                    <a:pt x="169" y="374"/>
                  </a:lnTo>
                  <a:lnTo>
                    <a:pt x="192" y="378"/>
                  </a:lnTo>
                  <a:lnTo>
                    <a:pt x="217" y="381"/>
                  </a:lnTo>
                  <a:lnTo>
                    <a:pt x="241" y="3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55" name="Freeform 70"/>
            <p:cNvSpPr>
              <a:spLocks/>
            </p:cNvSpPr>
            <p:nvPr/>
          </p:nvSpPr>
          <p:spPr bwMode="auto">
            <a:xfrm>
              <a:off x="3443" y="1500"/>
              <a:ext cx="297" cy="235"/>
            </a:xfrm>
            <a:custGeom>
              <a:avLst/>
              <a:gdLst>
                <a:gd name="T0" fmla="*/ 1 w 594"/>
                <a:gd name="T1" fmla="*/ 1 h 470"/>
                <a:gd name="T2" fmla="*/ 1 w 594"/>
                <a:gd name="T3" fmla="*/ 1 h 470"/>
                <a:gd name="T4" fmla="*/ 1 w 594"/>
                <a:gd name="T5" fmla="*/ 1 h 470"/>
                <a:gd name="T6" fmla="*/ 1 w 594"/>
                <a:gd name="T7" fmla="*/ 1 h 470"/>
                <a:gd name="T8" fmla="*/ 1 w 594"/>
                <a:gd name="T9" fmla="*/ 1 h 470"/>
                <a:gd name="T10" fmla="*/ 1 w 594"/>
                <a:gd name="T11" fmla="*/ 1 h 470"/>
                <a:gd name="T12" fmla="*/ 1 w 594"/>
                <a:gd name="T13" fmla="*/ 1 h 470"/>
                <a:gd name="T14" fmla="*/ 1 w 594"/>
                <a:gd name="T15" fmla="*/ 1 h 470"/>
                <a:gd name="T16" fmla="*/ 1 w 594"/>
                <a:gd name="T17" fmla="*/ 1 h 470"/>
                <a:gd name="T18" fmla="*/ 1 w 594"/>
                <a:gd name="T19" fmla="*/ 1 h 470"/>
                <a:gd name="T20" fmla="*/ 1 w 594"/>
                <a:gd name="T21" fmla="*/ 1 h 470"/>
                <a:gd name="T22" fmla="*/ 1 w 594"/>
                <a:gd name="T23" fmla="*/ 1 h 470"/>
                <a:gd name="T24" fmla="*/ 1 w 594"/>
                <a:gd name="T25" fmla="*/ 1 h 470"/>
                <a:gd name="T26" fmla="*/ 1 w 594"/>
                <a:gd name="T27" fmla="*/ 1 h 470"/>
                <a:gd name="T28" fmla="*/ 1 w 594"/>
                <a:gd name="T29" fmla="*/ 1 h 470"/>
                <a:gd name="T30" fmla="*/ 1 w 594"/>
                <a:gd name="T31" fmla="*/ 1 h 470"/>
                <a:gd name="T32" fmla="*/ 1 w 594"/>
                <a:gd name="T33" fmla="*/ 1 h 470"/>
                <a:gd name="T34" fmla="*/ 1 w 594"/>
                <a:gd name="T35" fmla="*/ 1 h 470"/>
                <a:gd name="T36" fmla="*/ 1 w 594"/>
                <a:gd name="T37" fmla="*/ 1 h 470"/>
                <a:gd name="T38" fmla="*/ 1 w 594"/>
                <a:gd name="T39" fmla="*/ 1 h 470"/>
                <a:gd name="T40" fmla="*/ 1 w 594"/>
                <a:gd name="T41" fmla="*/ 1 h 470"/>
                <a:gd name="T42" fmla="*/ 1 w 594"/>
                <a:gd name="T43" fmla="*/ 1 h 470"/>
                <a:gd name="T44" fmla="*/ 1 w 594"/>
                <a:gd name="T45" fmla="*/ 1 h 470"/>
                <a:gd name="T46" fmla="*/ 1 w 594"/>
                <a:gd name="T47" fmla="*/ 1 h 470"/>
                <a:gd name="T48" fmla="*/ 1 w 594"/>
                <a:gd name="T49" fmla="*/ 1 h 470"/>
                <a:gd name="T50" fmla="*/ 1 w 594"/>
                <a:gd name="T51" fmla="*/ 1 h 470"/>
                <a:gd name="T52" fmla="*/ 1 w 594"/>
                <a:gd name="T53" fmla="*/ 1 h 470"/>
                <a:gd name="T54" fmla="*/ 1 w 594"/>
                <a:gd name="T55" fmla="*/ 1 h 470"/>
                <a:gd name="T56" fmla="*/ 1 w 594"/>
                <a:gd name="T57" fmla="*/ 1 h 470"/>
                <a:gd name="T58" fmla="*/ 1 w 594"/>
                <a:gd name="T59" fmla="*/ 1 h 470"/>
                <a:gd name="T60" fmla="*/ 1 w 594"/>
                <a:gd name="T61" fmla="*/ 1 h 470"/>
                <a:gd name="T62" fmla="*/ 1 w 594"/>
                <a:gd name="T63" fmla="*/ 1 h 4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4"/>
                <a:gd name="T97" fmla="*/ 0 h 470"/>
                <a:gd name="T98" fmla="*/ 594 w 594"/>
                <a:gd name="T99" fmla="*/ 470 h 4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4" h="470">
                  <a:moveTo>
                    <a:pt x="298" y="470"/>
                  </a:moveTo>
                  <a:lnTo>
                    <a:pt x="328" y="469"/>
                  </a:lnTo>
                  <a:lnTo>
                    <a:pt x="357" y="466"/>
                  </a:lnTo>
                  <a:lnTo>
                    <a:pt x="385" y="460"/>
                  </a:lnTo>
                  <a:lnTo>
                    <a:pt x="413" y="452"/>
                  </a:lnTo>
                  <a:lnTo>
                    <a:pt x="439" y="441"/>
                  </a:lnTo>
                  <a:lnTo>
                    <a:pt x="464" y="430"/>
                  </a:lnTo>
                  <a:lnTo>
                    <a:pt x="487" y="416"/>
                  </a:lnTo>
                  <a:lnTo>
                    <a:pt x="507" y="401"/>
                  </a:lnTo>
                  <a:lnTo>
                    <a:pt x="526" y="384"/>
                  </a:lnTo>
                  <a:lnTo>
                    <a:pt x="543" y="366"/>
                  </a:lnTo>
                  <a:lnTo>
                    <a:pt x="558" y="347"/>
                  </a:lnTo>
                  <a:lnTo>
                    <a:pt x="571" y="326"/>
                  </a:lnTo>
                  <a:lnTo>
                    <a:pt x="580" y="304"/>
                  </a:lnTo>
                  <a:lnTo>
                    <a:pt x="588" y="282"/>
                  </a:lnTo>
                  <a:lnTo>
                    <a:pt x="593" y="259"/>
                  </a:lnTo>
                  <a:lnTo>
                    <a:pt x="594" y="235"/>
                  </a:lnTo>
                  <a:lnTo>
                    <a:pt x="593" y="211"/>
                  </a:lnTo>
                  <a:lnTo>
                    <a:pt x="588" y="188"/>
                  </a:lnTo>
                  <a:lnTo>
                    <a:pt x="580" y="165"/>
                  </a:lnTo>
                  <a:lnTo>
                    <a:pt x="571" y="143"/>
                  </a:lnTo>
                  <a:lnTo>
                    <a:pt x="558" y="123"/>
                  </a:lnTo>
                  <a:lnTo>
                    <a:pt x="543" y="104"/>
                  </a:lnTo>
                  <a:lnTo>
                    <a:pt x="526" y="85"/>
                  </a:lnTo>
                  <a:lnTo>
                    <a:pt x="507" y="69"/>
                  </a:lnTo>
                  <a:lnTo>
                    <a:pt x="487" y="53"/>
                  </a:lnTo>
                  <a:lnTo>
                    <a:pt x="464" y="40"/>
                  </a:lnTo>
                  <a:lnTo>
                    <a:pt x="439" y="29"/>
                  </a:lnTo>
                  <a:lnTo>
                    <a:pt x="413" y="19"/>
                  </a:lnTo>
                  <a:lnTo>
                    <a:pt x="385" y="11"/>
                  </a:lnTo>
                  <a:lnTo>
                    <a:pt x="357" y="5"/>
                  </a:lnTo>
                  <a:lnTo>
                    <a:pt x="328" y="1"/>
                  </a:lnTo>
                  <a:lnTo>
                    <a:pt x="298" y="0"/>
                  </a:lnTo>
                  <a:lnTo>
                    <a:pt x="268" y="1"/>
                  </a:lnTo>
                  <a:lnTo>
                    <a:pt x="238" y="5"/>
                  </a:lnTo>
                  <a:lnTo>
                    <a:pt x="209" y="11"/>
                  </a:lnTo>
                  <a:lnTo>
                    <a:pt x="181" y="19"/>
                  </a:lnTo>
                  <a:lnTo>
                    <a:pt x="156" y="29"/>
                  </a:lnTo>
                  <a:lnTo>
                    <a:pt x="132" y="40"/>
                  </a:lnTo>
                  <a:lnTo>
                    <a:pt x="109" y="53"/>
                  </a:lnTo>
                  <a:lnTo>
                    <a:pt x="87" y="69"/>
                  </a:lnTo>
                  <a:lnTo>
                    <a:pt x="68" y="85"/>
                  </a:lnTo>
                  <a:lnTo>
                    <a:pt x="51" y="104"/>
                  </a:lnTo>
                  <a:lnTo>
                    <a:pt x="36" y="123"/>
                  </a:lnTo>
                  <a:lnTo>
                    <a:pt x="23" y="143"/>
                  </a:lnTo>
                  <a:lnTo>
                    <a:pt x="14" y="165"/>
                  </a:lnTo>
                  <a:lnTo>
                    <a:pt x="6" y="188"/>
                  </a:lnTo>
                  <a:lnTo>
                    <a:pt x="1" y="211"/>
                  </a:lnTo>
                  <a:lnTo>
                    <a:pt x="0" y="235"/>
                  </a:lnTo>
                  <a:lnTo>
                    <a:pt x="1" y="259"/>
                  </a:lnTo>
                  <a:lnTo>
                    <a:pt x="6" y="282"/>
                  </a:lnTo>
                  <a:lnTo>
                    <a:pt x="14" y="304"/>
                  </a:lnTo>
                  <a:lnTo>
                    <a:pt x="23" y="326"/>
                  </a:lnTo>
                  <a:lnTo>
                    <a:pt x="36" y="347"/>
                  </a:lnTo>
                  <a:lnTo>
                    <a:pt x="51" y="366"/>
                  </a:lnTo>
                  <a:lnTo>
                    <a:pt x="68" y="384"/>
                  </a:lnTo>
                  <a:lnTo>
                    <a:pt x="87" y="401"/>
                  </a:lnTo>
                  <a:lnTo>
                    <a:pt x="109" y="416"/>
                  </a:lnTo>
                  <a:lnTo>
                    <a:pt x="132" y="430"/>
                  </a:lnTo>
                  <a:lnTo>
                    <a:pt x="156" y="441"/>
                  </a:lnTo>
                  <a:lnTo>
                    <a:pt x="181" y="452"/>
                  </a:lnTo>
                  <a:lnTo>
                    <a:pt x="209" y="460"/>
                  </a:lnTo>
                  <a:lnTo>
                    <a:pt x="238" y="466"/>
                  </a:lnTo>
                  <a:lnTo>
                    <a:pt x="268" y="469"/>
                  </a:lnTo>
                  <a:lnTo>
                    <a:pt x="298" y="470"/>
                  </a:lnTo>
                  <a:close/>
                </a:path>
              </a:pathLst>
            </a:custGeom>
            <a:solidFill>
              <a:srgbClr val="B2D1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56" name="Freeform 71"/>
            <p:cNvSpPr>
              <a:spLocks/>
            </p:cNvSpPr>
            <p:nvPr/>
          </p:nvSpPr>
          <p:spPr bwMode="auto">
            <a:xfrm>
              <a:off x="3445" y="1501"/>
              <a:ext cx="293" cy="231"/>
            </a:xfrm>
            <a:custGeom>
              <a:avLst/>
              <a:gdLst>
                <a:gd name="T0" fmla="*/ 1 w 584"/>
                <a:gd name="T1" fmla="*/ 1 h 462"/>
                <a:gd name="T2" fmla="*/ 1 w 584"/>
                <a:gd name="T3" fmla="*/ 1 h 462"/>
                <a:gd name="T4" fmla="*/ 1 w 584"/>
                <a:gd name="T5" fmla="*/ 1 h 462"/>
                <a:gd name="T6" fmla="*/ 1 w 584"/>
                <a:gd name="T7" fmla="*/ 1 h 462"/>
                <a:gd name="T8" fmla="*/ 1 w 584"/>
                <a:gd name="T9" fmla="*/ 1 h 462"/>
                <a:gd name="T10" fmla="*/ 1 w 584"/>
                <a:gd name="T11" fmla="*/ 1 h 462"/>
                <a:gd name="T12" fmla="*/ 1 w 584"/>
                <a:gd name="T13" fmla="*/ 1 h 462"/>
                <a:gd name="T14" fmla="*/ 1 w 584"/>
                <a:gd name="T15" fmla="*/ 1 h 462"/>
                <a:gd name="T16" fmla="*/ 1 w 584"/>
                <a:gd name="T17" fmla="*/ 1 h 462"/>
                <a:gd name="T18" fmla="*/ 1 w 584"/>
                <a:gd name="T19" fmla="*/ 1 h 462"/>
                <a:gd name="T20" fmla="*/ 1 w 584"/>
                <a:gd name="T21" fmla="*/ 1 h 462"/>
                <a:gd name="T22" fmla="*/ 1 w 584"/>
                <a:gd name="T23" fmla="*/ 1 h 462"/>
                <a:gd name="T24" fmla="*/ 1 w 584"/>
                <a:gd name="T25" fmla="*/ 1 h 462"/>
                <a:gd name="T26" fmla="*/ 1 w 584"/>
                <a:gd name="T27" fmla="*/ 1 h 462"/>
                <a:gd name="T28" fmla="*/ 1 w 584"/>
                <a:gd name="T29" fmla="*/ 1 h 462"/>
                <a:gd name="T30" fmla="*/ 1 w 584"/>
                <a:gd name="T31" fmla="*/ 1 h 462"/>
                <a:gd name="T32" fmla="*/ 1 w 584"/>
                <a:gd name="T33" fmla="*/ 1 h 462"/>
                <a:gd name="T34" fmla="*/ 1 w 584"/>
                <a:gd name="T35" fmla="*/ 1 h 462"/>
                <a:gd name="T36" fmla="*/ 1 w 584"/>
                <a:gd name="T37" fmla="*/ 1 h 462"/>
                <a:gd name="T38" fmla="*/ 1 w 584"/>
                <a:gd name="T39" fmla="*/ 1 h 462"/>
                <a:gd name="T40" fmla="*/ 1 w 584"/>
                <a:gd name="T41" fmla="*/ 1 h 462"/>
                <a:gd name="T42" fmla="*/ 1 w 584"/>
                <a:gd name="T43" fmla="*/ 1 h 462"/>
                <a:gd name="T44" fmla="*/ 1 w 584"/>
                <a:gd name="T45" fmla="*/ 1 h 462"/>
                <a:gd name="T46" fmla="*/ 1 w 584"/>
                <a:gd name="T47" fmla="*/ 1 h 462"/>
                <a:gd name="T48" fmla="*/ 1 w 584"/>
                <a:gd name="T49" fmla="*/ 1 h 462"/>
                <a:gd name="T50" fmla="*/ 1 w 584"/>
                <a:gd name="T51" fmla="*/ 1 h 462"/>
                <a:gd name="T52" fmla="*/ 1 w 584"/>
                <a:gd name="T53" fmla="*/ 1 h 462"/>
                <a:gd name="T54" fmla="*/ 1 w 584"/>
                <a:gd name="T55" fmla="*/ 1 h 462"/>
                <a:gd name="T56" fmla="*/ 1 w 584"/>
                <a:gd name="T57" fmla="*/ 1 h 462"/>
                <a:gd name="T58" fmla="*/ 1 w 584"/>
                <a:gd name="T59" fmla="*/ 1 h 462"/>
                <a:gd name="T60" fmla="*/ 1 w 584"/>
                <a:gd name="T61" fmla="*/ 1 h 462"/>
                <a:gd name="T62" fmla="*/ 1 w 584"/>
                <a:gd name="T63" fmla="*/ 1 h 4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4"/>
                <a:gd name="T97" fmla="*/ 0 h 462"/>
                <a:gd name="T98" fmla="*/ 584 w 584"/>
                <a:gd name="T99" fmla="*/ 462 h 4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4" h="462">
                  <a:moveTo>
                    <a:pt x="293" y="462"/>
                  </a:moveTo>
                  <a:lnTo>
                    <a:pt x="323" y="460"/>
                  </a:lnTo>
                  <a:lnTo>
                    <a:pt x="351" y="457"/>
                  </a:lnTo>
                  <a:lnTo>
                    <a:pt x="379" y="451"/>
                  </a:lnTo>
                  <a:lnTo>
                    <a:pt x="405" y="443"/>
                  </a:lnTo>
                  <a:lnTo>
                    <a:pt x="431" y="434"/>
                  </a:lnTo>
                  <a:lnTo>
                    <a:pt x="455" y="422"/>
                  </a:lnTo>
                  <a:lnTo>
                    <a:pt x="478" y="410"/>
                  </a:lnTo>
                  <a:lnTo>
                    <a:pt x="499" y="395"/>
                  </a:lnTo>
                  <a:lnTo>
                    <a:pt x="517" y="377"/>
                  </a:lnTo>
                  <a:lnTo>
                    <a:pt x="535" y="360"/>
                  </a:lnTo>
                  <a:lnTo>
                    <a:pt x="548" y="342"/>
                  </a:lnTo>
                  <a:lnTo>
                    <a:pt x="561" y="321"/>
                  </a:lnTo>
                  <a:lnTo>
                    <a:pt x="571" y="300"/>
                  </a:lnTo>
                  <a:lnTo>
                    <a:pt x="578" y="277"/>
                  </a:lnTo>
                  <a:lnTo>
                    <a:pt x="583" y="255"/>
                  </a:lnTo>
                  <a:lnTo>
                    <a:pt x="584" y="231"/>
                  </a:lnTo>
                  <a:lnTo>
                    <a:pt x="583" y="207"/>
                  </a:lnTo>
                  <a:lnTo>
                    <a:pt x="578" y="184"/>
                  </a:lnTo>
                  <a:lnTo>
                    <a:pt x="571" y="162"/>
                  </a:lnTo>
                  <a:lnTo>
                    <a:pt x="561" y="141"/>
                  </a:lnTo>
                  <a:lnTo>
                    <a:pt x="548" y="121"/>
                  </a:lnTo>
                  <a:lnTo>
                    <a:pt x="535" y="102"/>
                  </a:lnTo>
                  <a:lnTo>
                    <a:pt x="517" y="84"/>
                  </a:lnTo>
                  <a:lnTo>
                    <a:pt x="499" y="68"/>
                  </a:lnTo>
                  <a:lnTo>
                    <a:pt x="478" y="53"/>
                  </a:lnTo>
                  <a:lnTo>
                    <a:pt x="455" y="39"/>
                  </a:lnTo>
                  <a:lnTo>
                    <a:pt x="431" y="27"/>
                  </a:lnTo>
                  <a:lnTo>
                    <a:pt x="405" y="18"/>
                  </a:lnTo>
                  <a:lnTo>
                    <a:pt x="379" y="10"/>
                  </a:lnTo>
                  <a:lnTo>
                    <a:pt x="351" y="4"/>
                  </a:lnTo>
                  <a:lnTo>
                    <a:pt x="323" y="1"/>
                  </a:lnTo>
                  <a:lnTo>
                    <a:pt x="293" y="0"/>
                  </a:lnTo>
                  <a:lnTo>
                    <a:pt x="263" y="1"/>
                  </a:lnTo>
                  <a:lnTo>
                    <a:pt x="234" y="4"/>
                  </a:lnTo>
                  <a:lnTo>
                    <a:pt x="206" y="10"/>
                  </a:lnTo>
                  <a:lnTo>
                    <a:pt x="178" y="18"/>
                  </a:lnTo>
                  <a:lnTo>
                    <a:pt x="153" y="27"/>
                  </a:lnTo>
                  <a:lnTo>
                    <a:pt x="129" y="39"/>
                  </a:lnTo>
                  <a:lnTo>
                    <a:pt x="107" y="53"/>
                  </a:lnTo>
                  <a:lnTo>
                    <a:pt x="86" y="68"/>
                  </a:lnTo>
                  <a:lnTo>
                    <a:pt x="67" y="84"/>
                  </a:lnTo>
                  <a:lnTo>
                    <a:pt x="49" y="102"/>
                  </a:lnTo>
                  <a:lnTo>
                    <a:pt x="36" y="121"/>
                  </a:lnTo>
                  <a:lnTo>
                    <a:pt x="23" y="141"/>
                  </a:lnTo>
                  <a:lnTo>
                    <a:pt x="12" y="162"/>
                  </a:lnTo>
                  <a:lnTo>
                    <a:pt x="6" y="184"/>
                  </a:lnTo>
                  <a:lnTo>
                    <a:pt x="1" y="207"/>
                  </a:lnTo>
                  <a:lnTo>
                    <a:pt x="0" y="231"/>
                  </a:lnTo>
                  <a:lnTo>
                    <a:pt x="1" y="255"/>
                  </a:lnTo>
                  <a:lnTo>
                    <a:pt x="6" y="277"/>
                  </a:lnTo>
                  <a:lnTo>
                    <a:pt x="12" y="300"/>
                  </a:lnTo>
                  <a:lnTo>
                    <a:pt x="23" y="321"/>
                  </a:lnTo>
                  <a:lnTo>
                    <a:pt x="36" y="342"/>
                  </a:lnTo>
                  <a:lnTo>
                    <a:pt x="49" y="360"/>
                  </a:lnTo>
                  <a:lnTo>
                    <a:pt x="67" y="377"/>
                  </a:lnTo>
                  <a:lnTo>
                    <a:pt x="86" y="395"/>
                  </a:lnTo>
                  <a:lnTo>
                    <a:pt x="107" y="410"/>
                  </a:lnTo>
                  <a:lnTo>
                    <a:pt x="129" y="422"/>
                  </a:lnTo>
                  <a:lnTo>
                    <a:pt x="153" y="434"/>
                  </a:lnTo>
                  <a:lnTo>
                    <a:pt x="178" y="443"/>
                  </a:lnTo>
                  <a:lnTo>
                    <a:pt x="206" y="451"/>
                  </a:lnTo>
                  <a:lnTo>
                    <a:pt x="234" y="457"/>
                  </a:lnTo>
                  <a:lnTo>
                    <a:pt x="263" y="460"/>
                  </a:lnTo>
                  <a:lnTo>
                    <a:pt x="293" y="462"/>
                  </a:lnTo>
                  <a:close/>
                </a:path>
              </a:pathLst>
            </a:custGeom>
            <a:solidFill>
              <a:srgbClr val="B7D3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57" name="Freeform 72"/>
            <p:cNvSpPr>
              <a:spLocks/>
            </p:cNvSpPr>
            <p:nvPr/>
          </p:nvSpPr>
          <p:spPr bwMode="auto">
            <a:xfrm>
              <a:off x="3448" y="1504"/>
              <a:ext cx="287" cy="227"/>
            </a:xfrm>
            <a:custGeom>
              <a:avLst/>
              <a:gdLst>
                <a:gd name="T0" fmla="*/ 1 w 572"/>
                <a:gd name="T1" fmla="*/ 1 h 454"/>
                <a:gd name="T2" fmla="*/ 1 w 572"/>
                <a:gd name="T3" fmla="*/ 1 h 454"/>
                <a:gd name="T4" fmla="*/ 1 w 572"/>
                <a:gd name="T5" fmla="*/ 1 h 454"/>
                <a:gd name="T6" fmla="*/ 1 w 572"/>
                <a:gd name="T7" fmla="*/ 1 h 454"/>
                <a:gd name="T8" fmla="*/ 1 w 572"/>
                <a:gd name="T9" fmla="*/ 1 h 454"/>
                <a:gd name="T10" fmla="*/ 1 w 572"/>
                <a:gd name="T11" fmla="*/ 1 h 454"/>
                <a:gd name="T12" fmla="*/ 1 w 572"/>
                <a:gd name="T13" fmla="*/ 1 h 454"/>
                <a:gd name="T14" fmla="*/ 1 w 572"/>
                <a:gd name="T15" fmla="*/ 1 h 454"/>
                <a:gd name="T16" fmla="*/ 1 w 572"/>
                <a:gd name="T17" fmla="*/ 1 h 454"/>
                <a:gd name="T18" fmla="*/ 1 w 572"/>
                <a:gd name="T19" fmla="*/ 1 h 454"/>
                <a:gd name="T20" fmla="*/ 1 w 572"/>
                <a:gd name="T21" fmla="*/ 1 h 454"/>
                <a:gd name="T22" fmla="*/ 1 w 572"/>
                <a:gd name="T23" fmla="*/ 1 h 454"/>
                <a:gd name="T24" fmla="*/ 1 w 572"/>
                <a:gd name="T25" fmla="*/ 1 h 454"/>
                <a:gd name="T26" fmla="*/ 1 w 572"/>
                <a:gd name="T27" fmla="*/ 1 h 454"/>
                <a:gd name="T28" fmla="*/ 1 w 572"/>
                <a:gd name="T29" fmla="*/ 1 h 454"/>
                <a:gd name="T30" fmla="*/ 1 w 572"/>
                <a:gd name="T31" fmla="*/ 1 h 454"/>
                <a:gd name="T32" fmla="*/ 1 w 572"/>
                <a:gd name="T33" fmla="*/ 1 h 454"/>
                <a:gd name="T34" fmla="*/ 1 w 572"/>
                <a:gd name="T35" fmla="*/ 1 h 454"/>
                <a:gd name="T36" fmla="*/ 1 w 572"/>
                <a:gd name="T37" fmla="*/ 1 h 454"/>
                <a:gd name="T38" fmla="*/ 1 w 572"/>
                <a:gd name="T39" fmla="*/ 1 h 454"/>
                <a:gd name="T40" fmla="*/ 1 w 572"/>
                <a:gd name="T41" fmla="*/ 1 h 454"/>
                <a:gd name="T42" fmla="*/ 1 w 572"/>
                <a:gd name="T43" fmla="*/ 1 h 454"/>
                <a:gd name="T44" fmla="*/ 1 w 572"/>
                <a:gd name="T45" fmla="*/ 1 h 454"/>
                <a:gd name="T46" fmla="*/ 1 w 572"/>
                <a:gd name="T47" fmla="*/ 1 h 454"/>
                <a:gd name="T48" fmla="*/ 1 w 572"/>
                <a:gd name="T49" fmla="*/ 1 h 454"/>
                <a:gd name="T50" fmla="*/ 1 w 572"/>
                <a:gd name="T51" fmla="*/ 1 h 454"/>
                <a:gd name="T52" fmla="*/ 1 w 572"/>
                <a:gd name="T53" fmla="*/ 1 h 454"/>
                <a:gd name="T54" fmla="*/ 1 w 572"/>
                <a:gd name="T55" fmla="*/ 1 h 454"/>
                <a:gd name="T56" fmla="*/ 1 w 572"/>
                <a:gd name="T57" fmla="*/ 1 h 454"/>
                <a:gd name="T58" fmla="*/ 1 w 572"/>
                <a:gd name="T59" fmla="*/ 1 h 454"/>
                <a:gd name="T60" fmla="*/ 1 w 572"/>
                <a:gd name="T61" fmla="*/ 1 h 454"/>
                <a:gd name="T62" fmla="*/ 1 w 572"/>
                <a:gd name="T63" fmla="*/ 1 h 4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2"/>
                <a:gd name="T97" fmla="*/ 0 h 454"/>
                <a:gd name="T98" fmla="*/ 572 w 572"/>
                <a:gd name="T99" fmla="*/ 454 h 4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2" h="454">
                  <a:moveTo>
                    <a:pt x="287" y="454"/>
                  </a:moveTo>
                  <a:lnTo>
                    <a:pt x="315" y="453"/>
                  </a:lnTo>
                  <a:lnTo>
                    <a:pt x="344" y="449"/>
                  </a:lnTo>
                  <a:lnTo>
                    <a:pt x="372" y="444"/>
                  </a:lnTo>
                  <a:lnTo>
                    <a:pt x="398" y="437"/>
                  </a:lnTo>
                  <a:lnTo>
                    <a:pt x="423" y="426"/>
                  </a:lnTo>
                  <a:lnTo>
                    <a:pt x="447" y="415"/>
                  </a:lnTo>
                  <a:lnTo>
                    <a:pt x="469" y="402"/>
                  </a:lnTo>
                  <a:lnTo>
                    <a:pt x="488" y="387"/>
                  </a:lnTo>
                  <a:lnTo>
                    <a:pt x="507" y="371"/>
                  </a:lnTo>
                  <a:lnTo>
                    <a:pt x="524" y="354"/>
                  </a:lnTo>
                  <a:lnTo>
                    <a:pt x="538" y="335"/>
                  </a:lnTo>
                  <a:lnTo>
                    <a:pt x="550" y="316"/>
                  </a:lnTo>
                  <a:lnTo>
                    <a:pt x="560" y="295"/>
                  </a:lnTo>
                  <a:lnTo>
                    <a:pt x="567" y="273"/>
                  </a:lnTo>
                  <a:lnTo>
                    <a:pt x="571" y="250"/>
                  </a:lnTo>
                  <a:lnTo>
                    <a:pt x="572" y="227"/>
                  </a:lnTo>
                  <a:lnTo>
                    <a:pt x="571" y="204"/>
                  </a:lnTo>
                  <a:lnTo>
                    <a:pt x="567" y="181"/>
                  </a:lnTo>
                  <a:lnTo>
                    <a:pt x="560" y="159"/>
                  </a:lnTo>
                  <a:lnTo>
                    <a:pt x="550" y="138"/>
                  </a:lnTo>
                  <a:lnTo>
                    <a:pt x="538" y="119"/>
                  </a:lnTo>
                  <a:lnTo>
                    <a:pt x="524" y="100"/>
                  </a:lnTo>
                  <a:lnTo>
                    <a:pt x="507" y="83"/>
                  </a:lnTo>
                  <a:lnTo>
                    <a:pt x="488" y="67"/>
                  </a:lnTo>
                  <a:lnTo>
                    <a:pt x="469" y="52"/>
                  </a:lnTo>
                  <a:lnTo>
                    <a:pt x="447" y="39"/>
                  </a:lnTo>
                  <a:lnTo>
                    <a:pt x="423" y="28"/>
                  </a:lnTo>
                  <a:lnTo>
                    <a:pt x="398" y="18"/>
                  </a:lnTo>
                  <a:lnTo>
                    <a:pt x="372" y="11"/>
                  </a:lnTo>
                  <a:lnTo>
                    <a:pt x="344" y="5"/>
                  </a:lnTo>
                  <a:lnTo>
                    <a:pt x="315" y="1"/>
                  </a:lnTo>
                  <a:lnTo>
                    <a:pt x="287" y="0"/>
                  </a:lnTo>
                  <a:lnTo>
                    <a:pt x="257" y="1"/>
                  </a:lnTo>
                  <a:lnTo>
                    <a:pt x="229" y="5"/>
                  </a:lnTo>
                  <a:lnTo>
                    <a:pt x="201" y="11"/>
                  </a:lnTo>
                  <a:lnTo>
                    <a:pt x="175" y="18"/>
                  </a:lnTo>
                  <a:lnTo>
                    <a:pt x="149" y="28"/>
                  </a:lnTo>
                  <a:lnTo>
                    <a:pt x="126" y="39"/>
                  </a:lnTo>
                  <a:lnTo>
                    <a:pt x="103" y="52"/>
                  </a:lnTo>
                  <a:lnTo>
                    <a:pt x="84" y="67"/>
                  </a:lnTo>
                  <a:lnTo>
                    <a:pt x="65" y="83"/>
                  </a:lnTo>
                  <a:lnTo>
                    <a:pt x="48" y="100"/>
                  </a:lnTo>
                  <a:lnTo>
                    <a:pt x="34" y="119"/>
                  </a:lnTo>
                  <a:lnTo>
                    <a:pt x="23" y="138"/>
                  </a:lnTo>
                  <a:lnTo>
                    <a:pt x="12" y="159"/>
                  </a:lnTo>
                  <a:lnTo>
                    <a:pt x="5" y="181"/>
                  </a:lnTo>
                  <a:lnTo>
                    <a:pt x="1" y="204"/>
                  </a:lnTo>
                  <a:lnTo>
                    <a:pt x="0" y="227"/>
                  </a:lnTo>
                  <a:lnTo>
                    <a:pt x="1" y="250"/>
                  </a:lnTo>
                  <a:lnTo>
                    <a:pt x="5" y="273"/>
                  </a:lnTo>
                  <a:lnTo>
                    <a:pt x="12" y="295"/>
                  </a:lnTo>
                  <a:lnTo>
                    <a:pt x="23" y="316"/>
                  </a:lnTo>
                  <a:lnTo>
                    <a:pt x="34" y="335"/>
                  </a:lnTo>
                  <a:lnTo>
                    <a:pt x="48" y="354"/>
                  </a:lnTo>
                  <a:lnTo>
                    <a:pt x="65" y="371"/>
                  </a:lnTo>
                  <a:lnTo>
                    <a:pt x="84" y="387"/>
                  </a:lnTo>
                  <a:lnTo>
                    <a:pt x="103" y="402"/>
                  </a:lnTo>
                  <a:lnTo>
                    <a:pt x="126" y="415"/>
                  </a:lnTo>
                  <a:lnTo>
                    <a:pt x="149" y="426"/>
                  </a:lnTo>
                  <a:lnTo>
                    <a:pt x="175" y="437"/>
                  </a:lnTo>
                  <a:lnTo>
                    <a:pt x="201" y="444"/>
                  </a:lnTo>
                  <a:lnTo>
                    <a:pt x="229" y="449"/>
                  </a:lnTo>
                  <a:lnTo>
                    <a:pt x="257" y="453"/>
                  </a:lnTo>
                  <a:lnTo>
                    <a:pt x="287" y="454"/>
                  </a:lnTo>
                  <a:close/>
                </a:path>
              </a:pathLst>
            </a:custGeom>
            <a:solidFill>
              <a:srgbClr val="C1D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58" name="Freeform 73"/>
            <p:cNvSpPr>
              <a:spLocks/>
            </p:cNvSpPr>
            <p:nvPr/>
          </p:nvSpPr>
          <p:spPr bwMode="auto">
            <a:xfrm>
              <a:off x="3451" y="1505"/>
              <a:ext cx="281" cy="223"/>
            </a:xfrm>
            <a:custGeom>
              <a:avLst/>
              <a:gdLst>
                <a:gd name="T0" fmla="*/ 0 w 564"/>
                <a:gd name="T1" fmla="*/ 1 h 445"/>
                <a:gd name="T2" fmla="*/ 0 w 564"/>
                <a:gd name="T3" fmla="*/ 1 h 445"/>
                <a:gd name="T4" fmla="*/ 0 w 564"/>
                <a:gd name="T5" fmla="*/ 1 h 445"/>
                <a:gd name="T6" fmla="*/ 0 w 564"/>
                <a:gd name="T7" fmla="*/ 1 h 445"/>
                <a:gd name="T8" fmla="*/ 0 w 564"/>
                <a:gd name="T9" fmla="*/ 1 h 445"/>
                <a:gd name="T10" fmla="*/ 0 w 564"/>
                <a:gd name="T11" fmla="*/ 1 h 445"/>
                <a:gd name="T12" fmla="*/ 0 w 564"/>
                <a:gd name="T13" fmla="*/ 1 h 445"/>
                <a:gd name="T14" fmla="*/ 0 w 564"/>
                <a:gd name="T15" fmla="*/ 1 h 445"/>
                <a:gd name="T16" fmla="*/ 0 w 564"/>
                <a:gd name="T17" fmla="*/ 1 h 445"/>
                <a:gd name="T18" fmla="*/ 0 w 564"/>
                <a:gd name="T19" fmla="*/ 1 h 445"/>
                <a:gd name="T20" fmla="*/ 0 w 564"/>
                <a:gd name="T21" fmla="*/ 1 h 445"/>
                <a:gd name="T22" fmla="*/ 0 w 564"/>
                <a:gd name="T23" fmla="*/ 1 h 445"/>
                <a:gd name="T24" fmla="*/ 0 w 564"/>
                <a:gd name="T25" fmla="*/ 1 h 445"/>
                <a:gd name="T26" fmla="*/ 0 w 564"/>
                <a:gd name="T27" fmla="*/ 1 h 445"/>
                <a:gd name="T28" fmla="*/ 0 w 564"/>
                <a:gd name="T29" fmla="*/ 1 h 445"/>
                <a:gd name="T30" fmla="*/ 0 w 564"/>
                <a:gd name="T31" fmla="*/ 1 h 445"/>
                <a:gd name="T32" fmla="*/ 0 w 564"/>
                <a:gd name="T33" fmla="*/ 1 h 445"/>
                <a:gd name="T34" fmla="*/ 0 w 564"/>
                <a:gd name="T35" fmla="*/ 1 h 445"/>
                <a:gd name="T36" fmla="*/ 0 w 564"/>
                <a:gd name="T37" fmla="*/ 1 h 445"/>
                <a:gd name="T38" fmla="*/ 0 w 564"/>
                <a:gd name="T39" fmla="*/ 1 h 445"/>
                <a:gd name="T40" fmla="*/ 0 w 564"/>
                <a:gd name="T41" fmla="*/ 1 h 445"/>
                <a:gd name="T42" fmla="*/ 0 w 564"/>
                <a:gd name="T43" fmla="*/ 1 h 445"/>
                <a:gd name="T44" fmla="*/ 0 w 564"/>
                <a:gd name="T45" fmla="*/ 1 h 445"/>
                <a:gd name="T46" fmla="*/ 0 w 564"/>
                <a:gd name="T47" fmla="*/ 1 h 445"/>
                <a:gd name="T48" fmla="*/ 0 w 564"/>
                <a:gd name="T49" fmla="*/ 1 h 445"/>
                <a:gd name="T50" fmla="*/ 0 w 564"/>
                <a:gd name="T51" fmla="*/ 1 h 445"/>
                <a:gd name="T52" fmla="*/ 0 w 564"/>
                <a:gd name="T53" fmla="*/ 1 h 445"/>
                <a:gd name="T54" fmla="*/ 0 w 564"/>
                <a:gd name="T55" fmla="*/ 1 h 445"/>
                <a:gd name="T56" fmla="*/ 0 w 564"/>
                <a:gd name="T57" fmla="*/ 1 h 445"/>
                <a:gd name="T58" fmla="*/ 0 w 564"/>
                <a:gd name="T59" fmla="*/ 1 h 445"/>
                <a:gd name="T60" fmla="*/ 0 w 564"/>
                <a:gd name="T61" fmla="*/ 1 h 445"/>
                <a:gd name="T62" fmla="*/ 0 w 564"/>
                <a:gd name="T63" fmla="*/ 1 h 4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4"/>
                <a:gd name="T97" fmla="*/ 0 h 445"/>
                <a:gd name="T98" fmla="*/ 564 w 564"/>
                <a:gd name="T99" fmla="*/ 445 h 4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4" h="445">
                  <a:moveTo>
                    <a:pt x="283" y="445"/>
                  </a:moveTo>
                  <a:lnTo>
                    <a:pt x="311" y="444"/>
                  </a:lnTo>
                  <a:lnTo>
                    <a:pt x="339" y="441"/>
                  </a:lnTo>
                  <a:lnTo>
                    <a:pt x="366" y="435"/>
                  </a:lnTo>
                  <a:lnTo>
                    <a:pt x="392" y="428"/>
                  </a:lnTo>
                  <a:lnTo>
                    <a:pt x="416" y="419"/>
                  </a:lnTo>
                  <a:lnTo>
                    <a:pt x="439" y="407"/>
                  </a:lnTo>
                  <a:lnTo>
                    <a:pt x="461" y="395"/>
                  </a:lnTo>
                  <a:lnTo>
                    <a:pt x="481" y="381"/>
                  </a:lnTo>
                  <a:lnTo>
                    <a:pt x="499" y="365"/>
                  </a:lnTo>
                  <a:lnTo>
                    <a:pt x="515" y="348"/>
                  </a:lnTo>
                  <a:lnTo>
                    <a:pt x="529" y="329"/>
                  </a:lnTo>
                  <a:lnTo>
                    <a:pt x="542" y="310"/>
                  </a:lnTo>
                  <a:lnTo>
                    <a:pt x="551" y="290"/>
                  </a:lnTo>
                  <a:lnTo>
                    <a:pt x="558" y="268"/>
                  </a:lnTo>
                  <a:lnTo>
                    <a:pt x="563" y="246"/>
                  </a:lnTo>
                  <a:lnTo>
                    <a:pt x="564" y="223"/>
                  </a:lnTo>
                  <a:lnTo>
                    <a:pt x="563" y="200"/>
                  </a:lnTo>
                  <a:lnTo>
                    <a:pt x="558" y="178"/>
                  </a:lnTo>
                  <a:lnTo>
                    <a:pt x="551" y="156"/>
                  </a:lnTo>
                  <a:lnTo>
                    <a:pt x="542" y="137"/>
                  </a:lnTo>
                  <a:lnTo>
                    <a:pt x="529" y="117"/>
                  </a:lnTo>
                  <a:lnTo>
                    <a:pt x="515" y="99"/>
                  </a:lnTo>
                  <a:lnTo>
                    <a:pt x="499" y="81"/>
                  </a:lnTo>
                  <a:lnTo>
                    <a:pt x="481" y="65"/>
                  </a:lnTo>
                  <a:lnTo>
                    <a:pt x="461" y="50"/>
                  </a:lnTo>
                  <a:lnTo>
                    <a:pt x="439" y="38"/>
                  </a:lnTo>
                  <a:lnTo>
                    <a:pt x="416" y="26"/>
                  </a:lnTo>
                  <a:lnTo>
                    <a:pt x="392" y="17"/>
                  </a:lnTo>
                  <a:lnTo>
                    <a:pt x="366" y="10"/>
                  </a:lnTo>
                  <a:lnTo>
                    <a:pt x="339" y="4"/>
                  </a:lnTo>
                  <a:lnTo>
                    <a:pt x="311" y="1"/>
                  </a:lnTo>
                  <a:lnTo>
                    <a:pt x="283" y="0"/>
                  </a:lnTo>
                  <a:lnTo>
                    <a:pt x="254" y="1"/>
                  </a:lnTo>
                  <a:lnTo>
                    <a:pt x="226" y="4"/>
                  </a:lnTo>
                  <a:lnTo>
                    <a:pt x="198" y="10"/>
                  </a:lnTo>
                  <a:lnTo>
                    <a:pt x="173" y="17"/>
                  </a:lnTo>
                  <a:lnTo>
                    <a:pt x="148" y="26"/>
                  </a:lnTo>
                  <a:lnTo>
                    <a:pt x="125" y="38"/>
                  </a:lnTo>
                  <a:lnTo>
                    <a:pt x="103" y="50"/>
                  </a:lnTo>
                  <a:lnTo>
                    <a:pt x="83" y="65"/>
                  </a:lnTo>
                  <a:lnTo>
                    <a:pt x="65" y="81"/>
                  </a:lnTo>
                  <a:lnTo>
                    <a:pt x="49" y="99"/>
                  </a:lnTo>
                  <a:lnTo>
                    <a:pt x="35" y="117"/>
                  </a:lnTo>
                  <a:lnTo>
                    <a:pt x="22" y="137"/>
                  </a:lnTo>
                  <a:lnTo>
                    <a:pt x="13" y="156"/>
                  </a:lnTo>
                  <a:lnTo>
                    <a:pt x="6" y="178"/>
                  </a:lnTo>
                  <a:lnTo>
                    <a:pt x="1" y="200"/>
                  </a:lnTo>
                  <a:lnTo>
                    <a:pt x="0" y="223"/>
                  </a:lnTo>
                  <a:lnTo>
                    <a:pt x="1" y="246"/>
                  </a:lnTo>
                  <a:lnTo>
                    <a:pt x="6" y="268"/>
                  </a:lnTo>
                  <a:lnTo>
                    <a:pt x="13" y="290"/>
                  </a:lnTo>
                  <a:lnTo>
                    <a:pt x="22" y="310"/>
                  </a:lnTo>
                  <a:lnTo>
                    <a:pt x="35" y="329"/>
                  </a:lnTo>
                  <a:lnTo>
                    <a:pt x="49" y="348"/>
                  </a:lnTo>
                  <a:lnTo>
                    <a:pt x="65" y="365"/>
                  </a:lnTo>
                  <a:lnTo>
                    <a:pt x="83" y="381"/>
                  </a:lnTo>
                  <a:lnTo>
                    <a:pt x="103" y="395"/>
                  </a:lnTo>
                  <a:lnTo>
                    <a:pt x="125" y="407"/>
                  </a:lnTo>
                  <a:lnTo>
                    <a:pt x="148" y="419"/>
                  </a:lnTo>
                  <a:lnTo>
                    <a:pt x="173" y="428"/>
                  </a:lnTo>
                  <a:lnTo>
                    <a:pt x="198" y="435"/>
                  </a:lnTo>
                  <a:lnTo>
                    <a:pt x="226" y="441"/>
                  </a:lnTo>
                  <a:lnTo>
                    <a:pt x="254" y="444"/>
                  </a:lnTo>
                  <a:lnTo>
                    <a:pt x="283" y="445"/>
                  </a:lnTo>
                  <a:close/>
                </a:path>
              </a:pathLst>
            </a:custGeom>
            <a:solidFill>
              <a:srgbClr val="C6DD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59" name="Freeform 74"/>
            <p:cNvSpPr>
              <a:spLocks/>
            </p:cNvSpPr>
            <p:nvPr/>
          </p:nvSpPr>
          <p:spPr bwMode="auto">
            <a:xfrm>
              <a:off x="3453" y="1508"/>
              <a:ext cx="277" cy="219"/>
            </a:xfrm>
            <a:custGeom>
              <a:avLst/>
              <a:gdLst>
                <a:gd name="T0" fmla="*/ 1 w 552"/>
                <a:gd name="T1" fmla="*/ 1 h 438"/>
                <a:gd name="T2" fmla="*/ 1 w 552"/>
                <a:gd name="T3" fmla="*/ 1 h 438"/>
                <a:gd name="T4" fmla="*/ 1 w 552"/>
                <a:gd name="T5" fmla="*/ 1 h 438"/>
                <a:gd name="T6" fmla="*/ 1 w 552"/>
                <a:gd name="T7" fmla="*/ 1 h 438"/>
                <a:gd name="T8" fmla="*/ 1 w 552"/>
                <a:gd name="T9" fmla="*/ 1 h 438"/>
                <a:gd name="T10" fmla="*/ 1 w 552"/>
                <a:gd name="T11" fmla="*/ 1 h 438"/>
                <a:gd name="T12" fmla="*/ 1 w 552"/>
                <a:gd name="T13" fmla="*/ 1 h 438"/>
                <a:gd name="T14" fmla="*/ 1 w 552"/>
                <a:gd name="T15" fmla="*/ 1 h 438"/>
                <a:gd name="T16" fmla="*/ 1 w 552"/>
                <a:gd name="T17" fmla="*/ 1 h 438"/>
                <a:gd name="T18" fmla="*/ 1 w 552"/>
                <a:gd name="T19" fmla="*/ 1 h 438"/>
                <a:gd name="T20" fmla="*/ 1 w 552"/>
                <a:gd name="T21" fmla="*/ 1 h 438"/>
                <a:gd name="T22" fmla="*/ 1 w 552"/>
                <a:gd name="T23" fmla="*/ 1 h 438"/>
                <a:gd name="T24" fmla="*/ 1 w 552"/>
                <a:gd name="T25" fmla="*/ 1 h 438"/>
                <a:gd name="T26" fmla="*/ 1 w 552"/>
                <a:gd name="T27" fmla="*/ 1 h 438"/>
                <a:gd name="T28" fmla="*/ 1 w 552"/>
                <a:gd name="T29" fmla="*/ 1 h 438"/>
                <a:gd name="T30" fmla="*/ 1 w 552"/>
                <a:gd name="T31" fmla="*/ 1 h 438"/>
                <a:gd name="T32" fmla="*/ 1 w 552"/>
                <a:gd name="T33" fmla="*/ 1 h 438"/>
                <a:gd name="T34" fmla="*/ 1 w 552"/>
                <a:gd name="T35" fmla="*/ 1 h 438"/>
                <a:gd name="T36" fmla="*/ 1 w 552"/>
                <a:gd name="T37" fmla="*/ 1 h 438"/>
                <a:gd name="T38" fmla="*/ 1 w 552"/>
                <a:gd name="T39" fmla="*/ 1 h 438"/>
                <a:gd name="T40" fmla="*/ 1 w 552"/>
                <a:gd name="T41" fmla="*/ 1 h 438"/>
                <a:gd name="T42" fmla="*/ 1 w 552"/>
                <a:gd name="T43" fmla="*/ 1 h 438"/>
                <a:gd name="T44" fmla="*/ 1 w 552"/>
                <a:gd name="T45" fmla="*/ 1 h 438"/>
                <a:gd name="T46" fmla="*/ 1 w 552"/>
                <a:gd name="T47" fmla="*/ 1 h 438"/>
                <a:gd name="T48" fmla="*/ 1 w 552"/>
                <a:gd name="T49" fmla="*/ 1 h 438"/>
                <a:gd name="T50" fmla="*/ 1 w 552"/>
                <a:gd name="T51" fmla="*/ 1 h 438"/>
                <a:gd name="T52" fmla="*/ 1 w 552"/>
                <a:gd name="T53" fmla="*/ 1 h 438"/>
                <a:gd name="T54" fmla="*/ 1 w 552"/>
                <a:gd name="T55" fmla="*/ 1 h 438"/>
                <a:gd name="T56" fmla="*/ 1 w 552"/>
                <a:gd name="T57" fmla="*/ 1 h 438"/>
                <a:gd name="T58" fmla="*/ 1 w 552"/>
                <a:gd name="T59" fmla="*/ 1 h 438"/>
                <a:gd name="T60" fmla="*/ 1 w 552"/>
                <a:gd name="T61" fmla="*/ 1 h 438"/>
                <a:gd name="T62" fmla="*/ 1 w 552"/>
                <a:gd name="T63" fmla="*/ 1 h 4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2"/>
                <a:gd name="T97" fmla="*/ 0 h 438"/>
                <a:gd name="T98" fmla="*/ 552 w 552"/>
                <a:gd name="T99" fmla="*/ 438 h 43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2" h="438">
                  <a:moveTo>
                    <a:pt x="277" y="438"/>
                  </a:moveTo>
                  <a:lnTo>
                    <a:pt x="304" y="437"/>
                  </a:lnTo>
                  <a:lnTo>
                    <a:pt x="332" y="433"/>
                  </a:lnTo>
                  <a:lnTo>
                    <a:pt x="358" y="428"/>
                  </a:lnTo>
                  <a:lnTo>
                    <a:pt x="384" y="421"/>
                  </a:lnTo>
                  <a:lnTo>
                    <a:pt x="408" y="412"/>
                  </a:lnTo>
                  <a:lnTo>
                    <a:pt x="431" y="401"/>
                  </a:lnTo>
                  <a:lnTo>
                    <a:pt x="452" y="388"/>
                  </a:lnTo>
                  <a:lnTo>
                    <a:pt x="471" y="374"/>
                  </a:lnTo>
                  <a:lnTo>
                    <a:pt x="489" y="359"/>
                  </a:lnTo>
                  <a:lnTo>
                    <a:pt x="505" y="341"/>
                  </a:lnTo>
                  <a:lnTo>
                    <a:pt x="519" y="324"/>
                  </a:lnTo>
                  <a:lnTo>
                    <a:pt x="530" y="304"/>
                  </a:lnTo>
                  <a:lnTo>
                    <a:pt x="539" y="285"/>
                  </a:lnTo>
                  <a:lnTo>
                    <a:pt x="546" y="263"/>
                  </a:lnTo>
                  <a:lnTo>
                    <a:pt x="551" y="241"/>
                  </a:lnTo>
                  <a:lnTo>
                    <a:pt x="552" y="219"/>
                  </a:lnTo>
                  <a:lnTo>
                    <a:pt x="551" y="197"/>
                  </a:lnTo>
                  <a:lnTo>
                    <a:pt x="546" y="175"/>
                  </a:lnTo>
                  <a:lnTo>
                    <a:pt x="539" y="154"/>
                  </a:lnTo>
                  <a:lnTo>
                    <a:pt x="530" y="134"/>
                  </a:lnTo>
                  <a:lnTo>
                    <a:pt x="519" y="114"/>
                  </a:lnTo>
                  <a:lnTo>
                    <a:pt x="505" y="97"/>
                  </a:lnTo>
                  <a:lnTo>
                    <a:pt x="489" y="80"/>
                  </a:lnTo>
                  <a:lnTo>
                    <a:pt x="471" y="65"/>
                  </a:lnTo>
                  <a:lnTo>
                    <a:pt x="452" y="50"/>
                  </a:lnTo>
                  <a:lnTo>
                    <a:pt x="431" y="37"/>
                  </a:lnTo>
                  <a:lnTo>
                    <a:pt x="408" y="27"/>
                  </a:lnTo>
                  <a:lnTo>
                    <a:pt x="384" y="18"/>
                  </a:lnTo>
                  <a:lnTo>
                    <a:pt x="358" y="11"/>
                  </a:lnTo>
                  <a:lnTo>
                    <a:pt x="332" y="5"/>
                  </a:lnTo>
                  <a:lnTo>
                    <a:pt x="304" y="1"/>
                  </a:lnTo>
                  <a:lnTo>
                    <a:pt x="277" y="0"/>
                  </a:lnTo>
                  <a:lnTo>
                    <a:pt x="248" y="1"/>
                  </a:lnTo>
                  <a:lnTo>
                    <a:pt x="221" y="5"/>
                  </a:lnTo>
                  <a:lnTo>
                    <a:pt x="194" y="11"/>
                  </a:lnTo>
                  <a:lnTo>
                    <a:pt x="168" y="18"/>
                  </a:lnTo>
                  <a:lnTo>
                    <a:pt x="144" y="27"/>
                  </a:lnTo>
                  <a:lnTo>
                    <a:pt x="122" y="37"/>
                  </a:lnTo>
                  <a:lnTo>
                    <a:pt x="100" y="50"/>
                  </a:lnTo>
                  <a:lnTo>
                    <a:pt x="81" y="65"/>
                  </a:lnTo>
                  <a:lnTo>
                    <a:pt x="63" y="80"/>
                  </a:lnTo>
                  <a:lnTo>
                    <a:pt x="47" y="97"/>
                  </a:lnTo>
                  <a:lnTo>
                    <a:pt x="33" y="114"/>
                  </a:lnTo>
                  <a:lnTo>
                    <a:pt x="22" y="134"/>
                  </a:lnTo>
                  <a:lnTo>
                    <a:pt x="13" y="154"/>
                  </a:lnTo>
                  <a:lnTo>
                    <a:pt x="6" y="175"/>
                  </a:lnTo>
                  <a:lnTo>
                    <a:pt x="1" y="197"/>
                  </a:lnTo>
                  <a:lnTo>
                    <a:pt x="0" y="219"/>
                  </a:lnTo>
                  <a:lnTo>
                    <a:pt x="1" y="241"/>
                  </a:lnTo>
                  <a:lnTo>
                    <a:pt x="6" y="263"/>
                  </a:lnTo>
                  <a:lnTo>
                    <a:pt x="13" y="285"/>
                  </a:lnTo>
                  <a:lnTo>
                    <a:pt x="22" y="304"/>
                  </a:lnTo>
                  <a:lnTo>
                    <a:pt x="33" y="324"/>
                  </a:lnTo>
                  <a:lnTo>
                    <a:pt x="47" y="341"/>
                  </a:lnTo>
                  <a:lnTo>
                    <a:pt x="63" y="359"/>
                  </a:lnTo>
                  <a:lnTo>
                    <a:pt x="81" y="374"/>
                  </a:lnTo>
                  <a:lnTo>
                    <a:pt x="100" y="388"/>
                  </a:lnTo>
                  <a:lnTo>
                    <a:pt x="122" y="401"/>
                  </a:lnTo>
                  <a:lnTo>
                    <a:pt x="144" y="412"/>
                  </a:lnTo>
                  <a:lnTo>
                    <a:pt x="168" y="421"/>
                  </a:lnTo>
                  <a:lnTo>
                    <a:pt x="194" y="428"/>
                  </a:lnTo>
                  <a:lnTo>
                    <a:pt x="221" y="433"/>
                  </a:lnTo>
                  <a:lnTo>
                    <a:pt x="248" y="437"/>
                  </a:lnTo>
                  <a:lnTo>
                    <a:pt x="277" y="438"/>
                  </a:lnTo>
                  <a:close/>
                </a:path>
              </a:pathLst>
            </a:custGeom>
            <a:solidFill>
              <a:srgbClr val="CEE2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60" name="Freeform 75"/>
            <p:cNvSpPr>
              <a:spLocks/>
            </p:cNvSpPr>
            <p:nvPr/>
          </p:nvSpPr>
          <p:spPr bwMode="auto">
            <a:xfrm>
              <a:off x="3456" y="1509"/>
              <a:ext cx="271" cy="215"/>
            </a:xfrm>
            <a:custGeom>
              <a:avLst/>
              <a:gdLst>
                <a:gd name="T0" fmla="*/ 1 w 542"/>
                <a:gd name="T1" fmla="*/ 1 h 429"/>
                <a:gd name="T2" fmla="*/ 1 w 542"/>
                <a:gd name="T3" fmla="*/ 1 h 429"/>
                <a:gd name="T4" fmla="*/ 1 w 542"/>
                <a:gd name="T5" fmla="*/ 1 h 429"/>
                <a:gd name="T6" fmla="*/ 1 w 542"/>
                <a:gd name="T7" fmla="*/ 1 h 429"/>
                <a:gd name="T8" fmla="*/ 1 w 542"/>
                <a:gd name="T9" fmla="*/ 1 h 429"/>
                <a:gd name="T10" fmla="*/ 1 w 542"/>
                <a:gd name="T11" fmla="*/ 1 h 429"/>
                <a:gd name="T12" fmla="*/ 1 w 542"/>
                <a:gd name="T13" fmla="*/ 1 h 429"/>
                <a:gd name="T14" fmla="*/ 1 w 542"/>
                <a:gd name="T15" fmla="*/ 1 h 429"/>
                <a:gd name="T16" fmla="*/ 1 w 542"/>
                <a:gd name="T17" fmla="*/ 1 h 429"/>
                <a:gd name="T18" fmla="*/ 1 w 542"/>
                <a:gd name="T19" fmla="*/ 1 h 429"/>
                <a:gd name="T20" fmla="*/ 1 w 542"/>
                <a:gd name="T21" fmla="*/ 1 h 429"/>
                <a:gd name="T22" fmla="*/ 1 w 542"/>
                <a:gd name="T23" fmla="*/ 1 h 429"/>
                <a:gd name="T24" fmla="*/ 1 w 542"/>
                <a:gd name="T25" fmla="*/ 1 h 429"/>
                <a:gd name="T26" fmla="*/ 1 w 542"/>
                <a:gd name="T27" fmla="*/ 1 h 429"/>
                <a:gd name="T28" fmla="*/ 1 w 542"/>
                <a:gd name="T29" fmla="*/ 1 h 429"/>
                <a:gd name="T30" fmla="*/ 1 w 542"/>
                <a:gd name="T31" fmla="*/ 1 h 429"/>
                <a:gd name="T32" fmla="*/ 1 w 542"/>
                <a:gd name="T33" fmla="*/ 1 h 429"/>
                <a:gd name="T34" fmla="*/ 1 w 542"/>
                <a:gd name="T35" fmla="*/ 1 h 429"/>
                <a:gd name="T36" fmla="*/ 1 w 542"/>
                <a:gd name="T37" fmla="*/ 1 h 429"/>
                <a:gd name="T38" fmla="*/ 1 w 542"/>
                <a:gd name="T39" fmla="*/ 1 h 429"/>
                <a:gd name="T40" fmla="*/ 1 w 542"/>
                <a:gd name="T41" fmla="*/ 1 h 429"/>
                <a:gd name="T42" fmla="*/ 1 w 542"/>
                <a:gd name="T43" fmla="*/ 1 h 429"/>
                <a:gd name="T44" fmla="*/ 1 w 542"/>
                <a:gd name="T45" fmla="*/ 1 h 429"/>
                <a:gd name="T46" fmla="*/ 1 w 542"/>
                <a:gd name="T47" fmla="*/ 1 h 429"/>
                <a:gd name="T48" fmla="*/ 1 w 542"/>
                <a:gd name="T49" fmla="*/ 1 h 429"/>
                <a:gd name="T50" fmla="*/ 1 w 542"/>
                <a:gd name="T51" fmla="*/ 1 h 429"/>
                <a:gd name="T52" fmla="*/ 1 w 542"/>
                <a:gd name="T53" fmla="*/ 1 h 429"/>
                <a:gd name="T54" fmla="*/ 1 w 542"/>
                <a:gd name="T55" fmla="*/ 1 h 429"/>
                <a:gd name="T56" fmla="*/ 1 w 542"/>
                <a:gd name="T57" fmla="*/ 1 h 429"/>
                <a:gd name="T58" fmla="*/ 1 w 542"/>
                <a:gd name="T59" fmla="*/ 1 h 429"/>
                <a:gd name="T60" fmla="*/ 1 w 542"/>
                <a:gd name="T61" fmla="*/ 1 h 429"/>
                <a:gd name="T62" fmla="*/ 1 w 542"/>
                <a:gd name="T63" fmla="*/ 1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2"/>
                <a:gd name="T97" fmla="*/ 0 h 429"/>
                <a:gd name="T98" fmla="*/ 542 w 542"/>
                <a:gd name="T99" fmla="*/ 429 h 4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2" h="429">
                  <a:moveTo>
                    <a:pt x="272" y="429"/>
                  </a:moveTo>
                  <a:lnTo>
                    <a:pt x="299" y="428"/>
                  </a:lnTo>
                  <a:lnTo>
                    <a:pt x="326" y="425"/>
                  </a:lnTo>
                  <a:lnTo>
                    <a:pt x="352" y="420"/>
                  </a:lnTo>
                  <a:lnTo>
                    <a:pt x="376" y="412"/>
                  </a:lnTo>
                  <a:lnTo>
                    <a:pt x="401" y="404"/>
                  </a:lnTo>
                  <a:lnTo>
                    <a:pt x="423" y="393"/>
                  </a:lnTo>
                  <a:lnTo>
                    <a:pt x="443" y="381"/>
                  </a:lnTo>
                  <a:lnTo>
                    <a:pt x="463" y="367"/>
                  </a:lnTo>
                  <a:lnTo>
                    <a:pt x="480" y="351"/>
                  </a:lnTo>
                  <a:lnTo>
                    <a:pt x="496" y="335"/>
                  </a:lnTo>
                  <a:lnTo>
                    <a:pt x="509" y="318"/>
                  </a:lnTo>
                  <a:lnTo>
                    <a:pt x="521" y="299"/>
                  </a:lnTo>
                  <a:lnTo>
                    <a:pt x="530" y="279"/>
                  </a:lnTo>
                  <a:lnTo>
                    <a:pt x="537" y="259"/>
                  </a:lnTo>
                  <a:lnTo>
                    <a:pt x="541" y="237"/>
                  </a:lnTo>
                  <a:lnTo>
                    <a:pt x="542" y="215"/>
                  </a:lnTo>
                  <a:lnTo>
                    <a:pt x="541" y="193"/>
                  </a:lnTo>
                  <a:lnTo>
                    <a:pt x="537" y="171"/>
                  </a:lnTo>
                  <a:lnTo>
                    <a:pt x="530" y="151"/>
                  </a:lnTo>
                  <a:lnTo>
                    <a:pt x="521" y="131"/>
                  </a:lnTo>
                  <a:lnTo>
                    <a:pt x="509" y="113"/>
                  </a:lnTo>
                  <a:lnTo>
                    <a:pt x="496" y="95"/>
                  </a:lnTo>
                  <a:lnTo>
                    <a:pt x="480" y="78"/>
                  </a:lnTo>
                  <a:lnTo>
                    <a:pt x="463" y="63"/>
                  </a:lnTo>
                  <a:lnTo>
                    <a:pt x="443" y="49"/>
                  </a:lnTo>
                  <a:lnTo>
                    <a:pt x="423" y="37"/>
                  </a:lnTo>
                  <a:lnTo>
                    <a:pt x="401" y="26"/>
                  </a:lnTo>
                  <a:lnTo>
                    <a:pt x="376" y="17"/>
                  </a:lnTo>
                  <a:lnTo>
                    <a:pt x="352" y="9"/>
                  </a:lnTo>
                  <a:lnTo>
                    <a:pt x="326" y="4"/>
                  </a:lnTo>
                  <a:lnTo>
                    <a:pt x="299" y="1"/>
                  </a:lnTo>
                  <a:lnTo>
                    <a:pt x="272" y="0"/>
                  </a:lnTo>
                  <a:lnTo>
                    <a:pt x="244" y="1"/>
                  </a:lnTo>
                  <a:lnTo>
                    <a:pt x="217" y="4"/>
                  </a:lnTo>
                  <a:lnTo>
                    <a:pt x="191" y="9"/>
                  </a:lnTo>
                  <a:lnTo>
                    <a:pt x="165" y="17"/>
                  </a:lnTo>
                  <a:lnTo>
                    <a:pt x="142" y="26"/>
                  </a:lnTo>
                  <a:lnTo>
                    <a:pt x="119" y="37"/>
                  </a:lnTo>
                  <a:lnTo>
                    <a:pt x="99" y="49"/>
                  </a:lnTo>
                  <a:lnTo>
                    <a:pt x="79" y="63"/>
                  </a:lnTo>
                  <a:lnTo>
                    <a:pt x="62" y="78"/>
                  </a:lnTo>
                  <a:lnTo>
                    <a:pt x="46" y="95"/>
                  </a:lnTo>
                  <a:lnTo>
                    <a:pt x="33" y="113"/>
                  </a:lnTo>
                  <a:lnTo>
                    <a:pt x="21" y="131"/>
                  </a:lnTo>
                  <a:lnTo>
                    <a:pt x="12" y="151"/>
                  </a:lnTo>
                  <a:lnTo>
                    <a:pt x="5" y="171"/>
                  </a:lnTo>
                  <a:lnTo>
                    <a:pt x="1" y="193"/>
                  </a:lnTo>
                  <a:lnTo>
                    <a:pt x="0" y="215"/>
                  </a:lnTo>
                  <a:lnTo>
                    <a:pt x="1" y="237"/>
                  </a:lnTo>
                  <a:lnTo>
                    <a:pt x="5" y="259"/>
                  </a:lnTo>
                  <a:lnTo>
                    <a:pt x="12" y="279"/>
                  </a:lnTo>
                  <a:lnTo>
                    <a:pt x="21" y="299"/>
                  </a:lnTo>
                  <a:lnTo>
                    <a:pt x="33" y="318"/>
                  </a:lnTo>
                  <a:lnTo>
                    <a:pt x="46" y="335"/>
                  </a:lnTo>
                  <a:lnTo>
                    <a:pt x="62" y="351"/>
                  </a:lnTo>
                  <a:lnTo>
                    <a:pt x="79" y="367"/>
                  </a:lnTo>
                  <a:lnTo>
                    <a:pt x="99" y="381"/>
                  </a:lnTo>
                  <a:lnTo>
                    <a:pt x="119" y="393"/>
                  </a:lnTo>
                  <a:lnTo>
                    <a:pt x="142" y="404"/>
                  </a:lnTo>
                  <a:lnTo>
                    <a:pt x="165" y="412"/>
                  </a:lnTo>
                  <a:lnTo>
                    <a:pt x="191" y="420"/>
                  </a:lnTo>
                  <a:lnTo>
                    <a:pt x="217" y="425"/>
                  </a:lnTo>
                  <a:lnTo>
                    <a:pt x="244" y="428"/>
                  </a:lnTo>
                  <a:lnTo>
                    <a:pt x="272" y="429"/>
                  </a:lnTo>
                  <a:close/>
                </a:path>
              </a:pathLst>
            </a:custGeom>
            <a:solidFill>
              <a:srgbClr val="D3E5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61" name="Freeform 76"/>
            <p:cNvSpPr>
              <a:spLocks/>
            </p:cNvSpPr>
            <p:nvPr/>
          </p:nvSpPr>
          <p:spPr bwMode="auto">
            <a:xfrm>
              <a:off x="3459" y="1512"/>
              <a:ext cx="265" cy="210"/>
            </a:xfrm>
            <a:custGeom>
              <a:avLst/>
              <a:gdLst>
                <a:gd name="T0" fmla="*/ 0 w 532"/>
                <a:gd name="T1" fmla="*/ 0 h 422"/>
                <a:gd name="T2" fmla="*/ 0 w 532"/>
                <a:gd name="T3" fmla="*/ 0 h 422"/>
                <a:gd name="T4" fmla="*/ 0 w 532"/>
                <a:gd name="T5" fmla="*/ 0 h 422"/>
                <a:gd name="T6" fmla="*/ 0 w 532"/>
                <a:gd name="T7" fmla="*/ 0 h 422"/>
                <a:gd name="T8" fmla="*/ 0 w 532"/>
                <a:gd name="T9" fmla="*/ 0 h 422"/>
                <a:gd name="T10" fmla="*/ 0 w 532"/>
                <a:gd name="T11" fmla="*/ 0 h 422"/>
                <a:gd name="T12" fmla="*/ 0 w 532"/>
                <a:gd name="T13" fmla="*/ 0 h 422"/>
                <a:gd name="T14" fmla="*/ 0 w 532"/>
                <a:gd name="T15" fmla="*/ 0 h 422"/>
                <a:gd name="T16" fmla="*/ 0 w 532"/>
                <a:gd name="T17" fmla="*/ 0 h 422"/>
                <a:gd name="T18" fmla="*/ 0 w 532"/>
                <a:gd name="T19" fmla="*/ 0 h 422"/>
                <a:gd name="T20" fmla="*/ 0 w 532"/>
                <a:gd name="T21" fmla="*/ 0 h 422"/>
                <a:gd name="T22" fmla="*/ 0 w 532"/>
                <a:gd name="T23" fmla="*/ 0 h 422"/>
                <a:gd name="T24" fmla="*/ 0 w 532"/>
                <a:gd name="T25" fmla="*/ 0 h 422"/>
                <a:gd name="T26" fmla="*/ 0 w 532"/>
                <a:gd name="T27" fmla="*/ 0 h 422"/>
                <a:gd name="T28" fmla="*/ 0 w 532"/>
                <a:gd name="T29" fmla="*/ 0 h 422"/>
                <a:gd name="T30" fmla="*/ 0 w 532"/>
                <a:gd name="T31" fmla="*/ 0 h 422"/>
                <a:gd name="T32" fmla="*/ 0 w 532"/>
                <a:gd name="T33" fmla="*/ 0 h 422"/>
                <a:gd name="T34" fmla="*/ 0 w 532"/>
                <a:gd name="T35" fmla="*/ 0 h 422"/>
                <a:gd name="T36" fmla="*/ 0 w 532"/>
                <a:gd name="T37" fmla="*/ 0 h 422"/>
                <a:gd name="T38" fmla="*/ 0 w 532"/>
                <a:gd name="T39" fmla="*/ 0 h 422"/>
                <a:gd name="T40" fmla="*/ 0 w 532"/>
                <a:gd name="T41" fmla="*/ 0 h 422"/>
                <a:gd name="T42" fmla="*/ 0 w 532"/>
                <a:gd name="T43" fmla="*/ 0 h 422"/>
                <a:gd name="T44" fmla="*/ 0 w 532"/>
                <a:gd name="T45" fmla="*/ 0 h 422"/>
                <a:gd name="T46" fmla="*/ 0 w 532"/>
                <a:gd name="T47" fmla="*/ 0 h 422"/>
                <a:gd name="T48" fmla="*/ 0 w 532"/>
                <a:gd name="T49" fmla="*/ 0 h 422"/>
                <a:gd name="T50" fmla="*/ 0 w 532"/>
                <a:gd name="T51" fmla="*/ 0 h 422"/>
                <a:gd name="T52" fmla="*/ 0 w 532"/>
                <a:gd name="T53" fmla="*/ 0 h 422"/>
                <a:gd name="T54" fmla="*/ 0 w 532"/>
                <a:gd name="T55" fmla="*/ 0 h 422"/>
                <a:gd name="T56" fmla="*/ 0 w 532"/>
                <a:gd name="T57" fmla="*/ 0 h 422"/>
                <a:gd name="T58" fmla="*/ 0 w 532"/>
                <a:gd name="T59" fmla="*/ 0 h 422"/>
                <a:gd name="T60" fmla="*/ 0 w 532"/>
                <a:gd name="T61" fmla="*/ 0 h 422"/>
                <a:gd name="T62" fmla="*/ 0 w 532"/>
                <a:gd name="T63" fmla="*/ 0 h 4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2"/>
                <a:gd name="T97" fmla="*/ 0 h 422"/>
                <a:gd name="T98" fmla="*/ 532 w 532"/>
                <a:gd name="T99" fmla="*/ 422 h 4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2" h="422">
                  <a:moveTo>
                    <a:pt x="267" y="422"/>
                  </a:moveTo>
                  <a:lnTo>
                    <a:pt x="294" y="421"/>
                  </a:lnTo>
                  <a:lnTo>
                    <a:pt x="320" y="417"/>
                  </a:lnTo>
                  <a:lnTo>
                    <a:pt x="345" y="413"/>
                  </a:lnTo>
                  <a:lnTo>
                    <a:pt x="370" y="406"/>
                  </a:lnTo>
                  <a:lnTo>
                    <a:pt x="393" y="397"/>
                  </a:lnTo>
                  <a:lnTo>
                    <a:pt x="415" y="386"/>
                  </a:lnTo>
                  <a:lnTo>
                    <a:pt x="435" y="374"/>
                  </a:lnTo>
                  <a:lnTo>
                    <a:pt x="454" y="360"/>
                  </a:lnTo>
                  <a:lnTo>
                    <a:pt x="471" y="345"/>
                  </a:lnTo>
                  <a:lnTo>
                    <a:pt x="487" y="329"/>
                  </a:lnTo>
                  <a:lnTo>
                    <a:pt x="499" y="311"/>
                  </a:lnTo>
                  <a:lnTo>
                    <a:pt x="511" y="293"/>
                  </a:lnTo>
                  <a:lnTo>
                    <a:pt x="520" y="273"/>
                  </a:lnTo>
                  <a:lnTo>
                    <a:pt x="526" y="254"/>
                  </a:lnTo>
                  <a:lnTo>
                    <a:pt x="530" y="233"/>
                  </a:lnTo>
                  <a:lnTo>
                    <a:pt x="532" y="211"/>
                  </a:lnTo>
                  <a:lnTo>
                    <a:pt x="530" y="189"/>
                  </a:lnTo>
                  <a:lnTo>
                    <a:pt x="526" y="169"/>
                  </a:lnTo>
                  <a:lnTo>
                    <a:pt x="520" y="149"/>
                  </a:lnTo>
                  <a:lnTo>
                    <a:pt x="511" y="129"/>
                  </a:lnTo>
                  <a:lnTo>
                    <a:pt x="499" y="111"/>
                  </a:lnTo>
                  <a:lnTo>
                    <a:pt x="487" y="94"/>
                  </a:lnTo>
                  <a:lnTo>
                    <a:pt x="471" y="78"/>
                  </a:lnTo>
                  <a:lnTo>
                    <a:pt x="454" y="63"/>
                  </a:lnTo>
                  <a:lnTo>
                    <a:pt x="435" y="49"/>
                  </a:lnTo>
                  <a:lnTo>
                    <a:pt x="415" y="36"/>
                  </a:lnTo>
                  <a:lnTo>
                    <a:pt x="393" y="26"/>
                  </a:lnTo>
                  <a:lnTo>
                    <a:pt x="370" y="16"/>
                  </a:lnTo>
                  <a:lnTo>
                    <a:pt x="345" y="10"/>
                  </a:lnTo>
                  <a:lnTo>
                    <a:pt x="320" y="5"/>
                  </a:lnTo>
                  <a:lnTo>
                    <a:pt x="294" y="2"/>
                  </a:lnTo>
                  <a:lnTo>
                    <a:pt x="267" y="0"/>
                  </a:lnTo>
                  <a:lnTo>
                    <a:pt x="239" y="2"/>
                  </a:lnTo>
                  <a:lnTo>
                    <a:pt x="212" y="5"/>
                  </a:lnTo>
                  <a:lnTo>
                    <a:pt x="187" y="10"/>
                  </a:lnTo>
                  <a:lnTo>
                    <a:pt x="163" y="16"/>
                  </a:lnTo>
                  <a:lnTo>
                    <a:pt x="140" y="26"/>
                  </a:lnTo>
                  <a:lnTo>
                    <a:pt x="118" y="36"/>
                  </a:lnTo>
                  <a:lnTo>
                    <a:pt x="97" y="49"/>
                  </a:lnTo>
                  <a:lnTo>
                    <a:pt x="79" y="63"/>
                  </a:lnTo>
                  <a:lnTo>
                    <a:pt x="61" y="78"/>
                  </a:lnTo>
                  <a:lnTo>
                    <a:pt x="45" y="94"/>
                  </a:lnTo>
                  <a:lnTo>
                    <a:pt x="33" y="111"/>
                  </a:lnTo>
                  <a:lnTo>
                    <a:pt x="21" y="129"/>
                  </a:lnTo>
                  <a:lnTo>
                    <a:pt x="12" y="149"/>
                  </a:lnTo>
                  <a:lnTo>
                    <a:pt x="6" y="169"/>
                  </a:lnTo>
                  <a:lnTo>
                    <a:pt x="1" y="189"/>
                  </a:lnTo>
                  <a:lnTo>
                    <a:pt x="0" y="211"/>
                  </a:lnTo>
                  <a:lnTo>
                    <a:pt x="1" y="233"/>
                  </a:lnTo>
                  <a:lnTo>
                    <a:pt x="6" y="254"/>
                  </a:lnTo>
                  <a:lnTo>
                    <a:pt x="12" y="273"/>
                  </a:lnTo>
                  <a:lnTo>
                    <a:pt x="21" y="293"/>
                  </a:lnTo>
                  <a:lnTo>
                    <a:pt x="33" y="311"/>
                  </a:lnTo>
                  <a:lnTo>
                    <a:pt x="45" y="329"/>
                  </a:lnTo>
                  <a:lnTo>
                    <a:pt x="61" y="345"/>
                  </a:lnTo>
                  <a:lnTo>
                    <a:pt x="79" y="360"/>
                  </a:lnTo>
                  <a:lnTo>
                    <a:pt x="97" y="374"/>
                  </a:lnTo>
                  <a:lnTo>
                    <a:pt x="118" y="386"/>
                  </a:lnTo>
                  <a:lnTo>
                    <a:pt x="140" y="397"/>
                  </a:lnTo>
                  <a:lnTo>
                    <a:pt x="163" y="406"/>
                  </a:lnTo>
                  <a:lnTo>
                    <a:pt x="187" y="413"/>
                  </a:lnTo>
                  <a:lnTo>
                    <a:pt x="212" y="417"/>
                  </a:lnTo>
                  <a:lnTo>
                    <a:pt x="239" y="421"/>
                  </a:lnTo>
                  <a:lnTo>
                    <a:pt x="267" y="422"/>
                  </a:lnTo>
                  <a:close/>
                </a:path>
              </a:pathLst>
            </a:custGeom>
            <a:solidFill>
              <a:srgbClr val="DDEA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62" name="Freeform 77"/>
            <p:cNvSpPr>
              <a:spLocks/>
            </p:cNvSpPr>
            <p:nvPr/>
          </p:nvSpPr>
          <p:spPr bwMode="auto">
            <a:xfrm>
              <a:off x="3461" y="1513"/>
              <a:ext cx="261" cy="207"/>
            </a:xfrm>
            <a:custGeom>
              <a:avLst/>
              <a:gdLst>
                <a:gd name="T0" fmla="*/ 1 w 522"/>
                <a:gd name="T1" fmla="*/ 1 h 413"/>
                <a:gd name="T2" fmla="*/ 1 w 522"/>
                <a:gd name="T3" fmla="*/ 1 h 413"/>
                <a:gd name="T4" fmla="*/ 1 w 522"/>
                <a:gd name="T5" fmla="*/ 1 h 413"/>
                <a:gd name="T6" fmla="*/ 1 w 522"/>
                <a:gd name="T7" fmla="*/ 1 h 413"/>
                <a:gd name="T8" fmla="*/ 1 w 522"/>
                <a:gd name="T9" fmla="*/ 1 h 413"/>
                <a:gd name="T10" fmla="*/ 1 w 522"/>
                <a:gd name="T11" fmla="*/ 1 h 413"/>
                <a:gd name="T12" fmla="*/ 1 w 522"/>
                <a:gd name="T13" fmla="*/ 1 h 413"/>
                <a:gd name="T14" fmla="*/ 1 w 522"/>
                <a:gd name="T15" fmla="*/ 1 h 413"/>
                <a:gd name="T16" fmla="*/ 1 w 522"/>
                <a:gd name="T17" fmla="*/ 1 h 413"/>
                <a:gd name="T18" fmla="*/ 1 w 522"/>
                <a:gd name="T19" fmla="*/ 1 h 413"/>
                <a:gd name="T20" fmla="*/ 1 w 522"/>
                <a:gd name="T21" fmla="*/ 1 h 413"/>
                <a:gd name="T22" fmla="*/ 1 w 522"/>
                <a:gd name="T23" fmla="*/ 1 h 413"/>
                <a:gd name="T24" fmla="*/ 1 w 522"/>
                <a:gd name="T25" fmla="*/ 1 h 413"/>
                <a:gd name="T26" fmla="*/ 1 w 522"/>
                <a:gd name="T27" fmla="*/ 1 h 413"/>
                <a:gd name="T28" fmla="*/ 1 w 522"/>
                <a:gd name="T29" fmla="*/ 1 h 413"/>
                <a:gd name="T30" fmla="*/ 1 w 522"/>
                <a:gd name="T31" fmla="*/ 1 h 413"/>
                <a:gd name="T32" fmla="*/ 1 w 522"/>
                <a:gd name="T33" fmla="*/ 1 h 413"/>
                <a:gd name="T34" fmla="*/ 1 w 522"/>
                <a:gd name="T35" fmla="*/ 1 h 413"/>
                <a:gd name="T36" fmla="*/ 1 w 522"/>
                <a:gd name="T37" fmla="*/ 1 h 413"/>
                <a:gd name="T38" fmla="*/ 1 w 522"/>
                <a:gd name="T39" fmla="*/ 1 h 413"/>
                <a:gd name="T40" fmla="*/ 1 w 522"/>
                <a:gd name="T41" fmla="*/ 1 h 413"/>
                <a:gd name="T42" fmla="*/ 1 w 522"/>
                <a:gd name="T43" fmla="*/ 1 h 413"/>
                <a:gd name="T44" fmla="*/ 1 w 522"/>
                <a:gd name="T45" fmla="*/ 1 h 413"/>
                <a:gd name="T46" fmla="*/ 1 w 522"/>
                <a:gd name="T47" fmla="*/ 1 h 413"/>
                <a:gd name="T48" fmla="*/ 1 w 522"/>
                <a:gd name="T49" fmla="*/ 1 h 413"/>
                <a:gd name="T50" fmla="*/ 1 w 522"/>
                <a:gd name="T51" fmla="*/ 1 h 413"/>
                <a:gd name="T52" fmla="*/ 1 w 522"/>
                <a:gd name="T53" fmla="*/ 1 h 413"/>
                <a:gd name="T54" fmla="*/ 1 w 522"/>
                <a:gd name="T55" fmla="*/ 1 h 413"/>
                <a:gd name="T56" fmla="*/ 1 w 522"/>
                <a:gd name="T57" fmla="*/ 1 h 413"/>
                <a:gd name="T58" fmla="*/ 1 w 522"/>
                <a:gd name="T59" fmla="*/ 1 h 413"/>
                <a:gd name="T60" fmla="*/ 1 w 522"/>
                <a:gd name="T61" fmla="*/ 1 h 413"/>
                <a:gd name="T62" fmla="*/ 1 w 522"/>
                <a:gd name="T63" fmla="*/ 1 h 4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2"/>
                <a:gd name="T97" fmla="*/ 0 h 413"/>
                <a:gd name="T98" fmla="*/ 522 w 522"/>
                <a:gd name="T99" fmla="*/ 413 h 4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2" h="413">
                  <a:moveTo>
                    <a:pt x="262" y="413"/>
                  </a:moveTo>
                  <a:lnTo>
                    <a:pt x="288" y="412"/>
                  </a:lnTo>
                  <a:lnTo>
                    <a:pt x="313" y="409"/>
                  </a:lnTo>
                  <a:lnTo>
                    <a:pt x="339" y="404"/>
                  </a:lnTo>
                  <a:lnTo>
                    <a:pt x="363" y="397"/>
                  </a:lnTo>
                  <a:lnTo>
                    <a:pt x="385" y="388"/>
                  </a:lnTo>
                  <a:lnTo>
                    <a:pt x="407" y="378"/>
                  </a:lnTo>
                  <a:lnTo>
                    <a:pt x="426" y="366"/>
                  </a:lnTo>
                  <a:lnTo>
                    <a:pt x="446" y="353"/>
                  </a:lnTo>
                  <a:lnTo>
                    <a:pt x="462" y="338"/>
                  </a:lnTo>
                  <a:lnTo>
                    <a:pt x="477" y="322"/>
                  </a:lnTo>
                  <a:lnTo>
                    <a:pt x="491" y="305"/>
                  </a:lnTo>
                  <a:lnTo>
                    <a:pt x="501" y="288"/>
                  </a:lnTo>
                  <a:lnTo>
                    <a:pt x="511" y="268"/>
                  </a:lnTo>
                  <a:lnTo>
                    <a:pt x="516" y="249"/>
                  </a:lnTo>
                  <a:lnTo>
                    <a:pt x="521" y="228"/>
                  </a:lnTo>
                  <a:lnTo>
                    <a:pt x="522" y="207"/>
                  </a:lnTo>
                  <a:lnTo>
                    <a:pt x="521" y="186"/>
                  </a:lnTo>
                  <a:lnTo>
                    <a:pt x="516" y="166"/>
                  </a:lnTo>
                  <a:lnTo>
                    <a:pt x="511" y="146"/>
                  </a:lnTo>
                  <a:lnTo>
                    <a:pt x="501" y="127"/>
                  </a:lnTo>
                  <a:lnTo>
                    <a:pt x="491" y="108"/>
                  </a:lnTo>
                  <a:lnTo>
                    <a:pt x="477" y="92"/>
                  </a:lnTo>
                  <a:lnTo>
                    <a:pt x="462" y="76"/>
                  </a:lnTo>
                  <a:lnTo>
                    <a:pt x="446" y="61"/>
                  </a:lnTo>
                  <a:lnTo>
                    <a:pt x="426" y="47"/>
                  </a:lnTo>
                  <a:lnTo>
                    <a:pt x="407" y="36"/>
                  </a:lnTo>
                  <a:lnTo>
                    <a:pt x="385" y="25"/>
                  </a:lnTo>
                  <a:lnTo>
                    <a:pt x="363" y="16"/>
                  </a:lnTo>
                  <a:lnTo>
                    <a:pt x="339" y="9"/>
                  </a:lnTo>
                  <a:lnTo>
                    <a:pt x="313" y="4"/>
                  </a:lnTo>
                  <a:lnTo>
                    <a:pt x="288" y="1"/>
                  </a:lnTo>
                  <a:lnTo>
                    <a:pt x="262" y="0"/>
                  </a:lnTo>
                  <a:lnTo>
                    <a:pt x="235" y="1"/>
                  </a:lnTo>
                  <a:lnTo>
                    <a:pt x="209" y="4"/>
                  </a:lnTo>
                  <a:lnTo>
                    <a:pt x="184" y="9"/>
                  </a:lnTo>
                  <a:lnTo>
                    <a:pt x="160" y="16"/>
                  </a:lnTo>
                  <a:lnTo>
                    <a:pt x="137" y="25"/>
                  </a:lnTo>
                  <a:lnTo>
                    <a:pt x="115" y="36"/>
                  </a:lnTo>
                  <a:lnTo>
                    <a:pt x="96" y="47"/>
                  </a:lnTo>
                  <a:lnTo>
                    <a:pt x="77" y="61"/>
                  </a:lnTo>
                  <a:lnTo>
                    <a:pt x="60" y="76"/>
                  </a:lnTo>
                  <a:lnTo>
                    <a:pt x="45" y="92"/>
                  </a:lnTo>
                  <a:lnTo>
                    <a:pt x="31" y="108"/>
                  </a:lnTo>
                  <a:lnTo>
                    <a:pt x="21" y="127"/>
                  </a:lnTo>
                  <a:lnTo>
                    <a:pt x="11" y="146"/>
                  </a:lnTo>
                  <a:lnTo>
                    <a:pt x="6" y="166"/>
                  </a:lnTo>
                  <a:lnTo>
                    <a:pt x="1" y="186"/>
                  </a:lnTo>
                  <a:lnTo>
                    <a:pt x="0" y="207"/>
                  </a:lnTo>
                  <a:lnTo>
                    <a:pt x="1" y="228"/>
                  </a:lnTo>
                  <a:lnTo>
                    <a:pt x="6" y="249"/>
                  </a:lnTo>
                  <a:lnTo>
                    <a:pt x="11" y="268"/>
                  </a:lnTo>
                  <a:lnTo>
                    <a:pt x="21" y="288"/>
                  </a:lnTo>
                  <a:lnTo>
                    <a:pt x="31" y="305"/>
                  </a:lnTo>
                  <a:lnTo>
                    <a:pt x="45" y="322"/>
                  </a:lnTo>
                  <a:lnTo>
                    <a:pt x="60" y="338"/>
                  </a:lnTo>
                  <a:lnTo>
                    <a:pt x="77" y="353"/>
                  </a:lnTo>
                  <a:lnTo>
                    <a:pt x="96" y="366"/>
                  </a:lnTo>
                  <a:lnTo>
                    <a:pt x="115" y="378"/>
                  </a:lnTo>
                  <a:lnTo>
                    <a:pt x="137" y="388"/>
                  </a:lnTo>
                  <a:lnTo>
                    <a:pt x="160" y="397"/>
                  </a:lnTo>
                  <a:lnTo>
                    <a:pt x="184" y="404"/>
                  </a:lnTo>
                  <a:lnTo>
                    <a:pt x="209" y="409"/>
                  </a:lnTo>
                  <a:lnTo>
                    <a:pt x="235" y="412"/>
                  </a:lnTo>
                  <a:lnTo>
                    <a:pt x="262" y="413"/>
                  </a:lnTo>
                  <a:close/>
                </a:path>
              </a:pathLst>
            </a:custGeom>
            <a:solidFill>
              <a:srgbClr val="E2ED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63" name="Freeform 78"/>
            <p:cNvSpPr>
              <a:spLocks/>
            </p:cNvSpPr>
            <p:nvPr/>
          </p:nvSpPr>
          <p:spPr bwMode="auto">
            <a:xfrm>
              <a:off x="3464" y="1516"/>
              <a:ext cx="255" cy="202"/>
            </a:xfrm>
            <a:custGeom>
              <a:avLst/>
              <a:gdLst>
                <a:gd name="T0" fmla="*/ 1 w 510"/>
                <a:gd name="T1" fmla="*/ 0 h 406"/>
                <a:gd name="T2" fmla="*/ 1 w 510"/>
                <a:gd name="T3" fmla="*/ 0 h 406"/>
                <a:gd name="T4" fmla="*/ 1 w 510"/>
                <a:gd name="T5" fmla="*/ 0 h 406"/>
                <a:gd name="T6" fmla="*/ 1 w 510"/>
                <a:gd name="T7" fmla="*/ 0 h 406"/>
                <a:gd name="T8" fmla="*/ 1 w 510"/>
                <a:gd name="T9" fmla="*/ 0 h 406"/>
                <a:gd name="T10" fmla="*/ 1 w 510"/>
                <a:gd name="T11" fmla="*/ 0 h 406"/>
                <a:gd name="T12" fmla="*/ 1 w 510"/>
                <a:gd name="T13" fmla="*/ 0 h 406"/>
                <a:gd name="T14" fmla="*/ 1 w 510"/>
                <a:gd name="T15" fmla="*/ 0 h 406"/>
                <a:gd name="T16" fmla="*/ 1 w 510"/>
                <a:gd name="T17" fmla="*/ 0 h 406"/>
                <a:gd name="T18" fmla="*/ 1 w 510"/>
                <a:gd name="T19" fmla="*/ 0 h 406"/>
                <a:gd name="T20" fmla="*/ 1 w 510"/>
                <a:gd name="T21" fmla="*/ 0 h 406"/>
                <a:gd name="T22" fmla="*/ 1 w 510"/>
                <a:gd name="T23" fmla="*/ 0 h 406"/>
                <a:gd name="T24" fmla="*/ 1 w 510"/>
                <a:gd name="T25" fmla="*/ 0 h 406"/>
                <a:gd name="T26" fmla="*/ 1 w 510"/>
                <a:gd name="T27" fmla="*/ 0 h 406"/>
                <a:gd name="T28" fmla="*/ 1 w 510"/>
                <a:gd name="T29" fmla="*/ 0 h 406"/>
                <a:gd name="T30" fmla="*/ 1 w 510"/>
                <a:gd name="T31" fmla="*/ 0 h 406"/>
                <a:gd name="T32" fmla="*/ 1 w 510"/>
                <a:gd name="T33" fmla="*/ 0 h 406"/>
                <a:gd name="T34" fmla="*/ 1 w 510"/>
                <a:gd name="T35" fmla="*/ 0 h 406"/>
                <a:gd name="T36" fmla="*/ 1 w 510"/>
                <a:gd name="T37" fmla="*/ 0 h 406"/>
                <a:gd name="T38" fmla="*/ 1 w 510"/>
                <a:gd name="T39" fmla="*/ 0 h 406"/>
                <a:gd name="T40" fmla="*/ 1 w 510"/>
                <a:gd name="T41" fmla="*/ 0 h 406"/>
                <a:gd name="T42" fmla="*/ 1 w 510"/>
                <a:gd name="T43" fmla="*/ 0 h 406"/>
                <a:gd name="T44" fmla="*/ 1 w 510"/>
                <a:gd name="T45" fmla="*/ 0 h 406"/>
                <a:gd name="T46" fmla="*/ 1 w 510"/>
                <a:gd name="T47" fmla="*/ 0 h 406"/>
                <a:gd name="T48" fmla="*/ 1 w 510"/>
                <a:gd name="T49" fmla="*/ 0 h 406"/>
                <a:gd name="T50" fmla="*/ 1 w 510"/>
                <a:gd name="T51" fmla="*/ 0 h 406"/>
                <a:gd name="T52" fmla="*/ 1 w 510"/>
                <a:gd name="T53" fmla="*/ 0 h 406"/>
                <a:gd name="T54" fmla="*/ 1 w 510"/>
                <a:gd name="T55" fmla="*/ 0 h 406"/>
                <a:gd name="T56" fmla="*/ 1 w 510"/>
                <a:gd name="T57" fmla="*/ 0 h 406"/>
                <a:gd name="T58" fmla="*/ 1 w 510"/>
                <a:gd name="T59" fmla="*/ 0 h 406"/>
                <a:gd name="T60" fmla="*/ 1 w 510"/>
                <a:gd name="T61" fmla="*/ 0 h 406"/>
                <a:gd name="T62" fmla="*/ 1 w 510"/>
                <a:gd name="T63" fmla="*/ 0 h 4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0"/>
                <a:gd name="T97" fmla="*/ 0 h 406"/>
                <a:gd name="T98" fmla="*/ 510 w 510"/>
                <a:gd name="T99" fmla="*/ 406 h 4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0" h="406">
                  <a:moveTo>
                    <a:pt x="256" y="406"/>
                  </a:moveTo>
                  <a:lnTo>
                    <a:pt x="282" y="405"/>
                  </a:lnTo>
                  <a:lnTo>
                    <a:pt x="307" y="401"/>
                  </a:lnTo>
                  <a:lnTo>
                    <a:pt x="332" y="397"/>
                  </a:lnTo>
                  <a:lnTo>
                    <a:pt x="355" y="390"/>
                  </a:lnTo>
                  <a:lnTo>
                    <a:pt x="377" y="382"/>
                  </a:lnTo>
                  <a:lnTo>
                    <a:pt x="398" y="371"/>
                  </a:lnTo>
                  <a:lnTo>
                    <a:pt x="418" y="360"/>
                  </a:lnTo>
                  <a:lnTo>
                    <a:pt x="435" y="346"/>
                  </a:lnTo>
                  <a:lnTo>
                    <a:pt x="453" y="332"/>
                  </a:lnTo>
                  <a:lnTo>
                    <a:pt x="466" y="316"/>
                  </a:lnTo>
                  <a:lnTo>
                    <a:pt x="479" y="300"/>
                  </a:lnTo>
                  <a:lnTo>
                    <a:pt x="491" y="281"/>
                  </a:lnTo>
                  <a:lnTo>
                    <a:pt x="499" y="263"/>
                  </a:lnTo>
                  <a:lnTo>
                    <a:pt x="506" y="243"/>
                  </a:lnTo>
                  <a:lnTo>
                    <a:pt x="509" y="224"/>
                  </a:lnTo>
                  <a:lnTo>
                    <a:pt x="510" y="203"/>
                  </a:lnTo>
                  <a:lnTo>
                    <a:pt x="509" y="182"/>
                  </a:lnTo>
                  <a:lnTo>
                    <a:pt x="506" y="163"/>
                  </a:lnTo>
                  <a:lnTo>
                    <a:pt x="499" y="143"/>
                  </a:lnTo>
                  <a:lnTo>
                    <a:pt x="491" y="125"/>
                  </a:lnTo>
                  <a:lnTo>
                    <a:pt x="479" y="106"/>
                  </a:lnTo>
                  <a:lnTo>
                    <a:pt x="466" y="90"/>
                  </a:lnTo>
                  <a:lnTo>
                    <a:pt x="453" y="74"/>
                  </a:lnTo>
                  <a:lnTo>
                    <a:pt x="435" y="60"/>
                  </a:lnTo>
                  <a:lnTo>
                    <a:pt x="418" y="46"/>
                  </a:lnTo>
                  <a:lnTo>
                    <a:pt x="398" y="35"/>
                  </a:lnTo>
                  <a:lnTo>
                    <a:pt x="377" y="25"/>
                  </a:lnTo>
                  <a:lnTo>
                    <a:pt x="355" y="17"/>
                  </a:lnTo>
                  <a:lnTo>
                    <a:pt x="332" y="10"/>
                  </a:lnTo>
                  <a:lnTo>
                    <a:pt x="307" y="5"/>
                  </a:lnTo>
                  <a:lnTo>
                    <a:pt x="282" y="2"/>
                  </a:lnTo>
                  <a:lnTo>
                    <a:pt x="256" y="0"/>
                  </a:lnTo>
                  <a:lnTo>
                    <a:pt x="229" y="2"/>
                  </a:lnTo>
                  <a:lnTo>
                    <a:pt x="204" y="5"/>
                  </a:lnTo>
                  <a:lnTo>
                    <a:pt x="179" y="10"/>
                  </a:lnTo>
                  <a:lnTo>
                    <a:pt x="155" y="17"/>
                  </a:lnTo>
                  <a:lnTo>
                    <a:pt x="133" y="25"/>
                  </a:lnTo>
                  <a:lnTo>
                    <a:pt x="113" y="35"/>
                  </a:lnTo>
                  <a:lnTo>
                    <a:pt x="93" y="46"/>
                  </a:lnTo>
                  <a:lnTo>
                    <a:pt x="75" y="60"/>
                  </a:lnTo>
                  <a:lnTo>
                    <a:pt x="58" y="74"/>
                  </a:lnTo>
                  <a:lnTo>
                    <a:pt x="43" y="90"/>
                  </a:lnTo>
                  <a:lnTo>
                    <a:pt x="31" y="106"/>
                  </a:lnTo>
                  <a:lnTo>
                    <a:pt x="19" y="125"/>
                  </a:lnTo>
                  <a:lnTo>
                    <a:pt x="11" y="143"/>
                  </a:lnTo>
                  <a:lnTo>
                    <a:pt x="4" y="163"/>
                  </a:lnTo>
                  <a:lnTo>
                    <a:pt x="1" y="182"/>
                  </a:lnTo>
                  <a:lnTo>
                    <a:pt x="0" y="203"/>
                  </a:lnTo>
                  <a:lnTo>
                    <a:pt x="1" y="224"/>
                  </a:lnTo>
                  <a:lnTo>
                    <a:pt x="4" y="243"/>
                  </a:lnTo>
                  <a:lnTo>
                    <a:pt x="11" y="263"/>
                  </a:lnTo>
                  <a:lnTo>
                    <a:pt x="19" y="281"/>
                  </a:lnTo>
                  <a:lnTo>
                    <a:pt x="31" y="300"/>
                  </a:lnTo>
                  <a:lnTo>
                    <a:pt x="43" y="316"/>
                  </a:lnTo>
                  <a:lnTo>
                    <a:pt x="58" y="332"/>
                  </a:lnTo>
                  <a:lnTo>
                    <a:pt x="75" y="346"/>
                  </a:lnTo>
                  <a:lnTo>
                    <a:pt x="93" y="360"/>
                  </a:lnTo>
                  <a:lnTo>
                    <a:pt x="113" y="371"/>
                  </a:lnTo>
                  <a:lnTo>
                    <a:pt x="133" y="382"/>
                  </a:lnTo>
                  <a:lnTo>
                    <a:pt x="155" y="390"/>
                  </a:lnTo>
                  <a:lnTo>
                    <a:pt x="179" y="397"/>
                  </a:lnTo>
                  <a:lnTo>
                    <a:pt x="204" y="401"/>
                  </a:lnTo>
                  <a:lnTo>
                    <a:pt x="229" y="405"/>
                  </a:lnTo>
                  <a:lnTo>
                    <a:pt x="256" y="406"/>
                  </a:lnTo>
                  <a:close/>
                </a:path>
              </a:pathLst>
            </a:custGeom>
            <a:solidFill>
              <a:srgbClr val="EAF2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64" name="Freeform 79"/>
            <p:cNvSpPr>
              <a:spLocks/>
            </p:cNvSpPr>
            <p:nvPr/>
          </p:nvSpPr>
          <p:spPr bwMode="auto">
            <a:xfrm>
              <a:off x="3466" y="1517"/>
              <a:ext cx="251" cy="199"/>
            </a:xfrm>
            <a:custGeom>
              <a:avLst/>
              <a:gdLst>
                <a:gd name="T0" fmla="*/ 1 w 502"/>
                <a:gd name="T1" fmla="*/ 1 h 397"/>
                <a:gd name="T2" fmla="*/ 1 w 502"/>
                <a:gd name="T3" fmla="*/ 1 h 397"/>
                <a:gd name="T4" fmla="*/ 1 w 502"/>
                <a:gd name="T5" fmla="*/ 1 h 397"/>
                <a:gd name="T6" fmla="*/ 1 w 502"/>
                <a:gd name="T7" fmla="*/ 1 h 397"/>
                <a:gd name="T8" fmla="*/ 1 w 502"/>
                <a:gd name="T9" fmla="*/ 1 h 397"/>
                <a:gd name="T10" fmla="*/ 1 w 502"/>
                <a:gd name="T11" fmla="*/ 1 h 397"/>
                <a:gd name="T12" fmla="*/ 1 w 502"/>
                <a:gd name="T13" fmla="*/ 1 h 397"/>
                <a:gd name="T14" fmla="*/ 1 w 502"/>
                <a:gd name="T15" fmla="*/ 1 h 397"/>
                <a:gd name="T16" fmla="*/ 1 w 502"/>
                <a:gd name="T17" fmla="*/ 1 h 397"/>
                <a:gd name="T18" fmla="*/ 1 w 502"/>
                <a:gd name="T19" fmla="*/ 1 h 397"/>
                <a:gd name="T20" fmla="*/ 1 w 502"/>
                <a:gd name="T21" fmla="*/ 1 h 397"/>
                <a:gd name="T22" fmla="*/ 1 w 502"/>
                <a:gd name="T23" fmla="*/ 1 h 397"/>
                <a:gd name="T24" fmla="*/ 1 w 502"/>
                <a:gd name="T25" fmla="*/ 1 h 397"/>
                <a:gd name="T26" fmla="*/ 1 w 502"/>
                <a:gd name="T27" fmla="*/ 1 h 397"/>
                <a:gd name="T28" fmla="*/ 1 w 502"/>
                <a:gd name="T29" fmla="*/ 1 h 397"/>
                <a:gd name="T30" fmla="*/ 1 w 502"/>
                <a:gd name="T31" fmla="*/ 1 h 397"/>
                <a:gd name="T32" fmla="*/ 1 w 502"/>
                <a:gd name="T33" fmla="*/ 1 h 397"/>
                <a:gd name="T34" fmla="*/ 1 w 502"/>
                <a:gd name="T35" fmla="*/ 1 h 397"/>
                <a:gd name="T36" fmla="*/ 1 w 502"/>
                <a:gd name="T37" fmla="*/ 1 h 397"/>
                <a:gd name="T38" fmla="*/ 1 w 502"/>
                <a:gd name="T39" fmla="*/ 1 h 397"/>
                <a:gd name="T40" fmla="*/ 1 w 502"/>
                <a:gd name="T41" fmla="*/ 1 h 397"/>
                <a:gd name="T42" fmla="*/ 1 w 502"/>
                <a:gd name="T43" fmla="*/ 1 h 397"/>
                <a:gd name="T44" fmla="*/ 1 w 502"/>
                <a:gd name="T45" fmla="*/ 1 h 397"/>
                <a:gd name="T46" fmla="*/ 1 w 502"/>
                <a:gd name="T47" fmla="*/ 1 h 397"/>
                <a:gd name="T48" fmla="*/ 1 w 502"/>
                <a:gd name="T49" fmla="*/ 1 h 397"/>
                <a:gd name="T50" fmla="*/ 1 w 502"/>
                <a:gd name="T51" fmla="*/ 1 h 397"/>
                <a:gd name="T52" fmla="*/ 1 w 502"/>
                <a:gd name="T53" fmla="*/ 1 h 397"/>
                <a:gd name="T54" fmla="*/ 1 w 502"/>
                <a:gd name="T55" fmla="*/ 1 h 397"/>
                <a:gd name="T56" fmla="*/ 1 w 502"/>
                <a:gd name="T57" fmla="*/ 1 h 397"/>
                <a:gd name="T58" fmla="*/ 1 w 502"/>
                <a:gd name="T59" fmla="*/ 1 h 397"/>
                <a:gd name="T60" fmla="*/ 1 w 502"/>
                <a:gd name="T61" fmla="*/ 1 h 397"/>
                <a:gd name="T62" fmla="*/ 1 w 502"/>
                <a:gd name="T63" fmla="*/ 1 h 3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2"/>
                <a:gd name="T97" fmla="*/ 0 h 397"/>
                <a:gd name="T98" fmla="*/ 502 w 502"/>
                <a:gd name="T99" fmla="*/ 397 h 3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2" h="397">
                  <a:moveTo>
                    <a:pt x="252" y="397"/>
                  </a:moveTo>
                  <a:lnTo>
                    <a:pt x="277" y="396"/>
                  </a:lnTo>
                  <a:lnTo>
                    <a:pt x="301" y="394"/>
                  </a:lnTo>
                  <a:lnTo>
                    <a:pt x="325" y="388"/>
                  </a:lnTo>
                  <a:lnTo>
                    <a:pt x="348" y="381"/>
                  </a:lnTo>
                  <a:lnTo>
                    <a:pt x="370" y="373"/>
                  </a:lnTo>
                  <a:lnTo>
                    <a:pt x="391" y="364"/>
                  </a:lnTo>
                  <a:lnTo>
                    <a:pt x="411" y="352"/>
                  </a:lnTo>
                  <a:lnTo>
                    <a:pt x="428" y="340"/>
                  </a:lnTo>
                  <a:lnTo>
                    <a:pt x="444" y="325"/>
                  </a:lnTo>
                  <a:lnTo>
                    <a:pt x="459" y="310"/>
                  </a:lnTo>
                  <a:lnTo>
                    <a:pt x="472" y="294"/>
                  </a:lnTo>
                  <a:lnTo>
                    <a:pt x="482" y="276"/>
                  </a:lnTo>
                  <a:lnTo>
                    <a:pt x="490" y="258"/>
                  </a:lnTo>
                  <a:lnTo>
                    <a:pt x="497" y="239"/>
                  </a:lnTo>
                  <a:lnTo>
                    <a:pt x="501" y="220"/>
                  </a:lnTo>
                  <a:lnTo>
                    <a:pt x="502" y="199"/>
                  </a:lnTo>
                  <a:lnTo>
                    <a:pt x="501" y="178"/>
                  </a:lnTo>
                  <a:lnTo>
                    <a:pt x="497" y="159"/>
                  </a:lnTo>
                  <a:lnTo>
                    <a:pt x="490" y="140"/>
                  </a:lnTo>
                  <a:lnTo>
                    <a:pt x="482" y="122"/>
                  </a:lnTo>
                  <a:lnTo>
                    <a:pt x="472" y="105"/>
                  </a:lnTo>
                  <a:lnTo>
                    <a:pt x="459" y="89"/>
                  </a:lnTo>
                  <a:lnTo>
                    <a:pt x="444" y="72"/>
                  </a:lnTo>
                  <a:lnTo>
                    <a:pt x="428" y="59"/>
                  </a:lnTo>
                  <a:lnTo>
                    <a:pt x="411" y="46"/>
                  </a:lnTo>
                  <a:lnTo>
                    <a:pt x="391" y="34"/>
                  </a:lnTo>
                  <a:lnTo>
                    <a:pt x="370" y="24"/>
                  </a:lnTo>
                  <a:lnTo>
                    <a:pt x="348" y="16"/>
                  </a:lnTo>
                  <a:lnTo>
                    <a:pt x="325" y="9"/>
                  </a:lnTo>
                  <a:lnTo>
                    <a:pt x="301" y="4"/>
                  </a:lnTo>
                  <a:lnTo>
                    <a:pt x="277" y="1"/>
                  </a:lnTo>
                  <a:lnTo>
                    <a:pt x="252" y="0"/>
                  </a:lnTo>
                  <a:lnTo>
                    <a:pt x="226" y="1"/>
                  </a:lnTo>
                  <a:lnTo>
                    <a:pt x="201" y="4"/>
                  </a:lnTo>
                  <a:lnTo>
                    <a:pt x="177" y="9"/>
                  </a:lnTo>
                  <a:lnTo>
                    <a:pt x="154" y="16"/>
                  </a:lnTo>
                  <a:lnTo>
                    <a:pt x="132" y="24"/>
                  </a:lnTo>
                  <a:lnTo>
                    <a:pt x="111" y="34"/>
                  </a:lnTo>
                  <a:lnTo>
                    <a:pt x="91" y="46"/>
                  </a:lnTo>
                  <a:lnTo>
                    <a:pt x="74" y="59"/>
                  </a:lnTo>
                  <a:lnTo>
                    <a:pt x="58" y="72"/>
                  </a:lnTo>
                  <a:lnTo>
                    <a:pt x="43" y="89"/>
                  </a:lnTo>
                  <a:lnTo>
                    <a:pt x="30" y="105"/>
                  </a:lnTo>
                  <a:lnTo>
                    <a:pt x="20" y="122"/>
                  </a:lnTo>
                  <a:lnTo>
                    <a:pt x="12" y="140"/>
                  </a:lnTo>
                  <a:lnTo>
                    <a:pt x="5" y="159"/>
                  </a:lnTo>
                  <a:lnTo>
                    <a:pt x="1" y="178"/>
                  </a:lnTo>
                  <a:lnTo>
                    <a:pt x="0" y="199"/>
                  </a:lnTo>
                  <a:lnTo>
                    <a:pt x="1" y="220"/>
                  </a:lnTo>
                  <a:lnTo>
                    <a:pt x="5" y="239"/>
                  </a:lnTo>
                  <a:lnTo>
                    <a:pt x="12" y="258"/>
                  </a:lnTo>
                  <a:lnTo>
                    <a:pt x="20" y="276"/>
                  </a:lnTo>
                  <a:lnTo>
                    <a:pt x="30" y="294"/>
                  </a:lnTo>
                  <a:lnTo>
                    <a:pt x="43" y="310"/>
                  </a:lnTo>
                  <a:lnTo>
                    <a:pt x="58" y="325"/>
                  </a:lnTo>
                  <a:lnTo>
                    <a:pt x="74" y="340"/>
                  </a:lnTo>
                  <a:lnTo>
                    <a:pt x="91" y="352"/>
                  </a:lnTo>
                  <a:lnTo>
                    <a:pt x="111" y="364"/>
                  </a:lnTo>
                  <a:lnTo>
                    <a:pt x="132" y="373"/>
                  </a:lnTo>
                  <a:lnTo>
                    <a:pt x="154" y="381"/>
                  </a:lnTo>
                  <a:lnTo>
                    <a:pt x="177" y="388"/>
                  </a:lnTo>
                  <a:lnTo>
                    <a:pt x="201" y="394"/>
                  </a:lnTo>
                  <a:lnTo>
                    <a:pt x="226" y="396"/>
                  </a:lnTo>
                  <a:lnTo>
                    <a:pt x="252" y="397"/>
                  </a:lnTo>
                  <a:close/>
                </a:path>
              </a:pathLst>
            </a:custGeom>
            <a:solidFill>
              <a:srgbClr val="EFF7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65" name="Freeform 80"/>
            <p:cNvSpPr>
              <a:spLocks/>
            </p:cNvSpPr>
            <p:nvPr/>
          </p:nvSpPr>
          <p:spPr bwMode="auto">
            <a:xfrm>
              <a:off x="3468" y="1520"/>
              <a:ext cx="246" cy="194"/>
            </a:xfrm>
            <a:custGeom>
              <a:avLst/>
              <a:gdLst>
                <a:gd name="T0" fmla="*/ 1 w 491"/>
                <a:gd name="T1" fmla="*/ 0 h 390"/>
                <a:gd name="T2" fmla="*/ 1 w 491"/>
                <a:gd name="T3" fmla="*/ 0 h 390"/>
                <a:gd name="T4" fmla="*/ 1 w 491"/>
                <a:gd name="T5" fmla="*/ 0 h 390"/>
                <a:gd name="T6" fmla="*/ 1 w 491"/>
                <a:gd name="T7" fmla="*/ 0 h 390"/>
                <a:gd name="T8" fmla="*/ 1 w 491"/>
                <a:gd name="T9" fmla="*/ 0 h 390"/>
                <a:gd name="T10" fmla="*/ 1 w 491"/>
                <a:gd name="T11" fmla="*/ 0 h 390"/>
                <a:gd name="T12" fmla="*/ 1 w 491"/>
                <a:gd name="T13" fmla="*/ 0 h 390"/>
                <a:gd name="T14" fmla="*/ 1 w 491"/>
                <a:gd name="T15" fmla="*/ 0 h 390"/>
                <a:gd name="T16" fmla="*/ 1 w 491"/>
                <a:gd name="T17" fmla="*/ 0 h 390"/>
                <a:gd name="T18" fmla="*/ 1 w 491"/>
                <a:gd name="T19" fmla="*/ 0 h 390"/>
                <a:gd name="T20" fmla="*/ 1 w 491"/>
                <a:gd name="T21" fmla="*/ 0 h 390"/>
                <a:gd name="T22" fmla="*/ 1 w 491"/>
                <a:gd name="T23" fmla="*/ 0 h 390"/>
                <a:gd name="T24" fmla="*/ 1 w 491"/>
                <a:gd name="T25" fmla="*/ 0 h 390"/>
                <a:gd name="T26" fmla="*/ 1 w 491"/>
                <a:gd name="T27" fmla="*/ 0 h 390"/>
                <a:gd name="T28" fmla="*/ 1 w 491"/>
                <a:gd name="T29" fmla="*/ 0 h 390"/>
                <a:gd name="T30" fmla="*/ 1 w 491"/>
                <a:gd name="T31" fmla="*/ 0 h 390"/>
                <a:gd name="T32" fmla="*/ 1 w 491"/>
                <a:gd name="T33" fmla="*/ 0 h 390"/>
                <a:gd name="T34" fmla="*/ 1 w 491"/>
                <a:gd name="T35" fmla="*/ 0 h 390"/>
                <a:gd name="T36" fmla="*/ 1 w 491"/>
                <a:gd name="T37" fmla="*/ 0 h 390"/>
                <a:gd name="T38" fmla="*/ 1 w 491"/>
                <a:gd name="T39" fmla="*/ 0 h 390"/>
                <a:gd name="T40" fmla="*/ 1 w 491"/>
                <a:gd name="T41" fmla="*/ 0 h 390"/>
                <a:gd name="T42" fmla="*/ 1 w 491"/>
                <a:gd name="T43" fmla="*/ 0 h 390"/>
                <a:gd name="T44" fmla="*/ 1 w 491"/>
                <a:gd name="T45" fmla="*/ 0 h 390"/>
                <a:gd name="T46" fmla="*/ 1 w 491"/>
                <a:gd name="T47" fmla="*/ 0 h 390"/>
                <a:gd name="T48" fmla="*/ 1 w 491"/>
                <a:gd name="T49" fmla="*/ 0 h 390"/>
                <a:gd name="T50" fmla="*/ 1 w 491"/>
                <a:gd name="T51" fmla="*/ 0 h 390"/>
                <a:gd name="T52" fmla="*/ 1 w 491"/>
                <a:gd name="T53" fmla="*/ 0 h 390"/>
                <a:gd name="T54" fmla="*/ 1 w 491"/>
                <a:gd name="T55" fmla="*/ 0 h 390"/>
                <a:gd name="T56" fmla="*/ 1 w 491"/>
                <a:gd name="T57" fmla="*/ 0 h 390"/>
                <a:gd name="T58" fmla="*/ 1 w 491"/>
                <a:gd name="T59" fmla="*/ 0 h 390"/>
                <a:gd name="T60" fmla="*/ 1 w 491"/>
                <a:gd name="T61" fmla="*/ 0 h 390"/>
                <a:gd name="T62" fmla="*/ 1 w 491"/>
                <a:gd name="T63" fmla="*/ 0 h 3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1"/>
                <a:gd name="T97" fmla="*/ 0 h 390"/>
                <a:gd name="T98" fmla="*/ 491 w 491"/>
                <a:gd name="T99" fmla="*/ 390 h 3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1" h="390">
                  <a:moveTo>
                    <a:pt x="247" y="390"/>
                  </a:moveTo>
                  <a:lnTo>
                    <a:pt x="272" y="389"/>
                  </a:lnTo>
                  <a:lnTo>
                    <a:pt x="296" y="386"/>
                  </a:lnTo>
                  <a:lnTo>
                    <a:pt x="319" y="381"/>
                  </a:lnTo>
                  <a:lnTo>
                    <a:pt x="341" y="375"/>
                  </a:lnTo>
                  <a:lnTo>
                    <a:pt x="363" y="367"/>
                  </a:lnTo>
                  <a:lnTo>
                    <a:pt x="383" y="356"/>
                  </a:lnTo>
                  <a:lnTo>
                    <a:pt x="402" y="345"/>
                  </a:lnTo>
                  <a:lnTo>
                    <a:pt x="419" y="332"/>
                  </a:lnTo>
                  <a:lnTo>
                    <a:pt x="436" y="318"/>
                  </a:lnTo>
                  <a:lnTo>
                    <a:pt x="449" y="303"/>
                  </a:lnTo>
                  <a:lnTo>
                    <a:pt x="461" y="287"/>
                  </a:lnTo>
                  <a:lnTo>
                    <a:pt x="471" y="271"/>
                  </a:lnTo>
                  <a:lnTo>
                    <a:pt x="479" y="253"/>
                  </a:lnTo>
                  <a:lnTo>
                    <a:pt x="486" y="234"/>
                  </a:lnTo>
                  <a:lnTo>
                    <a:pt x="490" y="215"/>
                  </a:lnTo>
                  <a:lnTo>
                    <a:pt x="491" y="195"/>
                  </a:lnTo>
                  <a:lnTo>
                    <a:pt x="490" y="176"/>
                  </a:lnTo>
                  <a:lnTo>
                    <a:pt x="486" y="156"/>
                  </a:lnTo>
                  <a:lnTo>
                    <a:pt x="479" y="136"/>
                  </a:lnTo>
                  <a:lnTo>
                    <a:pt x="471" y="119"/>
                  </a:lnTo>
                  <a:lnTo>
                    <a:pt x="461" y="102"/>
                  </a:lnTo>
                  <a:lnTo>
                    <a:pt x="449" y="86"/>
                  </a:lnTo>
                  <a:lnTo>
                    <a:pt x="436" y="71"/>
                  </a:lnTo>
                  <a:lnTo>
                    <a:pt x="419" y="57"/>
                  </a:lnTo>
                  <a:lnTo>
                    <a:pt x="402" y="44"/>
                  </a:lnTo>
                  <a:lnTo>
                    <a:pt x="383" y="34"/>
                  </a:lnTo>
                  <a:lnTo>
                    <a:pt x="363" y="24"/>
                  </a:lnTo>
                  <a:lnTo>
                    <a:pt x="341" y="15"/>
                  </a:lnTo>
                  <a:lnTo>
                    <a:pt x="319" y="10"/>
                  </a:lnTo>
                  <a:lnTo>
                    <a:pt x="296" y="4"/>
                  </a:lnTo>
                  <a:lnTo>
                    <a:pt x="272" y="2"/>
                  </a:lnTo>
                  <a:lnTo>
                    <a:pt x="247" y="0"/>
                  </a:lnTo>
                  <a:lnTo>
                    <a:pt x="221" y="2"/>
                  </a:lnTo>
                  <a:lnTo>
                    <a:pt x="197" y="4"/>
                  </a:lnTo>
                  <a:lnTo>
                    <a:pt x="173" y="10"/>
                  </a:lnTo>
                  <a:lnTo>
                    <a:pt x="151" y="15"/>
                  </a:lnTo>
                  <a:lnTo>
                    <a:pt x="129" y="24"/>
                  </a:lnTo>
                  <a:lnTo>
                    <a:pt x="108" y="34"/>
                  </a:lnTo>
                  <a:lnTo>
                    <a:pt x="90" y="44"/>
                  </a:lnTo>
                  <a:lnTo>
                    <a:pt x="72" y="57"/>
                  </a:lnTo>
                  <a:lnTo>
                    <a:pt x="56" y="71"/>
                  </a:lnTo>
                  <a:lnTo>
                    <a:pt x="43" y="86"/>
                  </a:lnTo>
                  <a:lnTo>
                    <a:pt x="30" y="102"/>
                  </a:lnTo>
                  <a:lnTo>
                    <a:pt x="19" y="119"/>
                  </a:lnTo>
                  <a:lnTo>
                    <a:pt x="11" y="136"/>
                  </a:lnTo>
                  <a:lnTo>
                    <a:pt x="4" y="156"/>
                  </a:lnTo>
                  <a:lnTo>
                    <a:pt x="1" y="176"/>
                  </a:lnTo>
                  <a:lnTo>
                    <a:pt x="0" y="195"/>
                  </a:lnTo>
                  <a:lnTo>
                    <a:pt x="1" y="215"/>
                  </a:lnTo>
                  <a:lnTo>
                    <a:pt x="4" y="234"/>
                  </a:lnTo>
                  <a:lnTo>
                    <a:pt x="11" y="253"/>
                  </a:lnTo>
                  <a:lnTo>
                    <a:pt x="19" y="271"/>
                  </a:lnTo>
                  <a:lnTo>
                    <a:pt x="30" y="287"/>
                  </a:lnTo>
                  <a:lnTo>
                    <a:pt x="43" y="303"/>
                  </a:lnTo>
                  <a:lnTo>
                    <a:pt x="56" y="318"/>
                  </a:lnTo>
                  <a:lnTo>
                    <a:pt x="72" y="332"/>
                  </a:lnTo>
                  <a:lnTo>
                    <a:pt x="90" y="345"/>
                  </a:lnTo>
                  <a:lnTo>
                    <a:pt x="108" y="356"/>
                  </a:lnTo>
                  <a:lnTo>
                    <a:pt x="129" y="367"/>
                  </a:lnTo>
                  <a:lnTo>
                    <a:pt x="151" y="375"/>
                  </a:lnTo>
                  <a:lnTo>
                    <a:pt x="173" y="381"/>
                  </a:lnTo>
                  <a:lnTo>
                    <a:pt x="197" y="386"/>
                  </a:lnTo>
                  <a:lnTo>
                    <a:pt x="221" y="389"/>
                  </a:lnTo>
                  <a:lnTo>
                    <a:pt x="247" y="390"/>
                  </a:lnTo>
                  <a:close/>
                </a:path>
              </a:pathLst>
            </a:custGeom>
            <a:solidFill>
              <a:srgbClr val="F9FC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66" name="Freeform 81"/>
            <p:cNvSpPr>
              <a:spLocks/>
            </p:cNvSpPr>
            <p:nvPr/>
          </p:nvSpPr>
          <p:spPr bwMode="auto">
            <a:xfrm>
              <a:off x="3471" y="1521"/>
              <a:ext cx="241" cy="191"/>
            </a:xfrm>
            <a:custGeom>
              <a:avLst/>
              <a:gdLst>
                <a:gd name="T0" fmla="*/ 1 w 480"/>
                <a:gd name="T1" fmla="*/ 1 h 381"/>
                <a:gd name="T2" fmla="*/ 1 w 480"/>
                <a:gd name="T3" fmla="*/ 1 h 381"/>
                <a:gd name="T4" fmla="*/ 1 w 480"/>
                <a:gd name="T5" fmla="*/ 1 h 381"/>
                <a:gd name="T6" fmla="*/ 1 w 480"/>
                <a:gd name="T7" fmla="*/ 1 h 381"/>
                <a:gd name="T8" fmla="*/ 1 w 480"/>
                <a:gd name="T9" fmla="*/ 1 h 381"/>
                <a:gd name="T10" fmla="*/ 1 w 480"/>
                <a:gd name="T11" fmla="*/ 1 h 381"/>
                <a:gd name="T12" fmla="*/ 1 w 480"/>
                <a:gd name="T13" fmla="*/ 1 h 381"/>
                <a:gd name="T14" fmla="*/ 1 w 480"/>
                <a:gd name="T15" fmla="*/ 1 h 381"/>
                <a:gd name="T16" fmla="*/ 1 w 480"/>
                <a:gd name="T17" fmla="*/ 1 h 381"/>
                <a:gd name="T18" fmla="*/ 1 w 480"/>
                <a:gd name="T19" fmla="*/ 1 h 381"/>
                <a:gd name="T20" fmla="*/ 1 w 480"/>
                <a:gd name="T21" fmla="*/ 1 h 381"/>
                <a:gd name="T22" fmla="*/ 1 w 480"/>
                <a:gd name="T23" fmla="*/ 1 h 381"/>
                <a:gd name="T24" fmla="*/ 1 w 480"/>
                <a:gd name="T25" fmla="*/ 1 h 381"/>
                <a:gd name="T26" fmla="*/ 1 w 480"/>
                <a:gd name="T27" fmla="*/ 1 h 381"/>
                <a:gd name="T28" fmla="*/ 1 w 480"/>
                <a:gd name="T29" fmla="*/ 1 h 381"/>
                <a:gd name="T30" fmla="*/ 1 w 480"/>
                <a:gd name="T31" fmla="*/ 1 h 381"/>
                <a:gd name="T32" fmla="*/ 1 w 480"/>
                <a:gd name="T33" fmla="*/ 1 h 381"/>
                <a:gd name="T34" fmla="*/ 1 w 480"/>
                <a:gd name="T35" fmla="*/ 1 h 381"/>
                <a:gd name="T36" fmla="*/ 1 w 480"/>
                <a:gd name="T37" fmla="*/ 1 h 381"/>
                <a:gd name="T38" fmla="*/ 1 w 480"/>
                <a:gd name="T39" fmla="*/ 1 h 381"/>
                <a:gd name="T40" fmla="*/ 1 w 480"/>
                <a:gd name="T41" fmla="*/ 1 h 381"/>
                <a:gd name="T42" fmla="*/ 1 w 480"/>
                <a:gd name="T43" fmla="*/ 1 h 381"/>
                <a:gd name="T44" fmla="*/ 1 w 480"/>
                <a:gd name="T45" fmla="*/ 1 h 381"/>
                <a:gd name="T46" fmla="*/ 1 w 480"/>
                <a:gd name="T47" fmla="*/ 1 h 381"/>
                <a:gd name="T48" fmla="*/ 1 w 480"/>
                <a:gd name="T49" fmla="*/ 1 h 381"/>
                <a:gd name="T50" fmla="*/ 1 w 480"/>
                <a:gd name="T51" fmla="*/ 1 h 381"/>
                <a:gd name="T52" fmla="*/ 1 w 480"/>
                <a:gd name="T53" fmla="*/ 1 h 381"/>
                <a:gd name="T54" fmla="*/ 1 w 480"/>
                <a:gd name="T55" fmla="*/ 1 h 381"/>
                <a:gd name="T56" fmla="*/ 1 w 480"/>
                <a:gd name="T57" fmla="*/ 1 h 381"/>
                <a:gd name="T58" fmla="*/ 1 w 480"/>
                <a:gd name="T59" fmla="*/ 1 h 381"/>
                <a:gd name="T60" fmla="*/ 1 w 480"/>
                <a:gd name="T61" fmla="*/ 1 h 381"/>
                <a:gd name="T62" fmla="*/ 1 w 480"/>
                <a:gd name="T63" fmla="*/ 1 h 3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0"/>
                <a:gd name="T97" fmla="*/ 0 h 381"/>
                <a:gd name="T98" fmla="*/ 480 w 480"/>
                <a:gd name="T99" fmla="*/ 381 h 3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0" h="381">
                  <a:moveTo>
                    <a:pt x="241" y="381"/>
                  </a:moveTo>
                  <a:lnTo>
                    <a:pt x="265" y="380"/>
                  </a:lnTo>
                  <a:lnTo>
                    <a:pt x="289" y="378"/>
                  </a:lnTo>
                  <a:lnTo>
                    <a:pt x="312" y="373"/>
                  </a:lnTo>
                  <a:lnTo>
                    <a:pt x="334" y="366"/>
                  </a:lnTo>
                  <a:lnTo>
                    <a:pt x="355" y="358"/>
                  </a:lnTo>
                  <a:lnTo>
                    <a:pt x="374" y="349"/>
                  </a:lnTo>
                  <a:lnTo>
                    <a:pt x="393" y="337"/>
                  </a:lnTo>
                  <a:lnTo>
                    <a:pt x="410" y="326"/>
                  </a:lnTo>
                  <a:lnTo>
                    <a:pt x="425" y="312"/>
                  </a:lnTo>
                  <a:lnTo>
                    <a:pt x="439" y="297"/>
                  </a:lnTo>
                  <a:lnTo>
                    <a:pt x="451" y="282"/>
                  </a:lnTo>
                  <a:lnTo>
                    <a:pt x="462" y="265"/>
                  </a:lnTo>
                  <a:lnTo>
                    <a:pt x="470" y="248"/>
                  </a:lnTo>
                  <a:lnTo>
                    <a:pt x="476" y="229"/>
                  </a:lnTo>
                  <a:lnTo>
                    <a:pt x="479" y="211"/>
                  </a:lnTo>
                  <a:lnTo>
                    <a:pt x="480" y="191"/>
                  </a:lnTo>
                  <a:lnTo>
                    <a:pt x="479" y="172"/>
                  </a:lnTo>
                  <a:lnTo>
                    <a:pt x="476" y="152"/>
                  </a:lnTo>
                  <a:lnTo>
                    <a:pt x="470" y="135"/>
                  </a:lnTo>
                  <a:lnTo>
                    <a:pt x="462" y="116"/>
                  </a:lnTo>
                  <a:lnTo>
                    <a:pt x="451" y="100"/>
                  </a:lnTo>
                  <a:lnTo>
                    <a:pt x="439" y="84"/>
                  </a:lnTo>
                  <a:lnTo>
                    <a:pt x="425" y="69"/>
                  </a:lnTo>
                  <a:lnTo>
                    <a:pt x="410" y="55"/>
                  </a:lnTo>
                  <a:lnTo>
                    <a:pt x="393" y="44"/>
                  </a:lnTo>
                  <a:lnTo>
                    <a:pt x="374" y="32"/>
                  </a:lnTo>
                  <a:lnTo>
                    <a:pt x="355" y="23"/>
                  </a:lnTo>
                  <a:lnTo>
                    <a:pt x="334" y="15"/>
                  </a:lnTo>
                  <a:lnTo>
                    <a:pt x="312" y="8"/>
                  </a:lnTo>
                  <a:lnTo>
                    <a:pt x="289" y="3"/>
                  </a:lnTo>
                  <a:lnTo>
                    <a:pt x="265" y="1"/>
                  </a:lnTo>
                  <a:lnTo>
                    <a:pt x="241" y="0"/>
                  </a:lnTo>
                  <a:lnTo>
                    <a:pt x="216" y="1"/>
                  </a:lnTo>
                  <a:lnTo>
                    <a:pt x="192" y="3"/>
                  </a:lnTo>
                  <a:lnTo>
                    <a:pt x="169" y="8"/>
                  </a:lnTo>
                  <a:lnTo>
                    <a:pt x="146" y="15"/>
                  </a:lnTo>
                  <a:lnTo>
                    <a:pt x="125" y="23"/>
                  </a:lnTo>
                  <a:lnTo>
                    <a:pt x="106" y="32"/>
                  </a:lnTo>
                  <a:lnTo>
                    <a:pt x="87" y="44"/>
                  </a:lnTo>
                  <a:lnTo>
                    <a:pt x="70" y="55"/>
                  </a:lnTo>
                  <a:lnTo>
                    <a:pt x="55" y="69"/>
                  </a:lnTo>
                  <a:lnTo>
                    <a:pt x="41" y="84"/>
                  </a:lnTo>
                  <a:lnTo>
                    <a:pt x="28" y="100"/>
                  </a:lnTo>
                  <a:lnTo>
                    <a:pt x="18" y="116"/>
                  </a:lnTo>
                  <a:lnTo>
                    <a:pt x="10" y="135"/>
                  </a:lnTo>
                  <a:lnTo>
                    <a:pt x="4" y="152"/>
                  </a:lnTo>
                  <a:lnTo>
                    <a:pt x="1" y="172"/>
                  </a:lnTo>
                  <a:lnTo>
                    <a:pt x="0" y="191"/>
                  </a:lnTo>
                  <a:lnTo>
                    <a:pt x="1" y="211"/>
                  </a:lnTo>
                  <a:lnTo>
                    <a:pt x="4" y="229"/>
                  </a:lnTo>
                  <a:lnTo>
                    <a:pt x="10" y="248"/>
                  </a:lnTo>
                  <a:lnTo>
                    <a:pt x="18" y="265"/>
                  </a:lnTo>
                  <a:lnTo>
                    <a:pt x="28" y="282"/>
                  </a:lnTo>
                  <a:lnTo>
                    <a:pt x="41" y="297"/>
                  </a:lnTo>
                  <a:lnTo>
                    <a:pt x="55" y="312"/>
                  </a:lnTo>
                  <a:lnTo>
                    <a:pt x="70" y="326"/>
                  </a:lnTo>
                  <a:lnTo>
                    <a:pt x="87" y="337"/>
                  </a:lnTo>
                  <a:lnTo>
                    <a:pt x="106" y="349"/>
                  </a:lnTo>
                  <a:lnTo>
                    <a:pt x="125" y="358"/>
                  </a:lnTo>
                  <a:lnTo>
                    <a:pt x="146" y="366"/>
                  </a:lnTo>
                  <a:lnTo>
                    <a:pt x="169" y="373"/>
                  </a:lnTo>
                  <a:lnTo>
                    <a:pt x="192" y="378"/>
                  </a:lnTo>
                  <a:lnTo>
                    <a:pt x="216" y="380"/>
                  </a:lnTo>
                  <a:lnTo>
                    <a:pt x="241" y="3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67" name="Freeform 82"/>
            <p:cNvSpPr>
              <a:spLocks/>
            </p:cNvSpPr>
            <p:nvPr/>
          </p:nvSpPr>
          <p:spPr bwMode="auto">
            <a:xfrm>
              <a:off x="3365" y="1439"/>
              <a:ext cx="297" cy="235"/>
            </a:xfrm>
            <a:custGeom>
              <a:avLst/>
              <a:gdLst>
                <a:gd name="T0" fmla="*/ 1 w 594"/>
                <a:gd name="T1" fmla="*/ 0 h 471"/>
                <a:gd name="T2" fmla="*/ 1 w 594"/>
                <a:gd name="T3" fmla="*/ 0 h 471"/>
                <a:gd name="T4" fmla="*/ 1 w 594"/>
                <a:gd name="T5" fmla="*/ 0 h 471"/>
                <a:gd name="T6" fmla="*/ 1 w 594"/>
                <a:gd name="T7" fmla="*/ 0 h 471"/>
                <a:gd name="T8" fmla="*/ 1 w 594"/>
                <a:gd name="T9" fmla="*/ 0 h 471"/>
                <a:gd name="T10" fmla="*/ 1 w 594"/>
                <a:gd name="T11" fmla="*/ 0 h 471"/>
                <a:gd name="T12" fmla="*/ 1 w 594"/>
                <a:gd name="T13" fmla="*/ 0 h 471"/>
                <a:gd name="T14" fmla="*/ 1 w 594"/>
                <a:gd name="T15" fmla="*/ 0 h 471"/>
                <a:gd name="T16" fmla="*/ 1 w 594"/>
                <a:gd name="T17" fmla="*/ 0 h 471"/>
                <a:gd name="T18" fmla="*/ 1 w 594"/>
                <a:gd name="T19" fmla="*/ 0 h 471"/>
                <a:gd name="T20" fmla="*/ 1 w 594"/>
                <a:gd name="T21" fmla="*/ 0 h 471"/>
                <a:gd name="T22" fmla="*/ 1 w 594"/>
                <a:gd name="T23" fmla="*/ 0 h 471"/>
                <a:gd name="T24" fmla="*/ 1 w 594"/>
                <a:gd name="T25" fmla="*/ 0 h 471"/>
                <a:gd name="T26" fmla="*/ 1 w 594"/>
                <a:gd name="T27" fmla="*/ 0 h 471"/>
                <a:gd name="T28" fmla="*/ 1 w 594"/>
                <a:gd name="T29" fmla="*/ 0 h 471"/>
                <a:gd name="T30" fmla="*/ 1 w 594"/>
                <a:gd name="T31" fmla="*/ 0 h 471"/>
                <a:gd name="T32" fmla="*/ 1 w 594"/>
                <a:gd name="T33" fmla="*/ 0 h 471"/>
                <a:gd name="T34" fmla="*/ 1 w 594"/>
                <a:gd name="T35" fmla="*/ 0 h 471"/>
                <a:gd name="T36" fmla="*/ 1 w 594"/>
                <a:gd name="T37" fmla="*/ 0 h 471"/>
                <a:gd name="T38" fmla="*/ 1 w 594"/>
                <a:gd name="T39" fmla="*/ 0 h 471"/>
                <a:gd name="T40" fmla="*/ 1 w 594"/>
                <a:gd name="T41" fmla="*/ 0 h 471"/>
                <a:gd name="T42" fmla="*/ 1 w 594"/>
                <a:gd name="T43" fmla="*/ 0 h 471"/>
                <a:gd name="T44" fmla="*/ 1 w 594"/>
                <a:gd name="T45" fmla="*/ 0 h 471"/>
                <a:gd name="T46" fmla="*/ 1 w 594"/>
                <a:gd name="T47" fmla="*/ 0 h 471"/>
                <a:gd name="T48" fmla="*/ 1 w 594"/>
                <a:gd name="T49" fmla="*/ 0 h 471"/>
                <a:gd name="T50" fmla="*/ 1 w 594"/>
                <a:gd name="T51" fmla="*/ 0 h 471"/>
                <a:gd name="T52" fmla="*/ 1 w 594"/>
                <a:gd name="T53" fmla="*/ 0 h 471"/>
                <a:gd name="T54" fmla="*/ 1 w 594"/>
                <a:gd name="T55" fmla="*/ 0 h 471"/>
                <a:gd name="T56" fmla="*/ 1 w 594"/>
                <a:gd name="T57" fmla="*/ 0 h 471"/>
                <a:gd name="T58" fmla="*/ 1 w 594"/>
                <a:gd name="T59" fmla="*/ 0 h 471"/>
                <a:gd name="T60" fmla="*/ 1 w 594"/>
                <a:gd name="T61" fmla="*/ 0 h 471"/>
                <a:gd name="T62" fmla="*/ 1 w 594"/>
                <a:gd name="T63" fmla="*/ 0 h 4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4"/>
                <a:gd name="T97" fmla="*/ 0 h 471"/>
                <a:gd name="T98" fmla="*/ 594 w 594"/>
                <a:gd name="T99" fmla="*/ 471 h 4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4" h="471">
                  <a:moveTo>
                    <a:pt x="298" y="471"/>
                  </a:moveTo>
                  <a:lnTo>
                    <a:pt x="328" y="470"/>
                  </a:lnTo>
                  <a:lnTo>
                    <a:pt x="358" y="467"/>
                  </a:lnTo>
                  <a:lnTo>
                    <a:pt x="387" y="461"/>
                  </a:lnTo>
                  <a:lnTo>
                    <a:pt x="413" y="453"/>
                  </a:lnTo>
                  <a:lnTo>
                    <a:pt x="440" y="442"/>
                  </a:lnTo>
                  <a:lnTo>
                    <a:pt x="464" y="431"/>
                  </a:lnTo>
                  <a:lnTo>
                    <a:pt x="487" y="417"/>
                  </a:lnTo>
                  <a:lnTo>
                    <a:pt x="508" y="402"/>
                  </a:lnTo>
                  <a:lnTo>
                    <a:pt x="527" y="385"/>
                  </a:lnTo>
                  <a:lnTo>
                    <a:pt x="543" y="368"/>
                  </a:lnTo>
                  <a:lnTo>
                    <a:pt x="558" y="348"/>
                  </a:lnTo>
                  <a:lnTo>
                    <a:pt x="571" y="327"/>
                  </a:lnTo>
                  <a:lnTo>
                    <a:pt x="581" y="305"/>
                  </a:lnTo>
                  <a:lnTo>
                    <a:pt x="588" y="282"/>
                  </a:lnTo>
                  <a:lnTo>
                    <a:pt x="593" y="259"/>
                  </a:lnTo>
                  <a:lnTo>
                    <a:pt x="594" y="235"/>
                  </a:lnTo>
                  <a:lnTo>
                    <a:pt x="593" y="211"/>
                  </a:lnTo>
                  <a:lnTo>
                    <a:pt x="588" y="188"/>
                  </a:lnTo>
                  <a:lnTo>
                    <a:pt x="581" y="166"/>
                  </a:lnTo>
                  <a:lnTo>
                    <a:pt x="571" y="144"/>
                  </a:lnTo>
                  <a:lnTo>
                    <a:pt x="558" y="123"/>
                  </a:lnTo>
                  <a:lnTo>
                    <a:pt x="543" y="104"/>
                  </a:lnTo>
                  <a:lnTo>
                    <a:pt x="527" y="86"/>
                  </a:lnTo>
                  <a:lnTo>
                    <a:pt x="508" y="69"/>
                  </a:lnTo>
                  <a:lnTo>
                    <a:pt x="487" y="54"/>
                  </a:lnTo>
                  <a:lnTo>
                    <a:pt x="464" y="40"/>
                  </a:lnTo>
                  <a:lnTo>
                    <a:pt x="440" y="29"/>
                  </a:lnTo>
                  <a:lnTo>
                    <a:pt x="413" y="18"/>
                  </a:lnTo>
                  <a:lnTo>
                    <a:pt x="387" y="10"/>
                  </a:lnTo>
                  <a:lnTo>
                    <a:pt x="358" y="5"/>
                  </a:lnTo>
                  <a:lnTo>
                    <a:pt x="328" y="1"/>
                  </a:lnTo>
                  <a:lnTo>
                    <a:pt x="298" y="0"/>
                  </a:lnTo>
                  <a:lnTo>
                    <a:pt x="268" y="1"/>
                  </a:lnTo>
                  <a:lnTo>
                    <a:pt x="238" y="5"/>
                  </a:lnTo>
                  <a:lnTo>
                    <a:pt x="209" y="10"/>
                  </a:lnTo>
                  <a:lnTo>
                    <a:pt x="181" y="18"/>
                  </a:lnTo>
                  <a:lnTo>
                    <a:pt x="156" y="29"/>
                  </a:lnTo>
                  <a:lnTo>
                    <a:pt x="132" y="40"/>
                  </a:lnTo>
                  <a:lnTo>
                    <a:pt x="109" y="54"/>
                  </a:lnTo>
                  <a:lnTo>
                    <a:pt x="87" y="69"/>
                  </a:lnTo>
                  <a:lnTo>
                    <a:pt x="68" y="86"/>
                  </a:lnTo>
                  <a:lnTo>
                    <a:pt x="51" y="104"/>
                  </a:lnTo>
                  <a:lnTo>
                    <a:pt x="36" y="123"/>
                  </a:lnTo>
                  <a:lnTo>
                    <a:pt x="23" y="144"/>
                  </a:lnTo>
                  <a:lnTo>
                    <a:pt x="14" y="166"/>
                  </a:lnTo>
                  <a:lnTo>
                    <a:pt x="6" y="188"/>
                  </a:lnTo>
                  <a:lnTo>
                    <a:pt x="2" y="211"/>
                  </a:lnTo>
                  <a:lnTo>
                    <a:pt x="0" y="235"/>
                  </a:lnTo>
                  <a:lnTo>
                    <a:pt x="2" y="259"/>
                  </a:lnTo>
                  <a:lnTo>
                    <a:pt x="6" y="282"/>
                  </a:lnTo>
                  <a:lnTo>
                    <a:pt x="14" y="305"/>
                  </a:lnTo>
                  <a:lnTo>
                    <a:pt x="23" y="327"/>
                  </a:lnTo>
                  <a:lnTo>
                    <a:pt x="36" y="348"/>
                  </a:lnTo>
                  <a:lnTo>
                    <a:pt x="51" y="368"/>
                  </a:lnTo>
                  <a:lnTo>
                    <a:pt x="68" y="385"/>
                  </a:lnTo>
                  <a:lnTo>
                    <a:pt x="87" y="402"/>
                  </a:lnTo>
                  <a:lnTo>
                    <a:pt x="109" y="417"/>
                  </a:lnTo>
                  <a:lnTo>
                    <a:pt x="132" y="431"/>
                  </a:lnTo>
                  <a:lnTo>
                    <a:pt x="156" y="442"/>
                  </a:lnTo>
                  <a:lnTo>
                    <a:pt x="181" y="453"/>
                  </a:lnTo>
                  <a:lnTo>
                    <a:pt x="209" y="461"/>
                  </a:lnTo>
                  <a:lnTo>
                    <a:pt x="238" y="467"/>
                  </a:lnTo>
                  <a:lnTo>
                    <a:pt x="268" y="470"/>
                  </a:lnTo>
                  <a:lnTo>
                    <a:pt x="298" y="471"/>
                  </a:lnTo>
                  <a:close/>
                </a:path>
              </a:pathLst>
            </a:custGeom>
            <a:solidFill>
              <a:srgbClr val="B2D1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68" name="Freeform 83"/>
            <p:cNvSpPr>
              <a:spLocks/>
            </p:cNvSpPr>
            <p:nvPr/>
          </p:nvSpPr>
          <p:spPr bwMode="auto">
            <a:xfrm>
              <a:off x="3367" y="1441"/>
              <a:ext cx="292" cy="231"/>
            </a:xfrm>
            <a:custGeom>
              <a:avLst/>
              <a:gdLst>
                <a:gd name="T0" fmla="*/ 1 w 584"/>
                <a:gd name="T1" fmla="*/ 1 h 462"/>
                <a:gd name="T2" fmla="*/ 1 w 584"/>
                <a:gd name="T3" fmla="*/ 1 h 462"/>
                <a:gd name="T4" fmla="*/ 1 w 584"/>
                <a:gd name="T5" fmla="*/ 1 h 462"/>
                <a:gd name="T6" fmla="*/ 1 w 584"/>
                <a:gd name="T7" fmla="*/ 1 h 462"/>
                <a:gd name="T8" fmla="*/ 1 w 584"/>
                <a:gd name="T9" fmla="*/ 1 h 462"/>
                <a:gd name="T10" fmla="*/ 1 w 584"/>
                <a:gd name="T11" fmla="*/ 1 h 462"/>
                <a:gd name="T12" fmla="*/ 1 w 584"/>
                <a:gd name="T13" fmla="*/ 1 h 462"/>
                <a:gd name="T14" fmla="*/ 1 w 584"/>
                <a:gd name="T15" fmla="*/ 1 h 462"/>
                <a:gd name="T16" fmla="*/ 1 w 584"/>
                <a:gd name="T17" fmla="*/ 1 h 462"/>
                <a:gd name="T18" fmla="*/ 1 w 584"/>
                <a:gd name="T19" fmla="*/ 1 h 462"/>
                <a:gd name="T20" fmla="*/ 1 w 584"/>
                <a:gd name="T21" fmla="*/ 1 h 462"/>
                <a:gd name="T22" fmla="*/ 1 w 584"/>
                <a:gd name="T23" fmla="*/ 1 h 462"/>
                <a:gd name="T24" fmla="*/ 1 w 584"/>
                <a:gd name="T25" fmla="*/ 1 h 462"/>
                <a:gd name="T26" fmla="*/ 1 w 584"/>
                <a:gd name="T27" fmla="*/ 1 h 462"/>
                <a:gd name="T28" fmla="*/ 1 w 584"/>
                <a:gd name="T29" fmla="*/ 1 h 462"/>
                <a:gd name="T30" fmla="*/ 1 w 584"/>
                <a:gd name="T31" fmla="*/ 1 h 462"/>
                <a:gd name="T32" fmla="*/ 1 w 584"/>
                <a:gd name="T33" fmla="*/ 1 h 462"/>
                <a:gd name="T34" fmla="*/ 1 w 584"/>
                <a:gd name="T35" fmla="*/ 1 h 462"/>
                <a:gd name="T36" fmla="*/ 1 w 584"/>
                <a:gd name="T37" fmla="*/ 1 h 462"/>
                <a:gd name="T38" fmla="*/ 1 w 584"/>
                <a:gd name="T39" fmla="*/ 1 h 462"/>
                <a:gd name="T40" fmla="*/ 1 w 584"/>
                <a:gd name="T41" fmla="*/ 1 h 462"/>
                <a:gd name="T42" fmla="*/ 1 w 584"/>
                <a:gd name="T43" fmla="*/ 1 h 462"/>
                <a:gd name="T44" fmla="*/ 1 w 584"/>
                <a:gd name="T45" fmla="*/ 1 h 462"/>
                <a:gd name="T46" fmla="*/ 1 w 584"/>
                <a:gd name="T47" fmla="*/ 1 h 462"/>
                <a:gd name="T48" fmla="*/ 1 w 584"/>
                <a:gd name="T49" fmla="*/ 1 h 462"/>
                <a:gd name="T50" fmla="*/ 1 w 584"/>
                <a:gd name="T51" fmla="*/ 1 h 462"/>
                <a:gd name="T52" fmla="*/ 1 w 584"/>
                <a:gd name="T53" fmla="*/ 1 h 462"/>
                <a:gd name="T54" fmla="*/ 1 w 584"/>
                <a:gd name="T55" fmla="*/ 1 h 462"/>
                <a:gd name="T56" fmla="*/ 1 w 584"/>
                <a:gd name="T57" fmla="*/ 1 h 462"/>
                <a:gd name="T58" fmla="*/ 1 w 584"/>
                <a:gd name="T59" fmla="*/ 1 h 462"/>
                <a:gd name="T60" fmla="*/ 1 w 584"/>
                <a:gd name="T61" fmla="*/ 1 h 462"/>
                <a:gd name="T62" fmla="*/ 1 w 584"/>
                <a:gd name="T63" fmla="*/ 1 h 4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4"/>
                <a:gd name="T97" fmla="*/ 0 h 462"/>
                <a:gd name="T98" fmla="*/ 584 w 584"/>
                <a:gd name="T99" fmla="*/ 462 h 4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4" h="462">
                  <a:moveTo>
                    <a:pt x="293" y="462"/>
                  </a:moveTo>
                  <a:lnTo>
                    <a:pt x="323" y="460"/>
                  </a:lnTo>
                  <a:lnTo>
                    <a:pt x="352" y="457"/>
                  </a:lnTo>
                  <a:lnTo>
                    <a:pt x="379" y="451"/>
                  </a:lnTo>
                  <a:lnTo>
                    <a:pt x="407" y="443"/>
                  </a:lnTo>
                  <a:lnTo>
                    <a:pt x="432" y="434"/>
                  </a:lnTo>
                  <a:lnTo>
                    <a:pt x="456" y="422"/>
                  </a:lnTo>
                  <a:lnTo>
                    <a:pt x="478" y="409"/>
                  </a:lnTo>
                  <a:lnTo>
                    <a:pt x="499" y="394"/>
                  </a:lnTo>
                  <a:lnTo>
                    <a:pt x="518" y="378"/>
                  </a:lnTo>
                  <a:lnTo>
                    <a:pt x="535" y="359"/>
                  </a:lnTo>
                  <a:lnTo>
                    <a:pt x="550" y="341"/>
                  </a:lnTo>
                  <a:lnTo>
                    <a:pt x="561" y="320"/>
                  </a:lnTo>
                  <a:lnTo>
                    <a:pt x="572" y="299"/>
                  </a:lnTo>
                  <a:lnTo>
                    <a:pt x="579" y="277"/>
                  </a:lnTo>
                  <a:lnTo>
                    <a:pt x="583" y="254"/>
                  </a:lnTo>
                  <a:lnTo>
                    <a:pt x="584" y="230"/>
                  </a:lnTo>
                  <a:lnTo>
                    <a:pt x="583" y="207"/>
                  </a:lnTo>
                  <a:lnTo>
                    <a:pt x="579" y="184"/>
                  </a:lnTo>
                  <a:lnTo>
                    <a:pt x="572" y="162"/>
                  </a:lnTo>
                  <a:lnTo>
                    <a:pt x="561" y="140"/>
                  </a:lnTo>
                  <a:lnTo>
                    <a:pt x="550" y="121"/>
                  </a:lnTo>
                  <a:lnTo>
                    <a:pt x="535" y="101"/>
                  </a:lnTo>
                  <a:lnTo>
                    <a:pt x="518" y="84"/>
                  </a:lnTo>
                  <a:lnTo>
                    <a:pt x="499" y="68"/>
                  </a:lnTo>
                  <a:lnTo>
                    <a:pt x="478" y="53"/>
                  </a:lnTo>
                  <a:lnTo>
                    <a:pt x="456" y="39"/>
                  </a:lnTo>
                  <a:lnTo>
                    <a:pt x="432" y="27"/>
                  </a:lnTo>
                  <a:lnTo>
                    <a:pt x="407" y="18"/>
                  </a:lnTo>
                  <a:lnTo>
                    <a:pt x="379" y="10"/>
                  </a:lnTo>
                  <a:lnTo>
                    <a:pt x="352" y="4"/>
                  </a:lnTo>
                  <a:lnTo>
                    <a:pt x="323" y="1"/>
                  </a:lnTo>
                  <a:lnTo>
                    <a:pt x="293" y="0"/>
                  </a:lnTo>
                  <a:lnTo>
                    <a:pt x="263" y="1"/>
                  </a:lnTo>
                  <a:lnTo>
                    <a:pt x="234" y="4"/>
                  </a:lnTo>
                  <a:lnTo>
                    <a:pt x="206" y="10"/>
                  </a:lnTo>
                  <a:lnTo>
                    <a:pt x="179" y="18"/>
                  </a:lnTo>
                  <a:lnTo>
                    <a:pt x="153" y="27"/>
                  </a:lnTo>
                  <a:lnTo>
                    <a:pt x="129" y="39"/>
                  </a:lnTo>
                  <a:lnTo>
                    <a:pt x="107" y="53"/>
                  </a:lnTo>
                  <a:lnTo>
                    <a:pt x="86" y="68"/>
                  </a:lnTo>
                  <a:lnTo>
                    <a:pt x="67" y="84"/>
                  </a:lnTo>
                  <a:lnTo>
                    <a:pt x="50" y="101"/>
                  </a:lnTo>
                  <a:lnTo>
                    <a:pt x="36" y="121"/>
                  </a:lnTo>
                  <a:lnTo>
                    <a:pt x="23" y="140"/>
                  </a:lnTo>
                  <a:lnTo>
                    <a:pt x="13" y="162"/>
                  </a:lnTo>
                  <a:lnTo>
                    <a:pt x="6" y="184"/>
                  </a:lnTo>
                  <a:lnTo>
                    <a:pt x="1" y="207"/>
                  </a:lnTo>
                  <a:lnTo>
                    <a:pt x="0" y="230"/>
                  </a:lnTo>
                  <a:lnTo>
                    <a:pt x="1" y="254"/>
                  </a:lnTo>
                  <a:lnTo>
                    <a:pt x="6" y="277"/>
                  </a:lnTo>
                  <a:lnTo>
                    <a:pt x="13" y="299"/>
                  </a:lnTo>
                  <a:lnTo>
                    <a:pt x="23" y="320"/>
                  </a:lnTo>
                  <a:lnTo>
                    <a:pt x="36" y="341"/>
                  </a:lnTo>
                  <a:lnTo>
                    <a:pt x="50" y="359"/>
                  </a:lnTo>
                  <a:lnTo>
                    <a:pt x="67" y="378"/>
                  </a:lnTo>
                  <a:lnTo>
                    <a:pt x="86" y="394"/>
                  </a:lnTo>
                  <a:lnTo>
                    <a:pt x="107" y="409"/>
                  </a:lnTo>
                  <a:lnTo>
                    <a:pt x="129" y="422"/>
                  </a:lnTo>
                  <a:lnTo>
                    <a:pt x="153" y="434"/>
                  </a:lnTo>
                  <a:lnTo>
                    <a:pt x="179" y="443"/>
                  </a:lnTo>
                  <a:lnTo>
                    <a:pt x="206" y="451"/>
                  </a:lnTo>
                  <a:lnTo>
                    <a:pt x="234" y="457"/>
                  </a:lnTo>
                  <a:lnTo>
                    <a:pt x="263" y="460"/>
                  </a:lnTo>
                  <a:lnTo>
                    <a:pt x="293" y="462"/>
                  </a:lnTo>
                  <a:close/>
                </a:path>
              </a:pathLst>
            </a:custGeom>
            <a:solidFill>
              <a:srgbClr val="B7D3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69" name="Freeform 84"/>
            <p:cNvSpPr>
              <a:spLocks/>
            </p:cNvSpPr>
            <p:nvPr/>
          </p:nvSpPr>
          <p:spPr bwMode="auto">
            <a:xfrm>
              <a:off x="3370" y="1443"/>
              <a:ext cx="286" cy="227"/>
            </a:xfrm>
            <a:custGeom>
              <a:avLst/>
              <a:gdLst>
                <a:gd name="T0" fmla="*/ 0 w 573"/>
                <a:gd name="T1" fmla="*/ 0 h 455"/>
                <a:gd name="T2" fmla="*/ 0 w 573"/>
                <a:gd name="T3" fmla="*/ 0 h 455"/>
                <a:gd name="T4" fmla="*/ 0 w 573"/>
                <a:gd name="T5" fmla="*/ 0 h 455"/>
                <a:gd name="T6" fmla="*/ 0 w 573"/>
                <a:gd name="T7" fmla="*/ 0 h 455"/>
                <a:gd name="T8" fmla="*/ 0 w 573"/>
                <a:gd name="T9" fmla="*/ 0 h 455"/>
                <a:gd name="T10" fmla="*/ 0 w 573"/>
                <a:gd name="T11" fmla="*/ 0 h 455"/>
                <a:gd name="T12" fmla="*/ 0 w 573"/>
                <a:gd name="T13" fmla="*/ 0 h 455"/>
                <a:gd name="T14" fmla="*/ 0 w 573"/>
                <a:gd name="T15" fmla="*/ 0 h 455"/>
                <a:gd name="T16" fmla="*/ 0 w 573"/>
                <a:gd name="T17" fmla="*/ 0 h 455"/>
                <a:gd name="T18" fmla="*/ 0 w 573"/>
                <a:gd name="T19" fmla="*/ 0 h 455"/>
                <a:gd name="T20" fmla="*/ 0 w 573"/>
                <a:gd name="T21" fmla="*/ 0 h 455"/>
                <a:gd name="T22" fmla="*/ 0 w 573"/>
                <a:gd name="T23" fmla="*/ 0 h 455"/>
                <a:gd name="T24" fmla="*/ 0 w 573"/>
                <a:gd name="T25" fmla="*/ 0 h 455"/>
                <a:gd name="T26" fmla="*/ 0 w 573"/>
                <a:gd name="T27" fmla="*/ 0 h 455"/>
                <a:gd name="T28" fmla="*/ 0 w 573"/>
                <a:gd name="T29" fmla="*/ 0 h 455"/>
                <a:gd name="T30" fmla="*/ 0 w 573"/>
                <a:gd name="T31" fmla="*/ 0 h 455"/>
                <a:gd name="T32" fmla="*/ 0 w 573"/>
                <a:gd name="T33" fmla="*/ 0 h 455"/>
                <a:gd name="T34" fmla="*/ 0 w 573"/>
                <a:gd name="T35" fmla="*/ 0 h 455"/>
                <a:gd name="T36" fmla="*/ 0 w 573"/>
                <a:gd name="T37" fmla="*/ 0 h 455"/>
                <a:gd name="T38" fmla="*/ 0 w 573"/>
                <a:gd name="T39" fmla="*/ 0 h 455"/>
                <a:gd name="T40" fmla="*/ 0 w 573"/>
                <a:gd name="T41" fmla="*/ 0 h 455"/>
                <a:gd name="T42" fmla="*/ 0 w 573"/>
                <a:gd name="T43" fmla="*/ 0 h 455"/>
                <a:gd name="T44" fmla="*/ 0 w 573"/>
                <a:gd name="T45" fmla="*/ 0 h 455"/>
                <a:gd name="T46" fmla="*/ 0 w 573"/>
                <a:gd name="T47" fmla="*/ 0 h 455"/>
                <a:gd name="T48" fmla="*/ 0 w 573"/>
                <a:gd name="T49" fmla="*/ 0 h 455"/>
                <a:gd name="T50" fmla="*/ 0 w 573"/>
                <a:gd name="T51" fmla="*/ 0 h 455"/>
                <a:gd name="T52" fmla="*/ 0 w 573"/>
                <a:gd name="T53" fmla="*/ 0 h 455"/>
                <a:gd name="T54" fmla="*/ 0 w 573"/>
                <a:gd name="T55" fmla="*/ 0 h 455"/>
                <a:gd name="T56" fmla="*/ 0 w 573"/>
                <a:gd name="T57" fmla="*/ 0 h 455"/>
                <a:gd name="T58" fmla="*/ 0 w 573"/>
                <a:gd name="T59" fmla="*/ 0 h 455"/>
                <a:gd name="T60" fmla="*/ 0 w 573"/>
                <a:gd name="T61" fmla="*/ 0 h 455"/>
                <a:gd name="T62" fmla="*/ 0 w 573"/>
                <a:gd name="T63" fmla="*/ 0 h 4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3"/>
                <a:gd name="T97" fmla="*/ 0 h 455"/>
                <a:gd name="T98" fmla="*/ 573 w 573"/>
                <a:gd name="T99" fmla="*/ 455 h 4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3" h="455">
                  <a:moveTo>
                    <a:pt x="287" y="455"/>
                  </a:moveTo>
                  <a:lnTo>
                    <a:pt x="317" y="454"/>
                  </a:lnTo>
                  <a:lnTo>
                    <a:pt x="344" y="451"/>
                  </a:lnTo>
                  <a:lnTo>
                    <a:pt x="372" y="445"/>
                  </a:lnTo>
                  <a:lnTo>
                    <a:pt x="399" y="437"/>
                  </a:lnTo>
                  <a:lnTo>
                    <a:pt x="424" y="427"/>
                  </a:lnTo>
                  <a:lnTo>
                    <a:pt x="447" y="416"/>
                  </a:lnTo>
                  <a:lnTo>
                    <a:pt x="469" y="403"/>
                  </a:lnTo>
                  <a:lnTo>
                    <a:pt x="490" y="388"/>
                  </a:lnTo>
                  <a:lnTo>
                    <a:pt x="508" y="372"/>
                  </a:lnTo>
                  <a:lnTo>
                    <a:pt x="524" y="355"/>
                  </a:lnTo>
                  <a:lnTo>
                    <a:pt x="538" y="335"/>
                  </a:lnTo>
                  <a:lnTo>
                    <a:pt x="551" y="316"/>
                  </a:lnTo>
                  <a:lnTo>
                    <a:pt x="560" y="295"/>
                  </a:lnTo>
                  <a:lnTo>
                    <a:pt x="567" y="273"/>
                  </a:lnTo>
                  <a:lnTo>
                    <a:pt x="571" y="250"/>
                  </a:lnTo>
                  <a:lnTo>
                    <a:pt x="573" y="227"/>
                  </a:lnTo>
                  <a:lnTo>
                    <a:pt x="571" y="204"/>
                  </a:lnTo>
                  <a:lnTo>
                    <a:pt x="567" y="182"/>
                  </a:lnTo>
                  <a:lnTo>
                    <a:pt x="560" y="160"/>
                  </a:lnTo>
                  <a:lnTo>
                    <a:pt x="551" y="140"/>
                  </a:lnTo>
                  <a:lnTo>
                    <a:pt x="538" y="119"/>
                  </a:lnTo>
                  <a:lnTo>
                    <a:pt x="524" y="100"/>
                  </a:lnTo>
                  <a:lnTo>
                    <a:pt x="508" y="83"/>
                  </a:lnTo>
                  <a:lnTo>
                    <a:pt x="490" y="67"/>
                  </a:lnTo>
                  <a:lnTo>
                    <a:pt x="469" y="52"/>
                  </a:lnTo>
                  <a:lnTo>
                    <a:pt x="447" y="39"/>
                  </a:lnTo>
                  <a:lnTo>
                    <a:pt x="424" y="28"/>
                  </a:lnTo>
                  <a:lnTo>
                    <a:pt x="399" y="19"/>
                  </a:lnTo>
                  <a:lnTo>
                    <a:pt x="372" y="10"/>
                  </a:lnTo>
                  <a:lnTo>
                    <a:pt x="344" y="5"/>
                  </a:lnTo>
                  <a:lnTo>
                    <a:pt x="317" y="1"/>
                  </a:lnTo>
                  <a:lnTo>
                    <a:pt x="287" y="0"/>
                  </a:lnTo>
                  <a:lnTo>
                    <a:pt x="257" y="1"/>
                  </a:lnTo>
                  <a:lnTo>
                    <a:pt x="229" y="5"/>
                  </a:lnTo>
                  <a:lnTo>
                    <a:pt x="201" y="10"/>
                  </a:lnTo>
                  <a:lnTo>
                    <a:pt x="175" y="19"/>
                  </a:lnTo>
                  <a:lnTo>
                    <a:pt x="150" y="28"/>
                  </a:lnTo>
                  <a:lnTo>
                    <a:pt x="127" y="39"/>
                  </a:lnTo>
                  <a:lnTo>
                    <a:pt x="104" y="52"/>
                  </a:lnTo>
                  <a:lnTo>
                    <a:pt x="84" y="67"/>
                  </a:lnTo>
                  <a:lnTo>
                    <a:pt x="65" y="83"/>
                  </a:lnTo>
                  <a:lnTo>
                    <a:pt x="48" y="100"/>
                  </a:lnTo>
                  <a:lnTo>
                    <a:pt x="34" y="119"/>
                  </a:lnTo>
                  <a:lnTo>
                    <a:pt x="23" y="140"/>
                  </a:lnTo>
                  <a:lnTo>
                    <a:pt x="12" y="160"/>
                  </a:lnTo>
                  <a:lnTo>
                    <a:pt x="6" y="182"/>
                  </a:lnTo>
                  <a:lnTo>
                    <a:pt x="1" y="204"/>
                  </a:lnTo>
                  <a:lnTo>
                    <a:pt x="0" y="227"/>
                  </a:lnTo>
                  <a:lnTo>
                    <a:pt x="1" y="250"/>
                  </a:lnTo>
                  <a:lnTo>
                    <a:pt x="6" y="273"/>
                  </a:lnTo>
                  <a:lnTo>
                    <a:pt x="12" y="295"/>
                  </a:lnTo>
                  <a:lnTo>
                    <a:pt x="23" y="316"/>
                  </a:lnTo>
                  <a:lnTo>
                    <a:pt x="34" y="335"/>
                  </a:lnTo>
                  <a:lnTo>
                    <a:pt x="48" y="355"/>
                  </a:lnTo>
                  <a:lnTo>
                    <a:pt x="65" y="372"/>
                  </a:lnTo>
                  <a:lnTo>
                    <a:pt x="84" y="388"/>
                  </a:lnTo>
                  <a:lnTo>
                    <a:pt x="104" y="403"/>
                  </a:lnTo>
                  <a:lnTo>
                    <a:pt x="127" y="416"/>
                  </a:lnTo>
                  <a:lnTo>
                    <a:pt x="150" y="427"/>
                  </a:lnTo>
                  <a:lnTo>
                    <a:pt x="175" y="437"/>
                  </a:lnTo>
                  <a:lnTo>
                    <a:pt x="201" y="445"/>
                  </a:lnTo>
                  <a:lnTo>
                    <a:pt x="229" y="451"/>
                  </a:lnTo>
                  <a:lnTo>
                    <a:pt x="257" y="454"/>
                  </a:lnTo>
                  <a:lnTo>
                    <a:pt x="287" y="455"/>
                  </a:lnTo>
                  <a:close/>
                </a:path>
              </a:pathLst>
            </a:custGeom>
            <a:solidFill>
              <a:srgbClr val="C1D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70" name="Freeform 85"/>
            <p:cNvSpPr>
              <a:spLocks/>
            </p:cNvSpPr>
            <p:nvPr/>
          </p:nvSpPr>
          <p:spPr bwMode="auto">
            <a:xfrm>
              <a:off x="3372" y="1445"/>
              <a:ext cx="282" cy="223"/>
            </a:xfrm>
            <a:custGeom>
              <a:avLst/>
              <a:gdLst>
                <a:gd name="T0" fmla="*/ 1 w 564"/>
                <a:gd name="T1" fmla="*/ 1 h 446"/>
                <a:gd name="T2" fmla="*/ 1 w 564"/>
                <a:gd name="T3" fmla="*/ 1 h 446"/>
                <a:gd name="T4" fmla="*/ 1 w 564"/>
                <a:gd name="T5" fmla="*/ 1 h 446"/>
                <a:gd name="T6" fmla="*/ 1 w 564"/>
                <a:gd name="T7" fmla="*/ 1 h 446"/>
                <a:gd name="T8" fmla="*/ 1 w 564"/>
                <a:gd name="T9" fmla="*/ 1 h 446"/>
                <a:gd name="T10" fmla="*/ 1 w 564"/>
                <a:gd name="T11" fmla="*/ 1 h 446"/>
                <a:gd name="T12" fmla="*/ 1 w 564"/>
                <a:gd name="T13" fmla="*/ 1 h 446"/>
                <a:gd name="T14" fmla="*/ 1 w 564"/>
                <a:gd name="T15" fmla="*/ 1 h 446"/>
                <a:gd name="T16" fmla="*/ 1 w 564"/>
                <a:gd name="T17" fmla="*/ 1 h 446"/>
                <a:gd name="T18" fmla="*/ 1 w 564"/>
                <a:gd name="T19" fmla="*/ 1 h 446"/>
                <a:gd name="T20" fmla="*/ 1 w 564"/>
                <a:gd name="T21" fmla="*/ 1 h 446"/>
                <a:gd name="T22" fmla="*/ 1 w 564"/>
                <a:gd name="T23" fmla="*/ 1 h 446"/>
                <a:gd name="T24" fmla="*/ 1 w 564"/>
                <a:gd name="T25" fmla="*/ 1 h 446"/>
                <a:gd name="T26" fmla="*/ 1 w 564"/>
                <a:gd name="T27" fmla="*/ 1 h 446"/>
                <a:gd name="T28" fmla="*/ 1 w 564"/>
                <a:gd name="T29" fmla="*/ 1 h 446"/>
                <a:gd name="T30" fmla="*/ 1 w 564"/>
                <a:gd name="T31" fmla="*/ 1 h 446"/>
                <a:gd name="T32" fmla="*/ 1 w 564"/>
                <a:gd name="T33" fmla="*/ 1 h 446"/>
                <a:gd name="T34" fmla="*/ 1 w 564"/>
                <a:gd name="T35" fmla="*/ 1 h 446"/>
                <a:gd name="T36" fmla="*/ 1 w 564"/>
                <a:gd name="T37" fmla="*/ 1 h 446"/>
                <a:gd name="T38" fmla="*/ 1 w 564"/>
                <a:gd name="T39" fmla="*/ 1 h 446"/>
                <a:gd name="T40" fmla="*/ 1 w 564"/>
                <a:gd name="T41" fmla="*/ 1 h 446"/>
                <a:gd name="T42" fmla="*/ 1 w 564"/>
                <a:gd name="T43" fmla="*/ 1 h 446"/>
                <a:gd name="T44" fmla="*/ 1 w 564"/>
                <a:gd name="T45" fmla="*/ 1 h 446"/>
                <a:gd name="T46" fmla="*/ 1 w 564"/>
                <a:gd name="T47" fmla="*/ 1 h 446"/>
                <a:gd name="T48" fmla="*/ 1 w 564"/>
                <a:gd name="T49" fmla="*/ 1 h 446"/>
                <a:gd name="T50" fmla="*/ 1 w 564"/>
                <a:gd name="T51" fmla="*/ 1 h 446"/>
                <a:gd name="T52" fmla="*/ 1 w 564"/>
                <a:gd name="T53" fmla="*/ 1 h 446"/>
                <a:gd name="T54" fmla="*/ 1 w 564"/>
                <a:gd name="T55" fmla="*/ 1 h 446"/>
                <a:gd name="T56" fmla="*/ 1 w 564"/>
                <a:gd name="T57" fmla="*/ 1 h 446"/>
                <a:gd name="T58" fmla="*/ 1 w 564"/>
                <a:gd name="T59" fmla="*/ 1 h 446"/>
                <a:gd name="T60" fmla="*/ 1 w 564"/>
                <a:gd name="T61" fmla="*/ 1 h 446"/>
                <a:gd name="T62" fmla="*/ 1 w 564"/>
                <a:gd name="T63" fmla="*/ 1 h 4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4"/>
                <a:gd name="T97" fmla="*/ 0 h 446"/>
                <a:gd name="T98" fmla="*/ 564 w 564"/>
                <a:gd name="T99" fmla="*/ 446 h 4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4" h="446">
                  <a:moveTo>
                    <a:pt x="283" y="446"/>
                  </a:moveTo>
                  <a:lnTo>
                    <a:pt x="312" y="444"/>
                  </a:lnTo>
                  <a:lnTo>
                    <a:pt x="339" y="441"/>
                  </a:lnTo>
                  <a:lnTo>
                    <a:pt x="367" y="435"/>
                  </a:lnTo>
                  <a:lnTo>
                    <a:pt x="392" y="428"/>
                  </a:lnTo>
                  <a:lnTo>
                    <a:pt x="416" y="419"/>
                  </a:lnTo>
                  <a:lnTo>
                    <a:pt x="441" y="408"/>
                  </a:lnTo>
                  <a:lnTo>
                    <a:pt x="461" y="395"/>
                  </a:lnTo>
                  <a:lnTo>
                    <a:pt x="482" y="380"/>
                  </a:lnTo>
                  <a:lnTo>
                    <a:pt x="499" y="364"/>
                  </a:lnTo>
                  <a:lnTo>
                    <a:pt x="516" y="346"/>
                  </a:lnTo>
                  <a:lnTo>
                    <a:pt x="531" y="328"/>
                  </a:lnTo>
                  <a:lnTo>
                    <a:pt x="542" y="308"/>
                  </a:lnTo>
                  <a:lnTo>
                    <a:pt x="551" y="289"/>
                  </a:lnTo>
                  <a:lnTo>
                    <a:pt x="558" y="267"/>
                  </a:lnTo>
                  <a:lnTo>
                    <a:pt x="563" y="245"/>
                  </a:lnTo>
                  <a:lnTo>
                    <a:pt x="564" y="222"/>
                  </a:lnTo>
                  <a:lnTo>
                    <a:pt x="563" y="199"/>
                  </a:lnTo>
                  <a:lnTo>
                    <a:pt x="558" y="177"/>
                  </a:lnTo>
                  <a:lnTo>
                    <a:pt x="551" y="156"/>
                  </a:lnTo>
                  <a:lnTo>
                    <a:pt x="542" y="136"/>
                  </a:lnTo>
                  <a:lnTo>
                    <a:pt x="531" y="116"/>
                  </a:lnTo>
                  <a:lnTo>
                    <a:pt x="516" y="98"/>
                  </a:lnTo>
                  <a:lnTo>
                    <a:pt x="499" y="80"/>
                  </a:lnTo>
                  <a:lnTo>
                    <a:pt x="482" y="65"/>
                  </a:lnTo>
                  <a:lnTo>
                    <a:pt x="461" y="50"/>
                  </a:lnTo>
                  <a:lnTo>
                    <a:pt x="441" y="38"/>
                  </a:lnTo>
                  <a:lnTo>
                    <a:pt x="416" y="26"/>
                  </a:lnTo>
                  <a:lnTo>
                    <a:pt x="392" y="17"/>
                  </a:lnTo>
                  <a:lnTo>
                    <a:pt x="367" y="10"/>
                  </a:lnTo>
                  <a:lnTo>
                    <a:pt x="339" y="4"/>
                  </a:lnTo>
                  <a:lnTo>
                    <a:pt x="312" y="1"/>
                  </a:lnTo>
                  <a:lnTo>
                    <a:pt x="283" y="0"/>
                  </a:lnTo>
                  <a:lnTo>
                    <a:pt x="254" y="1"/>
                  </a:lnTo>
                  <a:lnTo>
                    <a:pt x="226" y="4"/>
                  </a:lnTo>
                  <a:lnTo>
                    <a:pt x="199" y="10"/>
                  </a:lnTo>
                  <a:lnTo>
                    <a:pt x="173" y="17"/>
                  </a:lnTo>
                  <a:lnTo>
                    <a:pt x="148" y="26"/>
                  </a:lnTo>
                  <a:lnTo>
                    <a:pt x="125" y="38"/>
                  </a:lnTo>
                  <a:lnTo>
                    <a:pt x="103" y="50"/>
                  </a:lnTo>
                  <a:lnTo>
                    <a:pt x="83" y="65"/>
                  </a:lnTo>
                  <a:lnTo>
                    <a:pt x="65" y="80"/>
                  </a:lnTo>
                  <a:lnTo>
                    <a:pt x="49" y="98"/>
                  </a:lnTo>
                  <a:lnTo>
                    <a:pt x="35" y="116"/>
                  </a:lnTo>
                  <a:lnTo>
                    <a:pt x="22" y="136"/>
                  </a:lnTo>
                  <a:lnTo>
                    <a:pt x="13" y="156"/>
                  </a:lnTo>
                  <a:lnTo>
                    <a:pt x="6" y="177"/>
                  </a:lnTo>
                  <a:lnTo>
                    <a:pt x="2" y="199"/>
                  </a:lnTo>
                  <a:lnTo>
                    <a:pt x="0" y="222"/>
                  </a:lnTo>
                  <a:lnTo>
                    <a:pt x="2" y="245"/>
                  </a:lnTo>
                  <a:lnTo>
                    <a:pt x="6" y="267"/>
                  </a:lnTo>
                  <a:lnTo>
                    <a:pt x="13" y="289"/>
                  </a:lnTo>
                  <a:lnTo>
                    <a:pt x="22" y="308"/>
                  </a:lnTo>
                  <a:lnTo>
                    <a:pt x="35" y="328"/>
                  </a:lnTo>
                  <a:lnTo>
                    <a:pt x="49" y="346"/>
                  </a:lnTo>
                  <a:lnTo>
                    <a:pt x="65" y="364"/>
                  </a:lnTo>
                  <a:lnTo>
                    <a:pt x="83" y="380"/>
                  </a:lnTo>
                  <a:lnTo>
                    <a:pt x="103" y="395"/>
                  </a:lnTo>
                  <a:lnTo>
                    <a:pt x="125" y="408"/>
                  </a:lnTo>
                  <a:lnTo>
                    <a:pt x="148" y="419"/>
                  </a:lnTo>
                  <a:lnTo>
                    <a:pt x="173" y="428"/>
                  </a:lnTo>
                  <a:lnTo>
                    <a:pt x="199" y="435"/>
                  </a:lnTo>
                  <a:lnTo>
                    <a:pt x="226" y="441"/>
                  </a:lnTo>
                  <a:lnTo>
                    <a:pt x="254" y="444"/>
                  </a:lnTo>
                  <a:lnTo>
                    <a:pt x="283" y="446"/>
                  </a:lnTo>
                  <a:close/>
                </a:path>
              </a:pathLst>
            </a:custGeom>
            <a:solidFill>
              <a:srgbClr val="C6DD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71" name="Freeform 86"/>
            <p:cNvSpPr>
              <a:spLocks/>
            </p:cNvSpPr>
            <p:nvPr/>
          </p:nvSpPr>
          <p:spPr bwMode="auto">
            <a:xfrm>
              <a:off x="3375" y="1447"/>
              <a:ext cx="276" cy="218"/>
            </a:xfrm>
            <a:custGeom>
              <a:avLst/>
              <a:gdLst>
                <a:gd name="T0" fmla="*/ 1 w 552"/>
                <a:gd name="T1" fmla="*/ 0 h 438"/>
                <a:gd name="T2" fmla="*/ 1 w 552"/>
                <a:gd name="T3" fmla="*/ 0 h 438"/>
                <a:gd name="T4" fmla="*/ 1 w 552"/>
                <a:gd name="T5" fmla="*/ 0 h 438"/>
                <a:gd name="T6" fmla="*/ 1 w 552"/>
                <a:gd name="T7" fmla="*/ 0 h 438"/>
                <a:gd name="T8" fmla="*/ 1 w 552"/>
                <a:gd name="T9" fmla="*/ 0 h 438"/>
                <a:gd name="T10" fmla="*/ 1 w 552"/>
                <a:gd name="T11" fmla="*/ 0 h 438"/>
                <a:gd name="T12" fmla="*/ 1 w 552"/>
                <a:gd name="T13" fmla="*/ 0 h 438"/>
                <a:gd name="T14" fmla="*/ 1 w 552"/>
                <a:gd name="T15" fmla="*/ 0 h 438"/>
                <a:gd name="T16" fmla="*/ 1 w 552"/>
                <a:gd name="T17" fmla="*/ 0 h 438"/>
                <a:gd name="T18" fmla="*/ 1 w 552"/>
                <a:gd name="T19" fmla="*/ 0 h 438"/>
                <a:gd name="T20" fmla="*/ 1 w 552"/>
                <a:gd name="T21" fmla="*/ 0 h 438"/>
                <a:gd name="T22" fmla="*/ 1 w 552"/>
                <a:gd name="T23" fmla="*/ 0 h 438"/>
                <a:gd name="T24" fmla="*/ 1 w 552"/>
                <a:gd name="T25" fmla="*/ 0 h 438"/>
                <a:gd name="T26" fmla="*/ 1 w 552"/>
                <a:gd name="T27" fmla="*/ 0 h 438"/>
                <a:gd name="T28" fmla="*/ 1 w 552"/>
                <a:gd name="T29" fmla="*/ 0 h 438"/>
                <a:gd name="T30" fmla="*/ 1 w 552"/>
                <a:gd name="T31" fmla="*/ 0 h 438"/>
                <a:gd name="T32" fmla="*/ 1 w 552"/>
                <a:gd name="T33" fmla="*/ 0 h 438"/>
                <a:gd name="T34" fmla="*/ 1 w 552"/>
                <a:gd name="T35" fmla="*/ 0 h 438"/>
                <a:gd name="T36" fmla="*/ 1 w 552"/>
                <a:gd name="T37" fmla="*/ 0 h 438"/>
                <a:gd name="T38" fmla="*/ 1 w 552"/>
                <a:gd name="T39" fmla="*/ 0 h 438"/>
                <a:gd name="T40" fmla="*/ 1 w 552"/>
                <a:gd name="T41" fmla="*/ 0 h 438"/>
                <a:gd name="T42" fmla="*/ 1 w 552"/>
                <a:gd name="T43" fmla="*/ 0 h 438"/>
                <a:gd name="T44" fmla="*/ 1 w 552"/>
                <a:gd name="T45" fmla="*/ 0 h 438"/>
                <a:gd name="T46" fmla="*/ 1 w 552"/>
                <a:gd name="T47" fmla="*/ 0 h 438"/>
                <a:gd name="T48" fmla="*/ 1 w 552"/>
                <a:gd name="T49" fmla="*/ 0 h 438"/>
                <a:gd name="T50" fmla="*/ 1 w 552"/>
                <a:gd name="T51" fmla="*/ 0 h 438"/>
                <a:gd name="T52" fmla="*/ 1 w 552"/>
                <a:gd name="T53" fmla="*/ 0 h 438"/>
                <a:gd name="T54" fmla="*/ 1 w 552"/>
                <a:gd name="T55" fmla="*/ 0 h 438"/>
                <a:gd name="T56" fmla="*/ 1 w 552"/>
                <a:gd name="T57" fmla="*/ 0 h 438"/>
                <a:gd name="T58" fmla="*/ 1 w 552"/>
                <a:gd name="T59" fmla="*/ 0 h 438"/>
                <a:gd name="T60" fmla="*/ 1 w 552"/>
                <a:gd name="T61" fmla="*/ 0 h 438"/>
                <a:gd name="T62" fmla="*/ 1 w 552"/>
                <a:gd name="T63" fmla="*/ 0 h 4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2"/>
                <a:gd name="T97" fmla="*/ 0 h 438"/>
                <a:gd name="T98" fmla="*/ 552 w 552"/>
                <a:gd name="T99" fmla="*/ 438 h 43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2" h="438">
                  <a:moveTo>
                    <a:pt x="277" y="438"/>
                  </a:moveTo>
                  <a:lnTo>
                    <a:pt x="306" y="437"/>
                  </a:lnTo>
                  <a:lnTo>
                    <a:pt x="332" y="433"/>
                  </a:lnTo>
                  <a:lnTo>
                    <a:pt x="359" y="428"/>
                  </a:lnTo>
                  <a:lnTo>
                    <a:pt x="384" y="421"/>
                  </a:lnTo>
                  <a:lnTo>
                    <a:pt x="408" y="411"/>
                  </a:lnTo>
                  <a:lnTo>
                    <a:pt x="431" y="401"/>
                  </a:lnTo>
                  <a:lnTo>
                    <a:pt x="452" y="388"/>
                  </a:lnTo>
                  <a:lnTo>
                    <a:pt x="472" y="373"/>
                  </a:lnTo>
                  <a:lnTo>
                    <a:pt x="490" y="358"/>
                  </a:lnTo>
                  <a:lnTo>
                    <a:pt x="505" y="341"/>
                  </a:lnTo>
                  <a:lnTo>
                    <a:pt x="519" y="324"/>
                  </a:lnTo>
                  <a:lnTo>
                    <a:pt x="530" y="304"/>
                  </a:lnTo>
                  <a:lnTo>
                    <a:pt x="540" y="285"/>
                  </a:lnTo>
                  <a:lnTo>
                    <a:pt x="546" y="263"/>
                  </a:lnTo>
                  <a:lnTo>
                    <a:pt x="551" y="241"/>
                  </a:lnTo>
                  <a:lnTo>
                    <a:pt x="552" y="219"/>
                  </a:lnTo>
                  <a:lnTo>
                    <a:pt x="551" y="197"/>
                  </a:lnTo>
                  <a:lnTo>
                    <a:pt x="546" y="175"/>
                  </a:lnTo>
                  <a:lnTo>
                    <a:pt x="540" y="153"/>
                  </a:lnTo>
                  <a:lnTo>
                    <a:pt x="530" y="134"/>
                  </a:lnTo>
                  <a:lnTo>
                    <a:pt x="519" y="114"/>
                  </a:lnTo>
                  <a:lnTo>
                    <a:pt x="505" y="97"/>
                  </a:lnTo>
                  <a:lnTo>
                    <a:pt x="490" y="80"/>
                  </a:lnTo>
                  <a:lnTo>
                    <a:pt x="472" y="65"/>
                  </a:lnTo>
                  <a:lnTo>
                    <a:pt x="452" y="50"/>
                  </a:lnTo>
                  <a:lnTo>
                    <a:pt x="431" y="37"/>
                  </a:lnTo>
                  <a:lnTo>
                    <a:pt x="408" y="27"/>
                  </a:lnTo>
                  <a:lnTo>
                    <a:pt x="384" y="17"/>
                  </a:lnTo>
                  <a:lnTo>
                    <a:pt x="359" y="11"/>
                  </a:lnTo>
                  <a:lnTo>
                    <a:pt x="332" y="5"/>
                  </a:lnTo>
                  <a:lnTo>
                    <a:pt x="306" y="1"/>
                  </a:lnTo>
                  <a:lnTo>
                    <a:pt x="277" y="0"/>
                  </a:lnTo>
                  <a:lnTo>
                    <a:pt x="248" y="1"/>
                  </a:lnTo>
                  <a:lnTo>
                    <a:pt x="221" y="5"/>
                  </a:lnTo>
                  <a:lnTo>
                    <a:pt x="194" y="11"/>
                  </a:lnTo>
                  <a:lnTo>
                    <a:pt x="168" y="17"/>
                  </a:lnTo>
                  <a:lnTo>
                    <a:pt x="144" y="27"/>
                  </a:lnTo>
                  <a:lnTo>
                    <a:pt x="122" y="37"/>
                  </a:lnTo>
                  <a:lnTo>
                    <a:pt x="100" y="50"/>
                  </a:lnTo>
                  <a:lnTo>
                    <a:pt x="81" y="65"/>
                  </a:lnTo>
                  <a:lnTo>
                    <a:pt x="64" y="80"/>
                  </a:lnTo>
                  <a:lnTo>
                    <a:pt x="47" y="97"/>
                  </a:lnTo>
                  <a:lnTo>
                    <a:pt x="34" y="114"/>
                  </a:lnTo>
                  <a:lnTo>
                    <a:pt x="22" y="134"/>
                  </a:lnTo>
                  <a:lnTo>
                    <a:pt x="13" y="153"/>
                  </a:lnTo>
                  <a:lnTo>
                    <a:pt x="6" y="175"/>
                  </a:lnTo>
                  <a:lnTo>
                    <a:pt x="1" y="197"/>
                  </a:lnTo>
                  <a:lnTo>
                    <a:pt x="0" y="219"/>
                  </a:lnTo>
                  <a:lnTo>
                    <a:pt x="1" y="241"/>
                  </a:lnTo>
                  <a:lnTo>
                    <a:pt x="6" y="263"/>
                  </a:lnTo>
                  <a:lnTo>
                    <a:pt x="13" y="285"/>
                  </a:lnTo>
                  <a:lnTo>
                    <a:pt x="22" y="304"/>
                  </a:lnTo>
                  <a:lnTo>
                    <a:pt x="34" y="324"/>
                  </a:lnTo>
                  <a:lnTo>
                    <a:pt x="47" y="341"/>
                  </a:lnTo>
                  <a:lnTo>
                    <a:pt x="64" y="358"/>
                  </a:lnTo>
                  <a:lnTo>
                    <a:pt x="81" y="373"/>
                  </a:lnTo>
                  <a:lnTo>
                    <a:pt x="100" y="388"/>
                  </a:lnTo>
                  <a:lnTo>
                    <a:pt x="122" y="401"/>
                  </a:lnTo>
                  <a:lnTo>
                    <a:pt x="144" y="411"/>
                  </a:lnTo>
                  <a:lnTo>
                    <a:pt x="168" y="421"/>
                  </a:lnTo>
                  <a:lnTo>
                    <a:pt x="194" y="428"/>
                  </a:lnTo>
                  <a:lnTo>
                    <a:pt x="221" y="433"/>
                  </a:lnTo>
                  <a:lnTo>
                    <a:pt x="248" y="437"/>
                  </a:lnTo>
                  <a:lnTo>
                    <a:pt x="277" y="438"/>
                  </a:lnTo>
                  <a:close/>
                </a:path>
              </a:pathLst>
            </a:custGeom>
            <a:solidFill>
              <a:srgbClr val="CEE2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72" name="Freeform 87"/>
            <p:cNvSpPr>
              <a:spLocks/>
            </p:cNvSpPr>
            <p:nvPr/>
          </p:nvSpPr>
          <p:spPr bwMode="auto">
            <a:xfrm>
              <a:off x="3377" y="1449"/>
              <a:ext cx="272" cy="215"/>
            </a:xfrm>
            <a:custGeom>
              <a:avLst/>
              <a:gdLst>
                <a:gd name="T0" fmla="*/ 1 w 543"/>
                <a:gd name="T1" fmla="*/ 1 h 429"/>
                <a:gd name="T2" fmla="*/ 1 w 543"/>
                <a:gd name="T3" fmla="*/ 1 h 429"/>
                <a:gd name="T4" fmla="*/ 1 w 543"/>
                <a:gd name="T5" fmla="*/ 1 h 429"/>
                <a:gd name="T6" fmla="*/ 1 w 543"/>
                <a:gd name="T7" fmla="*/ 1 h 429"/>
                <a:gd name="T8" fmla="*/ 1 w 543"/>
                <a:gd name="T9" fmla="*/ 1 h 429"/>
                <a:gd name="T10" fmla="*/ 1 w 543"/>
                <a:gd name="T11" fmla="*/ 1 h 429"/>
                <a:gd name="T12" fmla="*/ 1 w 543"/>
                <a:gd name="T13" fmla="*/ 1 h 429"/>
                <a:gd name="T14" fmla="*/ 1 w 543"/>
                <a:gd name="T15" fmla="*/ 1 h 429"/>
                <a:gd name="T16" fmla="*/ 1 w 543"/>
                <a:gd name="T17" fmla="*/ 1 h 429"/>
                <a:gd name="T18" fmla="*/ 1 w 543"/>
                <a:gd name="T19" fmla="*/ 1 h 429"/>
                <a:gd name="T20" fmla="*/ 1 w 543"/>
                <a:gd name="T21" fmla="*/ 1 h 429"/>
                <a:gd name="T22" fmla="*/ 1 w 543"/>
                <a:gd name="T23" fmla="*/ 1 h 429"/>
                <a:gd name="T24" fmla="*/ 1 w 543"/>
                <a:gd name="T25" fmla="*/ 1 h 429"/>
                <a:gd name="T26" fmla="*/ 1 w 543"/>
                <a:gd name="T27" fmla="*/ 1 h 429"/>
                <a:gd name="T28" fmla="*/ 1 w 543"/>
                <a:gd name="T29" fmla="*/ 1 h 429"/>
                <a:gd name="T30" fmla="*/ 1 w 543"/>
                <a:gd name="T31" fmla="*/ 1 h 429"/>
                <a:gd name="T32" fmla="*/ 1 w 543"/>
                <a:gd name="T33" fmla="*/ 1 h 429"/>
                <a:gd name="T34" fmla="*/ 1 w 543"/>
                <a:gd name="T35" fmla="*/ 1 h 429"/>
                <a:gd name="T36" fmla="*/ 1 w 543"/>
                <a:gd name="T37" fmla="*/ 1 h 429"/>
                <a:gd name="T38" fmla="*/ 1 w 543"/>
                <a:gd name="T39" fmla="*/ 1 h 429"/>
                <a:gd name="T40" fmla="*/ 1 w 543"/>
                <a:gd name="T41" fmla="*/ 1 h 429"/>
                <a:gd name="T42" fmla="*/ 1 w 543"/>
                <a:gd name="T43" fmla="*/ 1 h 429"/>
                <a:gd name="T44" fmla="*/ 1 w 543"/>
                <a:gd name="T45" fmla="*/ 1 h 429"/>
                <a:gd name="T46" fmla="*/ 1 w 543"/>
                <a:gd name="T47" fmla="*/ 1 h 429"/>
                <a:gd name="T48" fmla="*/ 1 w 543"/>
                <a:gd name="T49" fmla="*/ 1 h 429"/>
                <a:gd name="T50" fmla="*/ 1 w 543"/>
                <a:gd name="T51" fmla="*/ 1 h 429"/>
                <a:gd name="T52" fmla="*/ 1 w 543"/>
                <a:gd name="T53" fmla="*/ 1 h 429"/>
                <a:gd name="T54" fmla="*/ 1 w 543"/>
                <a:gd name="T55" fmla="*/ 1 h 429"/>
                <a:gd name="T56" fmla="*/ 1 w 543"/>
                <a:gd name="T57" fmla="*/ 1 h 429"/>
                <a:gd name="T58" fmla="*/ 1 w 543"/>
                <a:gd name="T59" fmla="*/ 1 h 429"/>
                <a:gd name="T60" fmla="*/ 1 w 543"/>
                <a:gd name="T61" fmla="*/ 1 h 429"/>
                <a:gd name="T62" fmla="*/ 1 w 543"/>
                <a:gd name="T63" fmla="*/ 1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3"/>
                <a:gd name="T97" fmla="*/ 0 h 429"/>
                <a:gd name="T98" fmla="*/ 543 w 543"/>
                <a:gd name="T99" fmla="*/ 429 h 4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3" h="429">
                  <a:moveTo>
                    <a:pt x="272" y="429"/>
                  </a:moveTo>
                  <a:lnTo>
                    <a:pt x="299" y="428"/>
                  </a:lnTo>
                  <a:lnTo>
                    <a:pt x="326" y="425"/>
                  </a:lnTo>
                  <a:lnTo>
                    <a:pt x="352" y="420"/>
                  </a:lnTo>
                  <a:lnTo>
                    <a:pt x="378" y="412"/>
                  </a:lnTo>
                  <a:lnTo>
                    <a:pt x="401" y="403"/>
                  </a:lnTo>
                  <a:lnTo>
                    <a:pt x="423" y="393"/>
                  </a:lnTo>
                  <a:lnTo>
                    <a:pt x="445" y="380"/>
                  </a:lnTo>
                  <a:lnTo>
                    <a:pt x="463" y="366"/>
                  </a:lnTo>
                  <a:lnTo>
                    <a:pt x="480" y="351"/>
                  </a:lnTo>
                  <a:lnTo>
                    <a:pt x="497" y="334"/>
                  </a:lnTo>
                  <a:lnTo>
                    <a:pt x="510" y="317"/>
                  </a:lnTo>
                  <a:lnTo>
                    <a:pt x="522" y="298"/>
                  </a:lnTo>
                  <a:lnTo>
                    <a:pt x="530" y="279"/>
                  </a:lnTo>
                  <a:lnTo>
                    <a:pt x="537" y="258"/>
                  </a:lnTo>
                  <a:lnTo>
                    <a:pt x="541" y="236"/>
                  </a:lnTo>
                  <a:lnTo>
                    <a:pt x="543" y="214"/>
                  </a:lnTo>
                  <a:lnTo>
                    <a:pt x="541" y="192"/>
                  </a:lnTo>
                  <a:lnTo>
                    <a:pt x="537" y="170"/>
                  </a:lnTo>
                  <a:lnTo>
                    <a:pt x="530" y="151"/>
                  </a:lnTo>
                  <a:lnTo>
                    <a:pt x="522" y="130"/>
                  </a:lnTo>
                  <a:lnTo>
                    <a:pt x="510" y="112"/>
                  </a:lnTo>
                  <a:lnTo>
                    <a:pt x="497" y="94"/>
                  </a:lnTo>
                  <a:lnTo>
                    <a:pt x="480" y="78"/>
                  </a:lnTo>
                  <a:lnTo>
                    <a:pt x="463" y="62"/>
                  </a:lnTo>
                  <a:lnTo>
                    <a:pt x="445" y="48"/>
                  </a:lnTo>
                  <a:lnTo>
                    <a:pt x="423" y="37"/>
                  </a:lnTo>
                  <a:lnTo>
                    <a:pt x="401" y="25"/>
                  </a:lnTo>
                  <a:lnTo>
                    <a:pt x="378" y="17"/>
                  </a:lnTo>
                  <a:lnTo>
                    <a:pt x="352" y="9"/>
                  </a:lnTo>
                  <a:lnTo>
                    <a:pt x="326" y="4"/>
                  </a:lnTo>
                  <a:lnTo>
                    <a:pt x="299" y="1"/>
                  </a:lnTo>
                  <a:lnTo>
                    <a:pt x="272" y="0"/>
                  </a:lnTo>
                  <a:lnTo>
                    <a:pt x="244" y="1"/>
                  </a:lnTo>
                  <a:lnTo>
                    <a:pt x="218" y="4"/>
                  </a:lnTo>
                  <a:lnTo>
                    <a:pt x="191" y="9"/>
                  </a:lnTo>
                  <a:lnTo>
                    <a:pt x="166" y="17"/>
                  </a:lnTo>
                  <a:lnTo>
                    <a:pt x="143" y="25"/>
                  </a:lnTo>
                  <a:lnTo>
                    <a:pt x="120" y="37"/>
                  </a:lnTo>
                  <a:lnTo>
                    <a:pt x="99" y="48"/>
                  </a:lnTo>
                  <a:lnTo>
                    <a:pt x="79" y="62"/>
                  </a:lnTo>
                  <a:lnTo>
                    <a:pt x="62" y="78"/>
                  </a:lnTo>
                  <a:lnTo>
                    <a:pt x="46" y="94"/>
                  </a:lnTo>
                  <a:lnTo>
                    <a:pt x="33" y="112"/>
                  </a:lnTo>
                  <a:lnTo>
                    <a:pt x="22" y="130"/>
                  </a:lnTo>
                  <a:lnTo>
                    <a:pt x="12" y="151"/>
                  </a:lnTo>
                  <a:lnTo>
                    <a:pt x="6" y="170"/>
                  </a:lnTo>
                  <a:lnTo>
                    <a:pt x="1" y="192"/>
                  </a:lnTo>
                  <a:lnTo>
                    <a:pt x="0" y="214"/>
                  </a:lnTo>
                  <a:lnTo>
                    <a:pt x="1" y="236"/>
                  </a:lnTo>
                  <a:lnTo>
                    <a:pt x="6" y="258"/>
                  </a:lnTo>
                  <a:lnTo>
                    <a:pt x="12" y="279"/>
                  </a:lnTo>
                  <a:lnTo>
                    <a:pt x="22" y="298"/>
                  </a:lnTo>
                  <a:lnTo>
                    <a:pt x="33" y="317"/>
                  </a:lnTo>
                  <a:lnTo>
                    <a:pt x="46" y="334"/>
                  </a:lnTo>
                  <a:lnTo>
                    <a:pt x="62" y="351"/>
                  </a:lnTo>
                  <a:lnTo>
                    <a:pt x="79" y="366"/>
                  </a:lnTo>
                  <a:lnTo>
                    <a:pt x="99" y="380"/>
                  </a:lnTo>
                  <a:lnTo>
                    <a:pt x="120" y="393"/>
                  </a:lnTo>
                  <a:lnTo>
                    <a:pt x="143" y="403"/>
                  </a:lnTo>
                  <a:lnTo>
                    <a:pt x="166" y="412"/>
                  </a:lnTo>
                  <a:lnTo>
                    <a:pt x="191" y="420"/>
                  </a:lnTo>
                  <a:lnTo>
                    <a:pt x="218" y="425"/>
                  </a:lnTo>
                  <a:lnTo>
                    <a:pt x="244" y="428"/>
                  </a:lnTo>
                  <a:lnTo>
                    <a:pt x="272" y="429"/>
                  </a:lnTo>
                  <a:close/>
                </a:path>
              </a:pathLst>
            </a:custGeom>
            <a:solidFill>
              <a:srgbClr val="D3E5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73" name="Freeform 88"/>
            <p:cNvSpPr>
              <a:spLocks/>
            </p:cNvSpPr>
            <p:nvPr/>
          </p:nvSpPr>
          <p:spPr bwMode="auto">
            <a:xfrm>
              <a:off x="3380" y="1451"/>
              <a:ext cx="266" cy="210"/>
            </a:xfrm>
            <a:custGeom>
              <a:avLst/>
              <a:gdLst>
                <a:gd name="T0" fmla="*/ 1 w 531"/>
                <a:gd name="T1" fmla="*/ 0 h 422"/>
                <a:gd name="T2" fmla="*/ 1 w 531"/>
                <a:gd name="T3" fmla="*/ 0 h 422"/>
                <a:gd name="T4" fmla="*/ 1 w 531"/>
                <a:gd name="T5" fmla="*/ 0 h 422"/>
                <a:gd name="T6" fmla="*/ 1 w 531"/>
                <a:gd name="T7" fmla="*/ 0 h 422"/>
                <a:gd name="T8" fmla="*/ 1 w 531"/>
                <a:gd name="T9" fmla="*/ 0 h 422"/>
                <a:gd name="T10" fmla="*/ 1 w 531"/>
                <a:gd name="T11" fmla="*/ 0 h 422"/>
                <a:gd name="T12" fmla="*/ 1 w 531"/>
                <a:gd name="T13" fmla="*/ 0 h 422"/>
                <a:gd name="T14" fmla="*/ 1 w 531"/>
                <a:gd name="T15" fmla="*/ 0 h 422"/>
                <a:gd name="T16" fmla="*/ 1 w 531"/>
                <a:gd name="T17" fmla="*/ 0 h 422"/>
                <a:gd name="T18" fmla="*/ 1 w 531"/>
                <a:gd name="T19" fmla="*/ 0 h 422"/>
                <a:gd name="T20" fmla="*/ 1 w 531"/>
                <a:gd name="T21" fmla="*/ 0 h 422"/>
                <a:gd name="T22" fmla="*/ 1 w 531"/>
                <a:gd name="T23" fmla="*/ 0 h 422"/>
                <a:gd name="T24" fmla="*/ 1 w 531"/>
                <a:gd name="T25" fmla="*/ 0 h 422"/>
                <a:gd name="T26" fmla="*/ 1 w 531"/>
                <a:gd name="T27" fmla="*/ 0 h 422"/>
                <a:gd name="T28" fmla="*/ 1 w 531"/>
                <a:gd name="T29" fmla="*/ 0 h 422"/>
                <a:gd name="T30" fmla="*/ 1 w 531"/>
                <a:gd name="T31" fmla="*/ 0 h 422"/>
                <a:gd name="T32" fmla="*/ 1 w 531"/>
                <a:gd name="T33" fmla="*/ 0 h 422"/>
                <a:gd name="T34" fmla="*/ 1 w 531"/>
                <a:gd name="T35" fmla="*/ 0 h 422"/>
                <a:gd name="T36" fmla="*/ 1 w 531"/>
                <a:gd name="T37" fmla="*/ 0 h 422"/>
                <a:gd name="T38" fmla="*/ 1 w 531"/>
                <a:gd name="T39" fmla="*/ 0 h 422"/>
                <a:gd name="T40" fmla="*/ 1 w 531"/>
                <a:gd name="T41" fmla="*/ 0 h 422"/>
                <a:gd name="T42" fmla="*/ 1 w 531"/>
                <a:gd name="T43" fmla="*/ 0 h 422"/>
                <a:gd name="T44" fmla="*/ 1 w 531"/>
                <a:gd name="T45" fmla="*/ 0 h 422"/>
                <a:gd name="T46" fmla="*/ 1 w 531"/>
                <a:gd name="T47" fmla="*/ 0 h 422"/>
                <a:gd name="T48" fmla="*/ 1 w 531"/>
                <a:gd name="T49" fmla="*/ 0 h 422"/>
                <a:gd name="T50" fmla="*/ 1 w 531"/>
                <a:gd name="T51" fmla="*/ 0 h 422"/>
                <a:gd name="T52" fmla="*/ 1 w 531"/>
                <a:gd name="T53" fmla="*/ 0 h 422"/>
                <a:gd name="T54" fmla="*/ 1 w 531"/>
                <a:gd name="T55" fmla="*/ 0 h 422"/>
                <a:gd name="T56" fmla="*/ 1 w 531"/>
                <a:gd name="T57" fmla="*/ 0 h 422"/>
                <a:gd name="T58" fmla="*/ 1 w 531"/>
                <a:gd name="T59" fmla="*/ 0 h 422"/>
                <a:gd name="T60" fmla="*/ 1 w 531"/>
                <a:gd name="T61" fmla="*/ 0 h 422"/>
                <a:gd name="T62" fmla="*/ 1 w 531"/>
                <a:gd name="T63" fmla="*/ 0 h 4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1"/>
                <a:gd name="T97" fmla="*/ 0 h 422"/>
                <a:gd name="T98" fmla="*/ 531 w 531"/>
                <a:gd name="T99" fmla="*/ 422 h 4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1" h="422">
                  <a:moveTo>
                    <a:pt x="266" y="422"/>
                  </a:moveTo>
                  <a:lnTo>
                    <a:pt x="293" y="421"/>
                  </a:lnTo>
                  <a:lnTo>
                    <a:pt x="320" y="417"/>
                  </a:lnTo>
                  <a:lnTo>
                    <a:pt x="345" y="413"/>
                  </a:lnTo>
                  <a:lnTo>
                    <a:pt x="370" y="406"/>
                  </a:lnTo>
                  <a:lnTo>
                    <a:pt x="393" y="397"/>
                  </a:lnTo>
                  <a:lnTo>
                    <a:pt x="414" y="386"/>
                  </a:lnTo>
                  <a:lnTo>
                    <a:pt x="435" y="373"/>
                  </a:lnTo>
                  <a:lnTo>
                    <a:pt x="454" y="360"/>
                  </a:lnTo>
                  <a:lnTo>
                    <a:pt x="471" y="345"/>
                  </a:lnTo>
                  <a:lnTo>
                    <a:pt x="486" y="329"/>
                  </a:lnTo>
                  <a:lnTo>
                    <a:pt x="499" y="311"/>
                  </a:lnTo>
                  <a:lnTo>
                    <a:pt x="510" y="293"/>
                  </a:lnTo>
                  <a:lnTo>
                    <a:pt x="519" y="273"/>
                  </a:lnTo>
                  <a:lnTo>
                    <a:pt x="525" y="254"/>
                  </a:lnTo>
                  <a:lnTo>
                    <a:pt x="530" y="233"/>
                  </a:lnTo>
                  <a:lnTo>
                    <a:pt x="531" y="211"/>
                  </a:lnTo>
                  <a:lnTo>
                    <a:pt x="530" y="189"/>
                  </a:lnTo>
                  <a:lnTo>
                    <a:pt x="525" y="168"/>
                  </a:lnTo>
                  <a:lnTo>
                    <a:pt x="519" y="149"/>
                  </a:lnTo>
                  <a:lnTo>
                    <a:pt x="510" y="129"/>
                  </a:lnTo>
                  <a:lnTo>
                    <a:pt x="499" y="111"/>
                  </a:lnTo>
                  <a:lnTo>
                    <a:pt x="486" y="94"/>
                  </a:lnTo>
                  <a:lnTo>
                    <a:pt x="471" y="77"/>
                  </a:lnTo>
                  <a:lnTo>
                    <a:pt x="454" y="62"/>
                  </a:lnTo>
                  <a:lnTo>
                    <a:pt x="435" y="49"/>
                  </a:lnTo>
                  <a:lnTo>
                    <a:pt x="414" y="36"/>
                  </a:lnTo>
                  <a:lnTo>
                    <a:pt x="393" y="26"/>
                  </a:lnTo>
                  <a:lnTo>
                    <a:pt x="370" y="16"/>
                  </a:lnTo>
                  <a:lnTo>
                    <a:pt x="345" y="9"/>
                  </a:lnTo>
                  <a:lnTo>
                    <a:pt x="320" y="5"/>
                  </a:lnTo>
                  <a:lnTo>
                    <a:pt x="293" y="1"/>
                  </a:lnTo>
                  <a:lnTo>
                    <a:pt x="266" y="0"/>
                  </a:lnTo>
                  <a:lnTo>
                    <a:pt x="238" y="1"/>
                  </a:lnTo>
                  <a:lnTo>
                    <a:pt x="212" y="5"/>
                  </a:lnTo>
                  <a:lnTo>
                    <a:pt x="186" y="9"/>
                  </a:lnTo>
                  <a:lnTo>
                    <a:pt x="162" y="16"/>
                  </a:lnTo>
                  <a:lnTo>
                    <a:pt x="139" y="26"/>
                  </a:lnTo>
                  <a:lnTo>
                    <a:pt x="117" y="36"/>
                  </a:lnTo>
                  <a:lnTo>
                    <a:pt x="96" y="49"/>
                  </a:lnTo>
                  <a:lnTo>
                    <a:pt x="78" y="62"/>
                  </a:lnTo>
                  <a:lnTo>
                    <a:pt x="61" y="77"/>
                  </a:lnTo>
                  <a:lnTo>
                    <a:pt x="44" y="94"/>
                  </a:lnTo>
                  <a:lnTo>
                    <a:pt x="32" y="111"/>
                  </a:lnTo>
                  <a:lnTo>
                    <a:pt x="20" y="129"/>
                  </a:lnTo>
                  <a:lnTo>
                    <a:pt x="11" y="149"/>
                  </a:lnTo>
                  <a:lnTo>
                    <a:pt x="5" y="168"/>
                  </a:lnTo>
                  <a:lnTo>
                    <a:pt x="1" y="189"/>
                  </a:lnTo>
                  <a:lnTo>
                    <a:pt x="0" y="211"/>
                  </a:lnTo>
                  <a:lnTo>
                    <a:pt x="1" y="233"/>
                  </a:lnTo>
                  <a:lnTo>
                    <a:pt x="5" y="254"/>
                  </a:lnTo>
                  <a:lnTo>
                    <a:pt x="11" y="273"/>
                  </a:lnTo>
                  <a:lnTo>
                    <a:pt x="20" y="293"/>
                  </a:lnTo>
                  <a:lnTo>
                    <a:pt x="32" y="311"/>
                  </a:lnTo>
                  <a:lnTo>
                    <a:pt x="44" y="329"/>
                  </a:lnTo>
                  <a:lnTo>
                    <a:pt x="61" y="345"/>
                  </a:lnTo>
                  <a:lnTo>
                    <a:pt x="78" y="360"/>
                  </a:lnTo>
                  <a:lnTo>
                    <a:pt x="96" y="373"/>
                  </a:lnTo>
                  <a:lnTo>
                    <a:pt x="117" y="386"/>
                  </a:lnTo>
                  <a:lnTo>
                    <a:pt x="139" y="397"/>
                  </a:lnTo>
                  <a:lnTo>
                    <a:pt x="162" y="406"/>
                  </a:lnTo>
                  <a:lnTo>
                    <a:pt x="186" y="413"/>
                  </a:lnTo>
                  <a:lnTo>
                    <a:pt x="212" y="417"/>
                  </a:lnTo>
                  <a:lnTo>
                    <a:pt x="238" y="421"/>
                  </a:lnTo>
                  <a:lnTo>
                    <a:pt x="266" y="422"/>
                  </a:lnTo>
                  <a:close/>
                </a:path>
              </a:pathLst>
            </a:custGeom>
            <a:solidFill>
              <a:srgbClr val="DDEA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74" name="Freeform 89"/>
            <p:cNvSpPr>
              <a:spLocks/>
            </p:cNvSpPr>
            <p:nvPr/>
          </p:nvSpPr>
          <p:spPr bwMode="auto">
            <a:xfrm>
              <a:off x="3383" y="1453"/>
              <a:ext cx="261" cy="207"/>
            </a:xfrm>
            <a:custGeom>
              <a:avLst/>
              <a:gdLst>
                <a:gd name="T0" fmla="*/ 1 w 522"/>
                <a:gd name="T1" fmla="*/ 1 h 413"/>
                <a:gd name="T2" fmla="*/ 1 w 522"/>
                <a:gd name="T3" fmla="*/ 1 h 413"/>
                <a:gd name="T4" fmla="*/ 1 w 522"/>
                <a:gd name="T5" fmla="*/ 1 h 413"/>
                <a:gd name="T6" fmla="*/ 1 w 522"/>
                <a:gd name="T7" fmla="*/ 1 h 413"/>
                <a:gd name="T8" fmla="*/ 1 w 522"/>
                <a:gd name="T9" fmla="*/ 1 h 413"/>
                <a:gd name="T10" fmla="*/ 1 w 522"/>
                <a:gd name="T11" fmla="*/ 1 h 413"/>
                <a:gd name="T12" fmla="*/ 1 w 522"/>
                <a:gd name="T13" fmla="*/ 1 h 413"/>
                <a:gd name="T14" fmla="*/ 1 w 522"/>
                <a:gd name="T15" fmla="*/ 1 h 413"/>
                <a:gd name="T16" fmla="*/ 1 w 522"/>
                <a:gd name="T17" fmla="*/ 1 h 413"/>
                <a:gd name="T18" fmla="*/ 1 w 522"/>
                <a:gd name="T19" fmla="*/ 1 h 413"/>
                <a:gd name="T20" fmla="*/ 1 w 522"/>
                <a:gd name="T21" fmla="*/ 1 h 413"/>
                <a:gd name="T22" fmla="*/ 1 w 522"/>
                <a:gd name="T23" fmla="*/ 1 h 413"/>
                <a:gd name="T24" fmla="*/ 1 w 522"/>
                <a:gd name="T25" fmla="*/ 1 h 413"/>
                <a:gd name="T26" fmla="*/ 1 w 522"/>
                <a:gd name="T27" fmla="*/ 1 h 413"/>
                <a:gd name="T28" fmla="*/ 1 w 522"/>
                <a:gd name="T29" fmla="*/ 1 h 413"/>
                <a:gd name="T30" fmla="*/ 1 w 522"/>
                <a:gd name="T31" fmla="*/ 1 h 413"/>
                <a:gd name="T32" fmla="*/ 1 w 522"/>
                <a:gd name="T33" fmla="*/ 1 h 413"/>
                <a:gd name="T34" fmla="*/ 1 w 522"/>
                <a:gd name="T35" fmla="*/ 1 h 413"/>
                <a:gd name="T36" fmla="*/ 1 w 522"/>
                <a:gd name="T37" fmla="*/ 1 h 413"/>
                <a:gd name="T38" fmla="*/ 1 w 522"/>
                <a:gd name="T39" fmla="*/ 1 h 413"/>
                <a:gd name="T40" fmla="*/ 1 w 522"/>
                <a:gd name="T41" fmla="*/ 1 h 413"/>
                <a:gd name="T42" fmla="*/ 1 w 522"/>
                <a:gd name="T43" fmla="*/ 1 h 413"/>
                <a:gd name="T44" fmla="*/ 1 w 522"/>
                <a:gd name="T45" fmla="*/ 1 h 413"/>
                <a:gd name="T46" fmla="*/ 1 w 522"/>
                <a:gd name="T47" fmla="*/ 1 h 413"/>
                <a:gd name="T48" fmla="*/ 1 w 522"/>
                <a:gd name="T49" fmla="*/ 1 h 413"/>
                <a:gd name="T50" fmla="*/ 1 w 522"/>
                <a:gd name="T51" fmla="*/ 1 h 413"/>
                <a:gd name="T52" fmla="*/ 1 w 522"/>
                <a:gd name="T53" fmla="*/ 1 h 413"/>
                <a:gd name="T54" fmla="*/ 1 w 522"/>
                <a:gd name="T55" fmla="*/ 1 h 413"/>
                <a:gd name="T56" fmla="*/ 1 w 522"/>
                <a:gd name="T57" fmla="*/ 1 h 413"/>
                <a:gd name="T58" fmla="*/ 1 w 522"/>
                <a:gd name="T59" fmla="*/ 1 h 413"/>
                <a:gd name="T60" fmla="*/ 1 w 522"/>
                <a:gd name="T61" fmla="*/ 1 h 413"/>
                <a:gd name="T62" fmla="*/ 1 w 522"/>
                <a:gd name="T63" fmla="*/ 1 h 4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2"/>
                <a:gd name="T97" fmla="*/ 0 h 413"/>
                <a:gd name="T98" fmla="*/ 522 w 522"/>
                <a:gd name="T99" fmla="*/ 413 h 4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2" h="413">
                  <a:moveTo>
                    <a:pt x="262" y="413"/>
                  </a:moveTo>
                  <a:lnTo>
                    <a:pt x="288" y="412"/>
                  </a:lnTo>
                  <a:lnTo>
                    <a:pt x="315" y="409"/>
                  </a:lnTo>
                  <a:lnTo>
                    <a:pt x="339" y="404"/>
                  </a:lnTo>
                  <a:lnTo>
                    <a:pt x="363" y="397"/>
                  </a:lnTo>
                  <a:lnTo>
                    <a:pt x="386" y="388"/>
                  </a:lnTo>
                  <a:lnTo>
                    <a:pt x="407" y="378"/>
                  </a:lnTo>
                  <a:lnTo>
                    <a:pt x="428" y="366"/>
                  </a:lnTo>
                  <a:lnTo>
                    <a:pt x="446" y="352"/>
                  </a:lnTo>
                  <a:lnTo>
                    <a:pt x="462" y="339"/>
                  </a:lnTo>
                  <a:lnTo>
                    <a:pt x="477" y="322"/>
                  </a:lnTo>
                  <a:lnTo>
                    <a:pt x="491" y="305"/>
                  </a:lnTo>
                  <a:lnTo>
                    <a:pt x="502" y="287"/>
                  </a:lnTo>
                  <a:lnTo>
                    <a:pt x="511" y="268"/>
                  </a:lnTo>
                  <a:lnTo>
                    <a:pt x="517" y="248"/>
                  </a:lnTo>
                  <a:lnTo>
                    <a:pt x="521" y="228"/>
                  </a:lnTo>
                  <a:lnTo>
                    <a:pt x="522" y="206"/>
                  </a:lnTo>
                  <a:lnTo>
                    <a:pt x="521" y="185"/>
                  </a:lnTo>
                  <a:lnTo>
                    <a:pt x="517" y="165"/>
                  </a:lnTo>
                  <a:lnTo>
                    <a:pt x="511" y="145"/>
                  </a:lnTo>
                  <a:lnTo>
                    <a:pt x="502" y="125"/>
                  </a:lnTo>
                  <a:lnTo>
                    <a:pt x="491" y="108"/>
                  </a:lnTo>
                  <a:lnTo>
                    <a:pt x="477" y="91"/>
                  </a:lnTo>
                  <a:lnTo>
                    <a:pt x="462" y="75"/>
                  </a:lnTo>
                  <a:lnTo>
                    <a:pt x="446" y="60"/>
                  </a:lnTo>
                  <a:lnTo>
                    <a:pt x="428" y="47"/>
                  </a:lnTo>
                  <a:lnTo>
                    <a:pt x="407" y="36"/>
                  </a:lnTo>
                  <a:lnTo>
                    <a:pt x="386" y="25"/>
                  </a:lnTo>
                  <a:lnTo>
                    <a:pt x="363" y="16"/>
                  </a:lnTo>
                  <a:lnTo>
                    <a:pt x="339" y="9"/>
                  </a:lnTo>
                  <a:lnTo>
                    <a:pt x="315" y="4"/>
                  </a:lnTo>
                  <a:lnTo>
                    <a:pt x="288" y="1"/>
                  </a:lnTo>
                  <a:lnTo>
                    <a:pt x="262" y="0"/>
                  </a:lnTo>
                  <a:lnTo>
                    <a:pt x="235" y="1"/>
                  </a:lnTo>
                  <a:lnTo>
                    <a:pt x="209" y="4"/>
                  </a:lnTo>
                  <a:lnTo>
                    <a:pt x="185" y="9"/>
                  </a:lnTo>
                  <a:lnTo>
                    <a:pt x="160" y="16"/>
                  </a:lnTo>
                  <a:lnTo>
                    <a:pt x="137" y="25"/>
                  </a:lnTo>
                  <a:lnTo>
                    <a:pt x="115" y="36"/>
                  </a:lnTo>
                  <a:lnTo>
                    <a:pt x="96" y="47"/>
                  </a:lnTo>
                  <a:lnTo>
                    <a:pt x="77" y="60"/>
                  </a:lnTo>
                  <a:lnTo>
                    <a:pt x="60" y="75"/>
                  </a:lnTo>
                  <a:lnTo>
                    <a:pt x="45" y="91"/>
                  </a:lnTo>
                  <a:lnTo>
                    <a:pt x="31" y="108"/>
                  </a:lnTo>
                  <a:lnTo>
                    <a:pt x="21" y="125"/>
                  </a:lnTo>
                  <a:lnTo>
                    <a:pt x="12" y="145"/>
                  </a:lnTo>
                  <a:lnTo>
                    <a:pt x="6" y="165"/>
                  </a:lnTo>
                  <a:lnTo>
                    <a:pt x="1" y="185"/>
                  </a:lnTo>
                  <a:lnTo>
                    <a:pt x="0" y="206"/>
                  </a:lnTo>
                  <a:lnTo>
                    <a:pt x="1" y="228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21" y="287"/>
                  </a:lnTo>
                  <a:lnTo>
                    <a:pt x="31" y="305"/>
                  </a:lnTo>
                  <a:lnTo>
                    <a:pt x="45" y="322"/>
                  </a:lnTo>
                  <a:lnTo>
                    <a:pt x="60" y="339"/>
                  </a:lnTo>
                  <a:lnTo>
                    <a:pt x="77" y="352"/>
                  </a:lnTo>
                  <a:lnTo>
                    <a:pt x="96" y="366"/>
                  </a:lnTo>
                  <a:lnTo>
                    <a:pt x="115" y="378"/>
                  </a:lnTo>
                  <a:lnTo>
                    <a:pt x="137" y="388"/>
                  </a:lnTo>
                  <a:lnTo>
                    <a:pt x="160" y="397"/>
                  </a:lnTo>
                  <a:lnTo>
                    <a:pt x="185" y="404"/>
                  </a:lnTo>
                  <a:lnTo>
                    <a:pt x="209" y="409"/>
                  </a:lnTo>
                  <a:lnTo>
                    <a:pt x="235" y="412"/>
                  </a:lnTo>
                  <a:lnTo>
                    <a:pt x="262" y="413"/>
                  </a:lnTo>
                  <a:close/>
                </a:path>
              </a:pathLst>
            </a:custGeom>
            <a:solidFill>
              <a:srgbClr val="E2ED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75" name="Freeform 90"/>
            <p:cNvSpPr>
              <a:spLocks/>
            </p:cNvSpPr>
            <p:nvPr/>
          </p:nvSpPr>
          <p:spPr bwMode="auto">
            <a:xfrm>
              <a:off x="3385" y="1455"/>
              <a:ext cx="256" cy="202"/>
            </a:xfrm>
            <a:custGeom>
              <a:avLst/>
              <a:gdLst>
                <a:gd name="T0" fmla="*/ 1 w 511"/>
                <a:gd name="T1" fmla="*/ 0 h 406"/>
                <a:gd name="T2" fmla="*/ 1 w 511"/>
                <a:gd name="T3" fmla="*/ 0 h 406"/>
                <a:gd name="T4" fmla="*/ 1 w 511"/>
                <a:gd name="T5" fmla="*/ 0 h 406"/>
                <a:gd name="T6" fmla="*/ 1 w 511"/>
                <a:gd name="T7" fmla="*/ 0 h 406"/>
                <a:gd name="T8" fmla="*/ 1 w 511"/>
                <a:gd name="T9" fmla="*/ 0 h 406"/>
                <a:gd name="T10" fmla="*/ 1 w 511"/>
                <a:gd name="T11" fmla="*/ 0 h 406"/>
                <a:gd name="T12" fmla="*/ 1 w 511"/>
                <a:gd name="T13" fmla="*/ 0 h 406"/>
                <a:gd name="T14" fmla="*/ 1 w 511"/>
                <a:gd name="T15" fmla="*/ 0 h 406"/>
                <a:gd name="T16" fmla="*/ 1 w 511"/>
                <a:gd name="T17" fmla="*/ 0 h 406"/>
                <a:gd name="T18" fmla="*/ 1 w 511"/>
                <a:gd name="T19" fmla="*/ 0 h 406"/>
                <a:gd name="T20" fmla="*/ 1 w 511"/>
                <a:gd name="T21" fmla="*/ 0 h 406"/>
                <a:gd name="T22" fmla="*/ 1 w 511"/>
                <a:gd name="T23" fmla="*/ 0 h 406"/>
                <a:gd name="T24" fmla="*/ 1 w 511"/>
                <a:gd name="T25" fmla="*/ 0 h 406"/>
                <a:gd name="T26" fmla="*/ 1 w 511"/>
                <a:gd name="T27" fmla="*/ 0 h 406"/>
                <a:gd name="T28" fmla="*/ 1 w 511"/>
                <a:gd name="T29" fmla="*/ 0 h 406"/>
                <a:gd name="T30" fmla="*/ 1 w 511"/>
                <a:gd name="T31" fmla="*/ 0 h 406"/>
                <a:gd name="T32" fmla="*/ 1 w 511"/>
                <a:gd name="T33" fmla="*/ 0 h 406"/>
                <a:gd name="T34" fmla="*/ 1 w 511"/>
                <a:gd name="T35" fmla="*/ 0 h 406"/>
                <a:gd name="T36" fmla="*/ 1 w 511"/>
                <a:gd name="T37" fmla="*/ 0 h 406"/>
                <a:gd name="T38" fmla="*/ 1 w 511"/>
                <a:gd name="T39" fmla="*/ 0 h 406"/>
                <a:gd name="T40" fmla="*/ 1 w 511"/>
                <a:gd name="T41" fmla="*/ 0 h 406"/>
                <a:gd name="T42" fmla="*/ 1 w 511"/>
                <a:gd name="T43" fmla="*/ 0 h 406"/>
                <a:gd name="T44" fmla="*/ 1 w 511"/>
                <a:gd name="T45" fmla="*/ 0 h 406"/>
                <a:gd name="T46" fmla="*/ 1 w 511"/>
                <a:gd name="T47" fmla="*/ 0 h 406"/>
                <a:gd name="T48" fmla="*/ 1 w 511"/>
                <a:gd name="T49" fmla="*/ 0 h 406"/>
                <a:gd name="T50" fmla="*/ 1 w 511"/>
                <a:gd name="T51" fmla="*/ 0 h 406"/>
                <a:gd name="T52" fmla="*/ 1 w 511"/>
                <a:gd name="T53" fmla="*/ 0 h 406"/>
                <a:gd name="T54" fmla="*/ 1 w 511"/>
                <a:gd name="T55" fmla="*/ 0 h 406"/>
                <a:gd name="T56" fmla="*/ 1 w 511"/>
                <a:gd name="T57" fmla="*/ 0 h 406"/>
                <a:gd name="T58" fmla="*/ 1 w 511"/>
                <a:gd name="T59" fmla="*/ 0 h 406"/>
                <a:gd name="T60" fmla="*/ 1 w 511"/>
                <a:gd name="T61" fmla="*/ 0 h 406"/>
                <a:gd name="T62" fmla="*/ 1 w 511"/>
                <a:gd name="T63" fmla="*/ 0 h 4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1"/>
                <a:gd name="T97" fmla="*/ 0 h 406"/>
                <a:gd name="T98" fmla="*/ 511 w 511"/>
                <a:gd name="T99" fmla="*/ 406 h 4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1" h="406">
                  <a:moveTo>
                    <a:pt x="256" y="406"/>
                  </a:moveTo>
                  <a:lnTo>
                    <a:pt x="282" y="405"/>
                  </a:lnTo>
                  <a:lnTo>
                    <a:pt x="308" y="401"/>
                  </a:lnTo>
                  <a:lnTo>
                    <a:pt x="332" y="397"/>
                  </a:lnTo>
                  <a:lnTo>
                    <a:pt x="355" y="390"/>
                  </a:lnTo>
                  <a:lnTo>
                    <a:pt x="378" y="382"/>
                  </a:lnTo>
                  <a:lnTo>
                    <a:pt x="399" y="371"/>
                  </a:lnTo>
                  <a:lnTo>
                    <a:pt x="418" y="360"/>
                  </a:lnTo>
                  <a:lnTo>
                    <a:pt x="437" y="347"/>
                  </a:lnTo>
                  <a:lnTo>
                    <a:pt x="453" y="332"/>
                  </a:lnTo>
                  <a:lnTo>
                    <a:pt x="468" y="317"/>
                  </a:lnTo>
                  <a:lnTo>
                    <a:pt x="481" y="300"/>
                  </a:lnTo>
                  <a:lnTo>
                    <a:pt x="491" y="283"/>
                  </a:lnTo>
                  <a:lnTo>
                    <a:pt x="499" y="264"/>
                  </a:lnTo>
                  <a:lnTo>
                    <a:pt x="506" y="245"/>
                  </a:lnTo>
                  <a:lnTo>
                    <a:pt x="509" y="224"/>
                  </a:lnTo>
                  <a:lnTo>
                    <a:pt x="511" y="203"/>
                  </a:lnTo>
                  <a:lnTo>
                    <a:pt x="509" y="182"/>
                  </a:lnTo>
                  <a:lnTo>
                    <a:pt x="506" y="163"/>
                  </a:lnTo>
                  <a:lnTo>
                    <a:pt x="499" y="143"/>
                  </a:lnTo>
                  <a:lnTo>
                    <a:pt x="491" y="125"/>
                  </a:lnTo>
                  <a:lnTo>
                    <a:pt x="481" y="106"/>
                  </a:lnTo>
                  <a:lnTo>
                    <a:pt x="468" y="90"/>
                  </a:lnTo>
                  <a:lnTo>
                    <a:pt x="453" y="74"/>
                  </a:lnTo>
                  <a:lnTo>
                    <a:pt x="437" y="60"/>
                  </a:lnTo>
                  <a:lnTo>
                    <a:pt x="418" y="46"/>
                  </a:lnTo>
                  <a:lnTo>
                    <a:pt x="399" y="35"/>
                  </a:lnTo>
                  <a:lnTo>
                    <a:pt x="378" y="25"/>
                  </a:lnTo>
                  <a:lnTo>
                    <a:pt x="355" y="16"/>
                  </a:lnTo>
                  <a:lnTo>
                    <a:pt x="332" y="10"/>
                  </a:lnTo>
                  <a:lnTo>
                    <a:pt x="308" y="5"/>
                  </a:lnTo>
                  <a:lnTo>
                    <a:pt x="282" y="1"/>
                  </a:lnTo>
                  <a:lnTo>
                    <a:pt x="256" y="0"/>
                  </a:lnTo>
                  <a:lnTo>
                    <a:pt x="229" y="1"/>
                  </a:lnTo>
                  <a:lnTo>
                    <a:pt x="204" y="5"/>
                  </a:lnTo>
                  <a:lnTo>
                    <a:pt x="180" y="10"/>
                  </a:lnTo>
                  <a:lnTo>
                    <a:pt x="156" y="16"/>
                  </a:lnTo>
                  <a:lnTo>
                    <a:pt x="134" y="25"/>
                  </a:lnTo>
                  <a:lnTo>
                    <a:pt x="113" y="35"/>
                  </a:lnTo>
                  <a:lnTo>
                    <a:pt x="93" y="46"/>
                  </a:lnTo>
                  <a:lnTo>
                    <a:pt x="75" y="60"/>
                  </a:lnTo>
                  <a:lnTo>
                    <a:pt x="59" y="74"/>
                  </a:lnTo>
                  <a:lnTo>
                    <a:pt x="44" y="90"/>
                  </a:lnTo>
                  <a:lnTo>
                    <a:pt x="31" y="106"/>
                  </a:lnTo>
                  <a:lnTo>
                    <a:pt x="20" y="125"/>
                  </a:lnTo>
                  <a:lnTo>
                    <a:pt x="11" y="143"/>
                  </a:lnTo>
                  <a:lnTo>
                    <a:pt x="5" y="163"/>
                  </a:lnTo>
                  <a:lnTo>
                    <a:pt x="1" y="182"/>
                  </a:lnTo>
                  <a:lnTo>
                    <a:pt x="0" y="203"/>
                  </a:lnTo>
                  <a:lnTo>
                    <a:pt x="1" y="224"/>
                  </a:lnTo>
                  <a:lnTo>
                    <a:pt x="5" y="245"/>
                  </a:lnTo>
                  <a:lnTo>
                    <a:pt x="11" y="264"/>
                  </a:lnTo>
                  <a:lnTo>
                    <a:pt x="20" y="283"/>
                  </a:lnTo>
                  <a:lnTo>
                    <a:pt x="31" y="300"/>
                  </a:lnTo>
                  <a:lnTo>
                    <a:pt x="44" y="317"/>
                  </a:lnTo>
                  <a:lnTo>
                    <a:pt x="59" y="332"/>
                  </a:lnTo>
                  <a:lnTo>
                    <a:pt x="75" y="347"/>
                  </a:lnTo>
                  <a:lnTo>
                    <a:pt x="93" y="360"/>
                  </a:lnTo>
                  <a:lnTo>
                    <a:pt x="113" y="371"/>
                  </a:lnTo>
                  <a:lnTo>
                    <a:pt x="134" y="382"/>
                  </a:lnTo>
                  <a:lnTo>
                    <a:pt x="156" y="390"/>
                  </a:lnTo>
                  <a:lnTo>
                    <a:pt x="180" y="397"/>
                  </a:lnTo>
                  <a:lnTo>
                    <a:pt x="204" y="401"/>
                  </a:lnTo>
                  <a:lnTo>
                    <a:pt x="229" y="405"/>
                  </a:lnTo>
                  <a:lnTo>
                    <a:pt x="256" y="406"/>
                  </a:lnTo>
                  <a:close/>
                </a:path>
              </a:pathLst>
            </a:custGeom>
            <a:solidFill>
              <a:srgbClr val="EAF2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76" name="Freeform 91"/>
            <p:cNvSpPr>
              <a:spLocks/>
            </p:cNvSpPr>
            <p:nvPr/>
          </p:nvSpPr>
          <p:spPr bwMode="auto">
            <a:xfrm>
              <a:off x="3388" y="1457"/>
              <a:ext cx="250" cy="199"/>
            </a:xfrm>
            <a:custGeom>
              <a:avLst/>
              <a:gdLst>
                <a:gd name="T0" fmla="*/ 0 w 501"/>
                <a:gd name="T1" fmla="*/ 1 h 397"/>
                <a:gd name="T2" fmla="*/ 0 w 501"/>
                <a:gd name="T3" fmla="*/ 1 h 397"/>
                <a:gd name="T4" fmla="*/ 0 w 501"/>
                <a:gd name="T5" fmla="*/ 1 h 397"/>
                <a:gd name="T6" fmla="*/ 0 w 501"/>
                <a:gd name="T7" fmla="*/ 1 h 397"/>
                <a:gd name="T8" fmla="*/ 0 w 501"/>
                <a:gd name="T9" fmla="*/ 1 h 397"/>
                <a:gd name="T10" fmla="*/ 0 w 501"/>
                <a:gd name="T11" fmla="*/ 1 h 397"/>
                <a:gd name="T12" fmla="*/ 0 w 501"/>
                <a:gd name="T13" fmla="*/ 1 h 397"/>
                <a:gd name="T14" fmla="*/ 0 w 501"/>
                <a:gd name="T15" fmla="*/ 1 h 397"/>
                <a:gd name="T16" fmla="*/ 0 w 501"/>
                <a:gd name="T17" fmla="*/ 1 h 397"/>
                <a:gd name="T18" fmla="*/ 0 w 501"/>
                <a:gd name="T19" fmla="*/ 1 h 397"/>
                <a:gd name="T20" fmla="*/ 0 w 501"/>
                <a:gd name="T21" fmla="*/ 1 h 397"/>
                <a:gd name="T22" fmla="*/ 0 w 501"/>
                <a:gd name="T23" fmla="*/ 1 h 397"/>
                <a:gd name="T24" fmla="*/ 0 w 501"/>
                <a:gd name="T25" fmla="*/ 1 h 397"/>
                <a:gd name="T26" fmla="*/ 0 w 501"/>
                <a:gd name="T27" fmla="*/ 1 h 397"/>
                <a:gd name="T28" fmla="*/ 0 w 501"/>
                <a:gd name="T29" fmla="*/ 1 h 397"/>
                <a:gd name="T30" fmla="*/ 0 w 501"/>
                <a:gd name="T31" fmla="*/ 1 h 397"/>
                <a:gd name="T32" fmla="*/ 0 w 501"/>
                <a:gd name="T33" fmla="*/ 1 h 397"/>
                <a:gd name="T34" fmla="*/ 0 w 501"/>
                <a:gd name="T35" fmla="*/ 1 h 397"/>
                <a:gd name="T36" fmla="*/ 0 w 501"/>
                <a:gd name="T37" fmla="*/ 1 h 397"/>
                <a:gd name="T38" fmla="*/ 0 w 501"/>
                <a:gd name="T39" fmla="*/ 1 h 397"/>
                <a:gd name="T40" fmla="*/ 0 w 501"/>
                <a:gd name="T41" fmla="*/ 1 h 397"/>
                <a:gd name="T42" fmla="*/ 0 w 501"/>
                <a:gd name="T43" fmla="*/ 1 h 397"/>
                <a:gd name="T44" fmla="*/ 0 w 501"/>
                <a:gd name="T45" fmla="*/ 1 h 397"/>
                <a:gd name="T46" fmla="*/ 0 w 501"/>
                <a:gd name="T47" fmla="*/ 1 h 397"/>
                <a:gd name="T48" fmla="*/ 0 w 501"/>
                <a:gd name="T49" fmla="*/ 1 h 397"/>
                <a:gd name="T50" fmla="*/ 0 w 501"/>
                <a:gd name="T51" fmla="*/ 1 h 397"/>
                <a:gd name="T52" fmla="*/ 0 w 501"/>
                <a:gd name="T53" fmla="*/ 1 h 397"/>
                <a:gd name="T54" fmla="*/ 0 w 501"/>
                <a:gd name="T55" fmla="*/ 1 h 397"/>
                <a:gd name="T56" fmla="*/ 0 w 501"/>
                <a:gd name="T57" fmla="*/ 1 h 397"/>
                <a:gd name="T58" fmla="*/ 0 w 501"/>
                <a:gd name="T59" fmla="*/ 1 h 397"/>
                <a:gd name="T60" fmla="*/ 0 w 501"/>
                <a:gd name="T61" fmla="*/ 1 h 397"/>
                <a:gd name="T62" fmla="*/ 0 w 501"/>
                <a:gd name="T63" fmla="*/ 1 h 3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1"/>
                <a:gd name="T97" fmla="*/ 0 h 397"/>
                <a:gd name="T98" fmla="*/ 501 w 501"/>
                <a:gd name="T99" fmla="*/ 397 h 3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1" h="397">
                  <a:moveTo>
                    <a:pt x="251" y="397"/>
                  </a:moveTo>
                  <a:lnTo>
                    <a:pt x="276" y="396"/>
                  </a:lnTo>
                  <a:lnTo>
                    <a:pt x="301" y="394"/>
                  </a:lnTo>
                  <a:lnTo>
                    <a:pt x="326" y="388"/>
                  </a:lnTo>
                  <a:lnTo>
                    <a:pt x="349" y="381"/>
                  </a:lnTo>
                  <a:lnTo>
                    <a:pt x="371" y="373"/>
                  </a:lnTo>
                  <a:lnTo>
                    <a:pt x="390" y="364"/>
                  </a:lnTo>
                  <a:lnTo>
                    <a:pt x="410" y="352"/>
                  </a:lnTo>
                  <a:lnTo>
                    <a:pt x="428" y="339"/>
                  </a:lnTo>
                  <a:lnTo>
                    <a:pt x="443" y="325"/>
                  </a:lnTo>
                  <a:lnTo>
                    <a:pt x="458" y="310"/>
                  </a:lnTo>
                  <a:lnTo>
                    <a:pt x="471" y="294"/>
                  </a:lnTo>
                  <a:lnTo>
                    <a:pt x="481" y="276"/>
                  </a:lnTo>
                  <a:lnTo>
                    <a:pt x="489" y="258"/>
                  </a:lnTo>
                  <a:lnTo>
                    <a:pt x="496" y="238"/>
                  </a:lnTo>
                  <a:lnTo>
                    <a:pt x="500" y="219"/>
                  </a:lnTo>
                  <a:lnTo>
                    <a:pt x="501" y="198"/>
                  </a:lnTo>
                  <a:lnTo>
                    <a:pt x="500" y="177"/>
                  </a:lnTo>
                  <a:lnTo>
                    <a:pt x="496" y="158"/>
                  </a:lnTo>
                  <a:lnTo>
                    <a:pt x="489" y="139"/>
                  </a:lnTo>
                  <a:lnTo>
                    <a:pt x="481" y="121"/>
                  </a:lnTo>
                  <a:lnTo>
                    <a:pt x="471" y="104"/>
                  </a:lnTo>
                  <a:lnTo>
                    <a:pt x="458" y="87"/>
                  </a:lnTo>
                  <a:lnTo>
                    <a:pt x="443" y="72"/>
                  </a:lnTo>
                  <a:lnTo>
                    <a:pt x="428" y="58"/>
                  </a:lnTo>
                  <a:lnTo>
                    <a:pt x="410" y="45"/>
                  </a:lnTo>
                  <a:lnTo>
                    <a:pt x="390" y="33"/>
                  </a:lnTo>
                  <a:lnTo>
                    <a:pt x="371" y="24"/>
                  </a:lnTo>
                  <a:lnTo>
                    <a:pt x="349" y="16"/>
                  </a:lnTo>
                  <a:lnTo>
                    <a:pt x="326" y="9"/>
                  </a:lnTo>
                  <a:lnTo>
                    <a:pt x="301" y="3"/>
                  </a:lnTo>
                  <a:lnTo>
                    <a:pt x="276" y="1"/>
                  </a:lnTo>
                  <a:lnTo>
                    <a:pt x="251" y="0"/>
                  </a:lnTo>
                  <a:lnTo>
                    <a:pt x="225" y="1"/>
                  </a:lnTo>
                  <a:lnTo>
                    <a:pt x="200" y="3"/>
                  </a:lnTo>
                  <a:lnTo>
                    <a:pt x="176" y="9"/>
                  </a:lnTo>
                  <a:lnTo>
                    <a:pt x="153" y="16"/>
                  </a:lnTo>
                  <a:lnTo>
                    <a:pt x="131" y="24"/>
                  </a:lnTo>
                  <a:lnTo>
                    <a:pt x="110" y="33"/>
                  </a:lnTo>
                  <a:lnTo>
                    <a:pt x="91" y="45"/>
                  </a:lnTo>
                  <a:lnTo>
                    <a:pt x="73" y="58"/>
                  </a:lnTo>
                  <a:lnTo>
                    <a:pt x="57" y="72"/>
                  </a:lnTo>
                  <a:lnTo>
                    <a:pt x="42" y="87"/>
                  </a:lnTo>
                  <a:lnTo>
                    <a:pt x="29" y="104"/>
                  </a:lnTo>
                  <a:lnTo>
                    <a:pt x="19" y="121"/>
                  </a:lnTo>
                  <a:lnTo>
                    <a:pt x="11" y="139"/>
                  </a:lnTo>
                  <a:lnTo>
                    <a:pt x="4" y="158"/>
                  </a:lnTo>
                  <a:lnTo>
                    <a:pt x="1" y="177"/>
                  </a:lnTo>
                  <a:lnTo>
                    <a:pt x="0" y="198"/>
                  </a:lnTo>
                  <a:lnTo>
                    <a:pt x="1" y="219"/>
                  </a:lnTo>
                  <a:lnTo>
                    <a:pt x="4" y="238"/>
                  </a:lnTo>
                  <a:lnTo>
                    <a:pt x="11" y="258"/>
                  </a:lnTo>
                  <a:lnTo>
                    <a:pt x="19" y="276"/>
                  </a:lnTo>
                  <a:lnTo>
                    <a:pt x="29" y="294"/>
                  </a:lnTo>
                  <a:lnTo>
                    <a:pt x="42" y="310"/>
                  </a:lnTo>
                  <a:lnTo>
                    <a:pt x="57" y="325"/>
                  </a:lnTo>
                  <a:lnTo>
                    <a:pt x="73" y="339"/>
                  </a:lnTo>
                  <a:lnTo>
                    <a:pt x="91" y="352"/>
                  </a:lnTo>
                  <a:lnTo>
                    <a:pt x="110" y="364"/>
                  </a:lnTo>
                  <a:lnTo>
                    <a:pt x="131" y="373"/>
                  </a:lnTo>
                  <a:lnTo>
                    <a:pt x="153" y="381"/>
                  </a:lnTo>
                  <a:lnTo>
                    <a:pt x="176" y="388"/>
                  </a:lnTo>
                  <a:lnTo>
                    <a:pt x="200" y="394"/>
                  </a:lnTo>
                  <a:lnTo>
                    <a:pt x="225" y="396"/>
                  </a:lnTo>
                  <a:lnTo>
                    <a:pt x="251" y="397"/>
                  </a:lnTo>
                  <a:close/>
                </a:path>
              </a:pathLst>
            </a:custGeom>
            <a:solidFill>
              <a:srgbClr val="EFF7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77" name="Freeform 92"/>
            <p:cNvSpPr>
              <a:spLocks/>
            </p:cNvSpPr>
            <p:nvPr/>
          </p:nvSpPr>
          <p:spPr bwMode="auto">
            <a:xfrm>
              <a:off x="3390" y="1459"/>
              <a:ext cx="246" cy="194"/>
            </a:xfrm>
            <a:custGeom>
              <a:avLst/>
              <a:gdLst>
                <a:gd name="T0" fmla="*/ 1 w 492"/>
                <a:gd name="T1" fmla="*/ 1 h 388"/>
                <a:gd name="T2" fmla="*/ 1 w 492"/>
                <a:gd name="T3" fmla="*/ 1 h 388"/>
                <a:gd name="T4" fmla="*/ 1 w 492"/>
                <a:gd name="T5" fmla="*/ 1 h 388"/>
                <a:gd name="T6" fmla="*/ 1 w 492"/>
                <a:gd name="T7" fmla="*/ 1 h 388"/>
                <a:gd name="T8" fmla="*/ 1 w 492"/>
                <a:gd name="T9" fmla="*/ 1 h 388"/>
                <a:gd name="T10" fmla="*/ 1 w 492"/>
                <a:gd name="T11" fmla="*/ 1 h 388"/>
                <a:gd name="T12" fmla="*/ 1 w 492"/>
                <a:gd name="T13" fmla="*/ 1 h 388"/>
                <a:gd name="T14" fmla="*/ 1 w 492"/>
                <a:gd name="T15" fmla="*/ 1 h 388"/>
                <a:gd name="T16" fmla="*/ 1 w 492"/>
                <a:gd name="T17" fmla="*/ 1 h 388"/>
                <a:gd name="T18" fmla="*/ 1 w 492"/>
                <a:gd name="T19" fmla="*/ 1 h 388"/>
                <a:gd name="T20" fmla="*/ 1 w 492"/>
                <a:gd name="T21" fmla="*/ 1 h 388"/>
                <a:gd name="T22" fmla="*/ 1 w 492"/>
                <a:gd name="T23" fmla="*/ 1 h 388"/>
                <a:gd name="T24" fmla="*/ 1 w 492"/>
                <a:gd name="T25" fmla="*/ 1 h 388"/>
                <a:gd name="T26" fmla="*/ 1 w 492"/>
                <a:gd name="T27" fmla="*/ 1 h 388"/>
                <a:gd name="T28" fmla="*/ 1 w 492"/>
                <a:gd name="T29" fmla="*/ 1 h 388"/>
                <a:gd name="T30" fmla="*/ 1 w 492"/>
                <a:gd name="T31" fmla="*/ 1 h 388"/>
                <a:gd name="T32" fmla="*/ 1 w 492"/>
                <a:gd name="T33" fmla="*/ 1 h 388"/>
                <a:gd name="T34" fmla="*/ 1 w 492"/>
                <a:gd name="T35" fmla="*/ 1 h 388"/>
                <a:gd name="T36" fmla="*/ 1 w 492"/>
                <a:gd name="T37" fmla="*/ 1 h 388"/>
                <a:gd name="T38" fmla="*/ 1 w 492"/>
                <a:gd name="T39" fmla="*/ 1 h 388"/>
                <a:gd name="T40" fmla="*/ 1 w 492"/>
                <a:gd name="T41" fmla="*/ 1 h 388"/>
                <a:gd name="T42" fmla="*/ 1 w 492"/>
                <a:gd name="T43" fmla="*/ 1 h 388"/>
                <a:gd name="T44" fmla="*/ 1 w 492"/>
                <a:gd name="T45" fmla="*/ 1 h 388"/>
                <a:gd name="T46" fmla="*/ 1 w 492"/>
                <a:gd name="T47" fmla="*/ 1 h 388"/>
                <a:gd name="T48" fmla="*/ 1 w 492"/>
                <a:gd name="T49" fmla="*/ 1 h 388"/>
                <a:gd name="T50" fmla="*/ 1 w 492"/>
                <a:gd name="T51" fmla="*/ 1 h 388"/>
                <a:gd name="T52" fmla="*/ 1 w 492"/>
                <a:gd name="T53" fmla="*/ 1 h 388"/>
                <a:gd name="T54" fmla="*/ 1 w 492"/>
                <a:gd name="T55" fmla="*/ 1 h 388"/>
                <a:gd name="T56" fmla="*/ 1 w 492"/>
                <a:gd name="T57" fmla="*/ 1 h 388"/>
                <a:gd name="T58" fmla="*/ 1 w 492"/>
                <a:gd name="T59" fmla="*/ 1 h 388"/>
                <a:gd name="T60" fmla="*/ 1 w 492"/>
                <a:gd name="T61" fmla="*/ 1 h 388"/>
                <a:gd name="T62" fmla="*/ 1 w 492"/>
                <a:gd name="T63" fmla="*/ 1 h 3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2"/>
                <a:gd name="T97" fmla="*/ 0 h 388"/>
                <a:gd name="T98" fmla="*/ 492 w 492"/>
                <a:gd name="T99" fmla="*/ 388 h 3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2" h="388">
                  <a:moveTo>
                    <a:pt x="247" y="388"/>
                  </a:moveTo>
                  <a:lnTo>
                    <a:pt x="272" y="387"/>
                  </a:lnTo>
                  <a:lnTo>
                    <a:pt x="296" y="384"/>
                  </a:lnTo>
                  <a:lnTo>
                    <a:pt x="319" y="379"/>
                  </a:lnTo>
                  <a:lnTo>
                    <a:pt x="342" y="373"/>
                  </a:lnTo>
                  <a:lnTo>
                    <a:pt x="364" y="365"/>
                  </a:lnTo>
                  <a:lnTo>
                    <a:pt x="384" y="354"/>
                  </a:lnTo>
                  <a:lnTo>
                    <a:pt x="404" y="344"/>
                  </a:lnTo>
                  <a:lnTo>
                    <a:pt x="421" y="331"/>
                  </a:lnTo>
                  <a:lnTo>
                    <a:pt x="436" y="317"/>
                  </a:lnTo>
                  <a:lnTo>
                    <a:pt x="451" y="302"/>
                  </a:lnTo>
                  <a:lnTo>
                    <a:pt x="462" y="286"/>
                  </a:lnTo>
                  <a:lnTo>
                    <a:pt x="473" y="269"/>
                  </a:lnTo>
                  <a:lnTo>
                    <a:pt x="481" y="252"/>
                  </a:lnTo>
                  <a:lnTo>
                    <a:pt x="488" y="232"/>
                  </a:lnTo>
                  <a:lnTo>
                    <a:pt x="491" y="213"/>
                  </a:lnTo>
                  <a:lnTo>
                    <a:pt x="492" y="193"/>
                  </a:lnTo>
                  <a:lnTo>
                    <a:pt x="491" y="173"/>
                  </a:lnTo>
                  <a:lnTo>
                    <a:pt x="488" y="154"/>
                  </a:lnTo>
                  <a:lnTo>
                    <a:pt x="481" y="135"/>
                  </a:lnTo>
                  <a:lnTo>
                    <a:pt x="473" y="118"/>
                  </a:lnTo>
                  <a:lnTo>
                    <a:pt x="462" y="101"/>
                  </a:lnTo>
                  <a:lnTo>
                    <a:pt x="451" y="85"/>
                  </a:lnTo>
                  <a:lnTo>
                    <a:pt x="436" y="70"/>
                  </a:lnTo>
                  <a:lnTo>
                    <a:pt x="421" y="56"/>
                  </a:lnTo>
                  <a:lnTo>
                    <a:pt x="404" y="43"/>
                  </a:lnTo>
                  <a:lnTo>
                    <a:pt x="384" y="33"/>
                  </a:lnTo>
                  <a:lnTo>
                    <a:pt x="364" y="23"/>
                  </a:lnTo>
                  <a:lnTo>
                    <a:pt x="342" y="15"/>
                  </a:lnTo>
                  <a:lnTo>
                    <a:pt x="319" y="9"/>
                  </a:lnTo>
                  <a:lnTo>
                    <a:pt x="296" y="3"/>
                  </a:lnTo>
                  <a:lnTo>
                    <a:pt x="272" y="1"/>
                  </a:lnTo>
                  <a:lnTo>
                    <a:pt x="247" y="0"/>
                  </a:lnTo>
                  <a:lnTo>
                    <a:pt x="221" y="1"/>
                  </a:lnTo>
                  <a:lnTo>
                    <a:pt x="197" y="3"/>
                  </a:lnTo>
                  <a:lnTo>
                    <a:pt x="173" y="9"/>
                  </a:lnTo>
                  <a:lnTo>
                    <a:pt x="151" y="15"/>
                  </a:lnTo>
                  <a:lnTo>
                    <a:pt x="129" y="23"/>
                  </a:lnTo>
                  <a:lnTo>
                    <a:pt x="108" y="33"/>
                  </a:lnTo>
                  <a:lnTo>
                    <a:pt x="90" y="43"/>
                  </a:lnTo>
                  <a:lnTo>
                    <a:pt x="73" y="56"/>
                  </a:lnTo>
                  <a:lnTo>
                    <a:pt x="57" y="70"/>
                  </a:lnTo>
                  <a:lnTo>
                    <a:pt x="43" y="85"/>
                  </a:lnTo>
                  <a:lnTo>
                    <a:pt x="30" y="101"/>
                  </a:lnTo>
                  <a:lnTo>
                    <a:pt x="20" y="118"/>
                  </a:lnTo>
                  <a:lnTo>
                    <a:pt x="12" y="135"/>
                  </a:lnTo>
                  <a:lnTo>
                    <a:pt x="5" y="154"/>
                  </a:lnTo>
                  <a:lnTo>
                    <a:pt x="1" y="173"/>
                  </a:lnTo>
                  <a:lnTo>
                    <a:pt x="0" y="193"/>
                  </a:lnTo>
                  <a:lnTo>
                    <a:pt x="1" y="213"/>
                  </a:lnTo>
                  <a:lnTo>
                    <a:pt x="5" y="232"/>
                  </a:lnTo>
                  <a:lnTo>
                    <a:pt x="12" y="252"/>
                  </a:lnTo>
                  <a:lnTo>
                    <a:pt x="20" y="269"/>
                  </a:lnTo>
                  <a:lnTo>
                    <a:pt x="30" y="286"/>
                  </a:lnTo>
                  <a:lnTo>
                    <a:pt x="43" y="302"/>
                  </a:lnTo>
                  <a:lnTo>
                    <a:pt x="57" y="317"/>
                  </a:lnTo>
                  <a:lnTo>
                    <a:pt x="73" y="331"/>
                  </a:lnTo>
                  <a:lnTo>
                    <a:pt x="90" y="344"/>
                  </a:lnTo>
                  <a:lnTo>
                    <a:pt x="108" y="354"/>
                  </a:lnTo>
                  <a:lnTo>
                    <a:pt x="129" y="365"/>
                  </a:lnTo>
                  <a:lnTo>
                    <a:pt x="151" y="373"/>
                  </a:lnTo>
                  <a:lnTo>
                    <a:pt x="173" y="379"/>
                  </a:lnTo>
                  <a:lnTo>
                    <a:pt x="197" y="384"/>
                  </a:lnTo>
                  <a:lnTo>
                    <a:pt x="221" y="387"/>
                  </a:lnTo>
                  <a:lnTo>
                    <a:pt x="247" y="388"/>
                  </a:lnTo>
                  <a:close/>
                </a:path>
              </a:pathLst>
            </a:custGeom>
            <a:solidFill>
              <a:srgbClr val="F9FC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78" name="Freeform 93"/>
            <p:cNvSpPr>
              <a:spLocks/>
            </p:cNvSpPr>
            <p:nvPr/>
          </p:nvSpPr>
          <p:spPr bwMode="auto">
            <a:xfrm>
              <a:off x="3393" y="1461"/>
              <a:ext cx="240" cy="191"/>
            </a:xfrm>
            <a:custGeom>
              <a:avLst/>
              <a:gdLst>
                <a:gd name="T0" fmla="*/ 0 w 481"/>
                <a:gd name="T1" fmla="*/ 1 h 381"/>
                <a:gd name="T2" fmla="*/ 0 w 481"/>
                <a:gd name="T3" fmla="*/ 1 h 381"/>
                <a:gd name="T4" fmla="*/ 0 w 481"/>
                <a:gd name="T5" fmla="*/ 1 h 381"/>
                <a:gd name="T6" fmla="*/ 0 w 481"/>
                <a:gd name="T7" fmla="*/ 1 h 381"/>
                <a:gd name="T8" fmla="*/ 0 w 481"/>
                <a:gd name="T9" fmla="*/ 1 h 381"/>
                <a:gd name="T10" fmla="*/ 0 w 481"/>
                <a:gd name="T11" fmla="*/ 1 h 381"/>
                <a:gd name="T12" fmla="*/ 0 w 481"/>
                <a:gd name="T13" fmla="*/ 1 h 381"/>
                <a:gd name="T14" fmla="*/ 0 w 481"/>
                <a:gd name="T15" fmla="*/ 1 h 381"/>
                <a:gd name="T16" fmla="*/ 0 w 481"/>
                <a:gd name="T17" fmla="*/ 1 h 381"/>
                <a:gd name="T18" fmla="*/ 0 w 481"/>
                <a:gd name="T19" fmla="*/ 1 h 381"/>
                <a:gd name="T20" fmla="*/ 0 w 481"/>
                <a:gd name="T21" fmla="*/ 1 h 381"/>
                <a:gd name="T22" fmla="*/ 0 w 481"/>
                <a:gd name="T23" fmla="*/ 1 h 381"/>
                <a:gd name="T24" fmla="*/ 0 w 481"/>
                <a:gd name="T25" fmla="*/ 1 h 381"/>
                <a:gd name="T26" fmla="*/ 0 w 481"/>
                <a:gd name="T27" fmla="*/ 1 h 381"/>
                <a:gd name="T28" fmla="*/ 0 w 481"/>
                <a:gd name="T29" fmla="*/ 1 h 381"/>
                <a:gd name="T30" fmla="*/ 0 w 481"/>
                <a:gd name="T31" fmla="*/ 1 h 381"/>
                <a:gd name="T32" fmla="*/ 0 w 481"/>
                <a:gd name="T33" fmla="*/ 1 h 381"/>
                <a:gd name="T34" fmla="*/ 0 w 481"/>
                <a:gd name="T35" fmla="*/ 1 h 381"/>
                <a:gd name="T36" fmla="*/ 0 w 481"/>
                <a:gd name="T37" fmla="*/ 1 h 381"/>
                <a:gd name="T38" fmla="*/ 0 w 481"/>
                <a:gd name="T39" fmla="*/ 1 h 381"/>
                <a:gd name="T40" fmla="*/ 0 w 481"/>
                <a:gd name="T41" fmla="*/ 1 h 381"/>
                <a:gd name="T42" fmla="*/ 0 w 481"/>
                <a:gd name="T43" fmla="*/ 1 h 381"/>
                <a:gd name="T44" fmla="*/ 0 w 481"/>
                <a:gd name="T45" fmla="*/ 1 h 381"/>
                <a:gd name="T46" fmla="*/ 0 w 481"/>
                <a:gd name="T47" fmla="*/ 1 h 381"/>
                <a:gd name="T48" fmla="*/ 0 w 481"/>
                <a:gd name="T49" fmla="*/ 1 h 381"/>
                <a:gd name="T50" fmla="*/ 0 w 481"/>
                <a:gd name="T51" fmla="*/ 1 h 381"/>
                <a:gd name="T52" fmla="*/ 0 w 481"/>
                <a:gd name="T53" fmla="*/ 1 h 381"/>
                <a:gd name="T54" fmla="*/ 0 w 481"/>
                <a:gd name="T55" fmla="*/ 1 h 381"/>
                <a:gd name="T56" fmla="*/ 0 w 481"/>
                <a:gd name="T57" fmla="*/ 1 h 381"/>
                <a:gd name="T58" fmla="*/ 0 w 481"/>
                <a:gd name="T59" fmla="*/ 1 h 381"/>
                <a:gd name="T60" fmla="*/ 0 w 481"/>
                <a:gd name="T61" fmla="*/ 1 h 381"/>
                <a:gd name="T62" fmla="*/ 0 w 481"/>
                <a:gd name="T63" fmla="*/ 1 h 3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1"/>
                <a:gd name="T97" fmla="*/ 0 h 381"/>
                <a:gd name="T98" fmla="*/ 481 w 481"/>
                <a:gd name="T99" fmla="*/ 381 h 3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1" h="381">
                  <a:moveTo>
                    <a:pt x="241" y="381"/>
                  </a:moveTo>
                  <a:lnTo>
                    <a:pt x="265" y="380"/>
                  </a:lnTo>
                  <a:lnTo>
                    <a:pt x="289" y="378"/>
                  </a:lnTo>
                  <a:lnTo>
                    <a:pt x="312" y="373"/>
                  </a:lnTo>
                  <a:lnTo>
                    <a:pt x="334" y="366"/>
                  </a:lnTo>
                  <a:lnTo>
                    <a:pt x="355" y="358"/>
                  </a:lnTo>
                  <a:lnTo>
                    <a:pt x="374" y="349"/>
                  </a:lnTo>
                  <a:lnTo>
                    <a:pt x="393" y="338"/>
                  </a:lnTo>
                  <a:lnTo>
                    <a:pt x="410" y="325"/>
                  </a:lnTo>
                  <a:lnTo>
                    <a:pt x="426" y="312"/>
                  </a:lnTo>
                  <a:lnTo>
                    <a:pt x="440" y="297"/>
                  </a:lnTo>
                  <a:lnTo>
                    <a:pt x="452" y="281"/>
                  </a:lnTo>
                  <a:lnTo>
                    <a:pt x="462" y="265"/>
                  </a:lnTo>
                  <a:lnTo>
                    <a:pt x="470" y="247"/>
                  </a:lnTo>
                  <a:lnTo>
                    <a:pt x="476" y="229"/>
                  </a:lnTo>
                  <a:lnTo>
                    <a:pt x="479" y="210"/>
                  </a:lnTo>
                  <a:lnTo>
                    <a:pt x="481" y="190"/>
                  </a:lnTo>
                  <a:lnTo>
                    <a:pt x="479" y="170"/>
                  </a:lnTo>
                  <a:lnTo>
                    <a:pt x="476" y="152"/>
                  </a:lnTo>
                  <a:lnTo>
                    <a:pt x="470" y="134"/>
                  </a:lnTo>
                  <a:lnTo>
                    <a:pt x="462" y="116"/>
                  </a:lnTo>
                  <a:lnTo>
                    <a:pt x="452" y="99"/>
                  </a:lnTo>
                  <a:lnTo>
                    <a:pt x="440" y="84"/>
                  </a:lnTo>
                  <a:lnTo>
                    <a:pt x="426" y="69"/>
                  </a:lnTo>
                  <a:lnTo>
                    <a:pt x="410" y="55"/>
                  </a:lnTo>
                  <a:lnTo>
                    <a:pt x="393" y="44"/>
                  </a:lnTo>
                  <a:lnTo>
                    <a:pt x="374" y="32"/>
                  </a:lnTo>
                  <a:lnTo>
                    <a:pt x="355" y="23"/>
                  </a:lnTo>
                  <a:lnTo>
                    <a:pt x="334" y="15"/>
                  </a:lnTo>
                  <a:lnTo>
                    <a:pt x="312" y="8"/>
                  </a:lnTo>
                  <a:lnTo>
                    <a:pt x="289" y="3"/>
                  </a:lnTo>
                  <a:lnTo>
                    <a:pt x="265" y="1"/>
                  </a:lnTo>
                  <a:lnTo>
                    <a:pt x="241" y="0"/>
                  </a:lnTo>
                  <a:lnTo>
                    <a:pt x="217" y="1"/>
                  </a:lnTo>
                  <a:lnTo>
                    <a:pt x="192" y="3"/>
                  </a:lnTo>
                  <a:lnTo>
                    <a:pt x="169" y="8"/>
                  </a:lnTo>
                  <a:lnTo>
                    <a:pt x="147" y="15"/>
                  </a:lnTo>
                  <a:lnTo>
                    <a:pt x="127" y="23"/>
                  </a:lnTo>
                  <a:lnTo>
                    <a:pt x="106" y="32"/>
                  </a:lnTo>
                  <a:lnTo>
                    <a:pt x="87" y="44"/>
                  </a:lnTo>
                  <a:lnTo>
                    <a:pt x="70" y="55"/>
                  </a:lnTo>
                  <a:lnTo>
                    <a:pt x="55" y="69"/>
                  </a:lnTo>
                  <a:lnTo>
                    <a:pt x="41" y="84"/>
                  </a:lnTo>
                  <a:lnTo>
                    <a:pt x="29" y="99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5" y="152"/>
                  </a:lnTo>
                  <a:lnTo>
                    <a:pt x="1" y="170"/>
                  </a:lnTo>
                  <a:lnTo>
                    <a:pt x="0" y="190"/>
                  </a:lnTo>
                  <a:lnTo>
                    <a:pt x="1" y="210"/>
                  </a:lnTo>
                  <a:lnTo>
                    <a:pt x="5" y="229"/>
                  </a:lnTo>
                  <a:lnTo>
                    <a:pt x="10" y="247"/>
                  </a:lnTo>
                  <a:lnTo>
                    <a:pt x="18" y="265"/>
                  </a:lnTo>
                  <a:lnTo>
                    <a:pt x="29" y="281"/>
                  </a:lnTo>
                  <a:lnTo>
                    <a:pt x="41" y="297"/>
                  </a:lnTo>
                  <a:lnTo>
                    <a:pt x="55" y="312"/>
                  </a:lnTo>
                  <a:lnTo>
                    <a:pt x="70" y="325"/>
                  </a:lnTo>
                  <a:lnTo>
                    <a:pt x="87" y="338"/>
                  </a:lnTo>
                  <a:lnTo>
                    <a:pt x="106" y="349"/>
                  </a:lnTo>
                  <a:lnTo>
                    <a:pt x="127" y="358"/>
                  </a:lnTo>
                  <a:lnTo>
                    <a:pt x="147" y="366"/>
                  </a:lnTo>
                  <a:lnTo>
                    <a:pt x="169" y="373"/>
                  </a:lnTo>
                  <a:lnTo>
                    <a:pt x="192" y="378"/>
                  </a:lnTo>
                  <a:lnTo>
                    <a:pt x="217" y="380"/>
                  </a:lnTo>
                  <a:lnTo>
                    <a:pt x="241" y="3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79" name="Freeform 94"/>
            <p:cNvSpPr>
              <a:spLocks/>
            </p:cNvSpPr>
            <p:nvPr/>
          </p:nvSpPr>
          <p:spPr bwMode="auto">
            <a:xfrm>
              <a:off x="3194" y="1480"/>
              <a:ext cx="298" cy="235"/>
            </a:xfrm>
            <a:custGeom>
              <a:avLst/>
              <a:gdLst>
                <a:gd name="T0" fmla="*/ 1 w 596"/>
                <a:gd name="T1" fmla="*/ 1 h 470"/>
                <a:gd name="T2" fmla="*/ 1 w 596"/>
                <a:gd name="T3" fmla="*/ 1 h 470"/>
                <a:gd name="T4" fmla="*/ 1 w 596"/>
                <a:gd name="T5" fmla="*/ 1 h 470"/>
                <a:gd name="T6" fmla="*/ 1 w 596"/>
                <a:gd name="T7" fmla="*/ 1 h 470"/>
                <a:gd name="T8" fmla="*/ 1 w 596"/>
                <a:gd name="T9" fmla="*/ 1 h 470"/>
                <a:gd name="T10" fmla="*/ 1 w 596"/>
                <a:gd name="T11" fmla="*/ 1 h 470"/>
                <a:gd name="T12" fmla="*/ 1 w 596"/>
                <a:gd name="T13" fmla="*/ 1 h 470"/>
                <a:gd name="T14" fmla="*/ 1 w 596"/>
                <a:gd name="T15" fmla="*/ 1 h 470"/>
                <a:gd name="T16" fmla="*/ 1 w 596"/>
                <a:gd name="T17" fmla="*/ 1 h 470"/>
                <a:gd name="T18" fmla="*/ 1 w 596"/>
                <a:gd name="T19" fmla="*/ 1 h 470"/>
                <a:gd name="T20" fmla="*/ 1 w 596"/>
                <a:gd name="T21" fmla="*/ 1 h 470"/>
                <a:gd name="T22" fmla="*/ 1 w 596"/>
                <a:gd name="T23" fmla="*/ 1 h 470"/>
                <a:gd name="T24" fmla="*/ 1 w 596"/>
                <a:gd name="T25" fmla="*/ 1 h 470"/>
                <a:gd name="T26" fmla="*/ 1 w 596"/>
                <a:gd name="T27" fmla="*/ 1 h 470"/>
                <a:gd name="T28" fmla="*/ 1 w 596"/>
                <a:gd name="T29" fmla="*/ 1 h 470"/>
                <a:gd name="T30" fmla="*/ 1 w 596"/>
                <a:gd name="T31" fmla="*/ 1 h 470"/>
                <a:gd name="T32" fmla="*/ 1 w 596"/>
                <a:gd name="T33" fmla="*/ 1 h 470"/>
                <a:gd name="T34" fmla="*/ 1 w 596"/>
                <a:gd name="T35" fmla="*/ 1 h 470"/>
                <a:gd name="T36" fmla="*/ 1 w 596"/>
                <a:gd name="T37" fmla="*/ 1 h 470"/>
                <a:gd name="T38" fmla="*/ 1 w 596"/>
                <a:gd name="T39" fmla="*/ 1 h 470"/>
                <a:gd name="T40" fmla="*/ 1 w 596"/>
                <a:gd name="T41" fmla="*/ 1 h 470"/>
                <a:gd name="T42" fmla="*/ 1 w 596"/>
                <a:gd name="T43" fmla="*/ 1 h 470"/>
                <a:gd name="T44" fmla="*/ 1 w 596"/>
                <a:gd name="T45" fmla="*/ 1 h 470"/>
                <a:gd name="T46" fmla="*/ 1 w 596"/>
                <a:gd name="T47" fmla="*/ 1 h 470"/>
                <a:gd name="T48" fmla="*/ 1 w 596"/>
                <a:gd name="T49" fmla="*/ 1 h 470"/>
                <a:gd name="T50" fmla="*/ 1 w 596"/>
                <a:gd name="T51" fmla="*/ 1 h 470"/>
                <a:gd name="T52" fmla="*/ 1 w 596"/>
                <a:gd name="T53" fmla="*/ 1 h 470"/>
                <a:gd name="T54" fmla="*/ 1 w 596"/>
                <a:gd name="T55" fmla="*/ 1 h 470"/>
                <a:gd name="T56" fmla="*/ 1 w 596"/>
                <a:gd name="T57" fmla="*/ 1 h 470"/>
                <a:gd name="T58" fmla="*/ 1 w 596"/>
                <a:gd name="T59" fmla="*/ 1 h 470"/>
                <a:gd name="T60" fmla="*/ 1 w 596"/>
                <a:gd name="T61" fmla="*/ 1 h 470"/>
                <a:gd name="T62" fmla="*/ 1 w 596"/>
                <a:gd name="T63" fmla="*/ 1 h 4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6"/>
                <a:gd name="T97" fmla="*/ 0 h 470"/>
                <a:gd name="T98" fmla="*/ 596 w 596"/>
                <a:gd name="T99" fmla="*/ 470 h 4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6" h="470">
                  <a:moveTo>
                    <a:pt x="299" y="470"/>
                  </a:moveTo>
                  <a:lnTo>
                    <a:pt x="329" y="469"/>
                  </a:lnTo>
                  <a:lnTo>
                    <a:pt x="359" y="465"/>
                  </a:lnTo>
                  <a:lnTo>
                    <a:pt x="388" y="460"/>
                  </a:lnTo>
                  <a:lnTo>
                    <a:pt x="414" y="452"/>
                  </a:lnTo>
                  <a:lnTo>
                    <a:pt x="441" y="441"/>
                  </a:lnTo>
                  <a:lnTo>
                    <a:pt x="465" y="430"/>
                  </a:lnTo>
                  <a:lnTo>
                    <a:pt x="488" y="417"/>
                  </a:lnTo>
                  <a:lnTo>
                    <a:pt x="509" y="401"/>
                  </a:lnTo>
                  <a:lnTo>
                    <a:pt x="528" y="385"/>
                  </a:lnTo>
                  <a:lnTo>
                    <a:pt x="545" y="366"/>
                  </a:lnTo>
                  <a:lnTo>
                    <a:pt x="560" y="347"/>
                  </a:lnTo>
                  <a:lnTo>
                    <a:pt x="573" y="327"/>
                  </a:lnTo>
                  <a:lnTo>
                    <a:pt x="582" y="305"/>
                  </a:lnTo>
                  <a:lnTo>
                    <a:pt x="590" y="282"/>
                  </a:lnTo>
                  <a:lnTo>
                    <a:pt x="595" y="259"/>
                  </a:lnTo>
                  <a:lnTo>
                    <a:pt x="596" y="235"/>
                  </a:lnTo>
                  <a:lnTo>
                    <a:pt x="595" y="211"/>
                  </a:lnTo>
                  <a:lnTo>
                    <a:pt x="590" y="188"/>
                  </a:lnTo>
                  <a:lnTo>
                    <a:pt x="582" y="165"/>
                  </a:lnTo>
                  <a:lnTo>
                    <a:pt x="573" y="143"/>
                  </a:lnTo>
                  <a:lnTo>
                    <a:pt x="560" y="123"/>
                  </a:lnTo>
                  <a:lnTo>
                    <a:pt x="545" y="104"/>
                  </a:lnTo>
                  <a:lnTo>
                    <a:pt x="528" y="85"/>
                  </a:lnTo>
                  <a:lnTo>
                    <a:pt x="509" y="69"/>
                  </a:lnTo>
                  <a:lnTo>
                    <a:pt x="488" y="53"/>
                  </a:lnTo>
                  <a:lnTo>
                    <a:pt x="465" y="40"/>
                  </a:lnTo>
                  <a:lnTo>
                    <a:pt x="441" y="29"/>
                  </a:lnTo>
                  <a:lnTo>
                    <a:pt x="414" y="18"/>
                  </a:lnTo>
                  <a:lnTo>
                    <a:pt x="388" y="10"/>
                  </a:lnTo>
                  <a:lnTo>
                    <a:pt x="359" y="5"/>
                  </a:lnTo>
                  <a:lnTo>
                    <a:pt x="329" y="1"/>
                  </a:lnTo>
                  <a:lnTo>
                    <a:pt x="299" y="0"/>
                  </a:lnTo>
                  <a:lnTo>
                    <a:pt x="269" y="1"/>
                  </a:lnTo>
                  <a:lnTo>
                    <a:pt x="239" y="5"/>
                  </a:lnTo>
                  <a:lnTo>
                    <a:pt x="210" y="10"/>
                  </a:lnTo>
                  <a:lnTo>
                    <a:pt x="182" y="18"/>
                  </a:lnTo>
                  <a:lnTo>
                    <a:pt x="157" y="29"/>
                  </a:lnTo>
                  <a:lnTo>
                    <a:pt x="132" y="40"/>
                  </a:lnTo>
                  <a:lnTo>
                    <a:pt x="109" y="53"/>
                  </a:lnTo>
                  <a:lnTo>
                    <a:pt x="88" y="69"/>
                  </a:lnTo>
                  <a:lnTo>
                    <a:pt x="68" y="85"/>
                  </a:lnTo>
                  <a:lnTo>
                    <a:pt x="51" y="104"/>
                  </a:lnTo>
                  <a:lnTo>
                    <a:pt x="36" y="123"/>
                  </a:lnTo>
                  <a:lnTo>
                    <a:pt x="23" y="143"/>
                  </a:lnTo>
                  <a:lnTo>
                    <a:pt x="14" y="165"/>
                  </a:lnTo>
                  <a:lnTo>
                    <a:pt x="6" y="188"/>
                  </a:lnTo>
                  <a:lnTo>
                    <a:pt x="1" y="211"/>
                  </a:lnTo>
                  <a:lnTo>
                    <a:pt x="0" y="235"/>
                  </a:lnTo>
                  <a:lnTo>
                    <a:pt x="1" y="259"/>
                  </a:lnTo>
                  <a:lnTo>
                    <a:pt x="6" y="282"/>
                  </a:lnTo>
                  <a:lnTo>
                    <a:pt x="14" y="305"/>
                  </a:lnTo>
                  <a:lnTo>
                    <a:pt x="23" y="327"/>
                  </a:lnTo>
                  <a:lnTo>
                    <a:pt x="36" y="347"/>
                  </a:lnTo>
                  <a:lnTo>
                    <a:pt x="51" y="366"/>
                  </a:lnTo>
                  <a:lnTo>
                    <a:pt x="68" y="385"/>
                  </a:lnTo>
                  <a:lnTo>
                    <a:pt x="88" y="401"/>
                  </a:lnTo>
                  <a:lnTo>
                    <a:pt x="109" y="417"/>
                  </a:lnTo>
                  <a:lnTo>
                    <a:pt x="132" y="430"/>
                  </a:lnTo>
                  <a:lnTo>
                    <a:pt x="157" y="441"/>
                  </a:lnTo>
                  <a:lnTo>
                    <a:pt x="182" y="452"/>
                  </a:lnTo>
                  <a:lnTo>
                    <a:pt x="210" y="460"/>
                  </a:lnTo>
                  <a:lnTo>
                    <a:pt x="239" y="465"/>
                  </a:lnTo>
                  <a:lnTo>
                    <a:pt x="269" y="469"/>
                  </a:lnTo>
                  <a:lnTo>
                    <a:pt x="299" y="470"/>
                  </a:lnTo>
                  <a:close/>
                </a:path>
              </a:pathLst>
            </a:custGeom>
            <a:solidFill>
              <a:srgbClr val="B2D1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80" name="Freeform 95"/>
            <p:cNvSpPr>
              <a:spLocks/>
            </p:cNvSpPr>
            <p:nvPr/>
          </p:nvSpPr>
          <p:spPr bwMode="auto">
            <a:xfrm>
              <a:off x="3197" y="1482"/>
              <a:ext cx="292" cy="231"/>
            </a:xfrm>
            <a:custGeom>
              <a:avLst/>
              <a:gdLst>
                <a:gd name="T0" fmla="*/ 1 w 584"/>
                <a:gd name="T1" fmla="*/ 1 h 462"/>
                <a:gd name="T2" fmla="*/ 1 w 584"/>
                <a:gd name="T3" fmla="*/ 1 h 462"/>
                <a:gd name="T4" fmla="*/ 1 w 584"/>
                <a:gd name="T5" fmla="*/ 1 h 462"/>
                <a:gd name="T6" fmla="*/ 1 w 584"/>
                <a:gd name="T7" fmla="*/ 1 h 462"/>
                <a:gd name="T8" fmla="*/ 1 w 584"/>
                <a:gd name="T9" fmla="*/ 1 h 462"/>
                <a:gd name="T10" fmla="*/ 1 w 584"/>
                <a:gd name="T11" fmla="*/ 1 h 462"/>
                <a:gd name="T12" fmla="*/ 1 w 584"/>
                <a:gd name="T13" fmla="*/ 1 h 462"/>
                <a:gd name="T14" fmla="*/ 1 w 584"/>
                <a:gd name="T15" fmla="*/ 1 h 462"/>
                <a:gd name="T16" fmla="*/ 1 w 584"/>
                <a:gd name="T17" fmla="*/ 1 h 462"/>
                <a:gd name="T18" fmla="*/ 1 w 584"/>
                <a:gd name="T19" fmla="*/ 1 h 462"/>
                <a:gd name="T20" fmla="*/ 1 w 584"/>
                <a:gd name="T21" fmla="*/ 1 h 462"/>
                <a:gd name="T22" fmla="*/ 1 w 584"/>
                <a:gd name="T23" fmla="*/ 1 h 462"/>
                <a:gd name="T24" fmla="*/ 1 w 584"/>
                <a:gd name="T25" fmla="*/ 1 h 462"/>
                <a:gd name="T26" fmla="*/ 1 w 584"/>
                <a:gd name="T27" fmla="*/ 1 h 462"/>
                <a:gd name="T28" fmla="*/ 1 w 584"/>
                <a:gd name="T29" fmla="*/ 1 h 462"/>
                <a:gd name="T30" fmla="*/ 1 w 584"/>
                <a:gd name="T31" fmla="*/ 1 h 462"/>
                <a:gd name="T32" fmla="*/ 1 w 584"/>
                <a:gd name="T33" fmla="*/ 1 h 462"/>
                <a:gd name="T34" fmla="*/ 1 w 584"/>
                <a:gd name="T35" fmla="*/ 1 h 462"/>
                <a:gd name="T36" fmla="*/ 1 w 584"/>
                <a:gd name="T37" fmla="*/ 1 h 462"/>
                <a:gd name="T38" fmla="*/ 1 w 584"/>
                <a:gd name="T39" fmla="*/ 1 h 462"/>
                <a:gd name="T40" fmla="*/ 1 w 584"/>
                <a:gd name="T41" fmla="*/ 1 h 462"/>
                <a:gd name="T42" fmla="*/ 1 w 584"/>
                <a:gd name="T43" fmla="*/ 1 h 462"/>
                <a:gd name="T44" fmla="*/ 1 w 584"/>
                <a:gd name="T45" fmla="*/ 1 h 462"/>
                <a:gd name="T46" fmla="*/ 1 w 584"/>
                <a:gd name="T47" fmla="*/ 1 h 462"/>
                <a:gd name="T48" fmla="*/ 1 w 584"/>
                <a:gd name="T49" fmla="*/ 1 h 462"/>
                <a:gd name="T50" fmla="*/ 1 w 584"/>
                <a:gd name="T51" fmla="*/ 1 h 462"/>
                <a:gd name="T52" fmla="*/ 1 w 584"/>
                <a:gd name="T53" fmla="*/ 1 h 462"/>
                <a:gd name="T54" fmla="*/ 1 w 584"/>
                <a:gd name="T55" fmla="*/ 1 h 462"/>
                <a:gd name="T56" fmla="*/ 1 w 584"/>
                <a:gd name="T57" fmla="*/ 1 h 462"/>
                <a:gd name="T58" fmla="*/ 1 w 584"/>
                <a:gd name="T59" fmla="*/ 1 h 462"/>
                <a:gd name="T60" fmla="*/ 1 w 584"/>
                <a:gd name="T61" fmla="*/ 1 h 462"/>
                <a:gd name="T62" fmla="*/ 1 w 584"/>
                <a:gd name="T63" fmla="*/ 1 h 4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4"/>
                <a:gd name="T97" fmla="*/ 0 h 462"/>
                <a:gd name="T98" fmla="*/ 584 w 584"/>
                <a:gd name="T99" fmla="*/ 462 h 4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4" h="462">
                  <a:moveTo>
                    <a:pt x="293" y="462"/>
                  </a:moveTo>
                  <a:lnTo>
                    <a:pt x="323" y="460"/>
                  </a:lnTo>
                  <a:lnTo>
                    <a:pt x="352" y="457"/>
                  </a:lnTo>
                  <a:lnTo>
                    <a:pt x="379" y="451"/>
                  </a:lnTo>
                  <a:lnTo>
                    <a:pt x="407" y="443"/>
                  </a:lnTo>
                  <a:lnTo>
                    <a:pt x="432" y="434"/>
                  </a:lnTo>
                  <a:lnTo>
                    <a:pt x="456" y="422"/>
                  </a:lnTo>
                  <a:lnTo>
                    <a:pt x="478" y="409"/>
                  </a:lnTo>
                  <a:lnTo>
                    <a:pt x="499" y="394"/>
                  </a:lnTo>
                  <a:lnTo>
                    <a:pt x="518" y="377"/>
                  </a:lnTo>
                  <a:lnTo>
                    <a:pt x="535" y="359"/>
                  </a:lnTo>
                  <a:lnTo>
                    <a:pt x="550" y="341"/>
                  </a:lnTo>
                  <a:lnTo>
                    <a:pt x="561" y="320"/>
                  </a:lnTo>
                  <a:lnTo>
                    <a:pt x="572" y="299"/>
                  </a:lnTo>
                  <a:lnTo>
                    <a:pt x="579" y="277"/>
                  </a:lnTo>
                  <a:lnTo>
                    <a:pt x="583" y="254"/>
                  </a:lnTo>
                  <a:lnTo>
                    <a:pt x="584" y="230"/>
                  </a:lnTo>
                  <a:lnTo>
                    <a:pt x="583" y="206"/>
                  </a:lnTo>
                  <a:lnTo>
                    <a:pt x="579" y="184"/>
                  </a:lnTo>
                  <a:lnTo>
                    <a:pt x="572" y="161"/>
                  </a:lnTo>
                  <a:lnTo>
                    <a:pt x="561" y="140"/>
                  </a:lnTo>
                  <a:lnTo>
                    <a:pt x="550" y="119"/>
                  </a:lnTo>
                  <a:lnTo>
                    <a:pt x="535" y="101"/>
                  </a:lnTo>
                  <a:lnTo>
                    <a:pt x="518" y="84"/>
                  </a:lnTo>
                  <a:lnTo>
                    <a:pt x="499" y="66"/>
                  </a:lnTo>
                  <a:lnTo>
                    <a:pt x="478" y="51"/>
                  </a:lnTo>
                  <a:lnTo>
                    <a:pt x="456" y="39"/>
                  </a:lnTo>
                  <a:lnTo>
                    <a:pt x="432" y="27"/>
                  </a:lnTo>
                  <a:lnTo>
                    <a:pt x="407" y="18"/>
                  </a:lnTo>
                  <a:lnTo>
                    <a:pt x="379" y="10"/>
                  </a:lnTo>
                  <a:lnTo>
                    <a:pt x="352" y="4"/>
                  </a:lnTo>
                  <a:lnTo>
                    <a:pt x="323" y="1"/>
                  </a:lnTo>
                  <a:lnTo>
                    <a:pt x="293" y="0"/>
                  </a:lnTo>
                  <a:lnTo>
                    <a:pt x="263" y="1"/>
                  </a:lnTo>
                  <a:lnTo>
                    <a:pt x="234" y="4"/>
                  </a:lnTo>
                  <a:lnTo>
                    <a:pt x="205" y="10"/>
                  </a:lnTo>
                  <a:lnTo>
                    <a:pt x="179" y="18"/>
                  </a:lnTo>
                  <a:lnTo>
                    <a:pt x="153" y="27"/>
                  </a:lnTo>
                  <a:lnTo>
                    <a:pt x="129" y="39"/>
                  </a:lnTo>
                  <a:lnTo>
                    <a:pt x="106" y="51"/>
                  </a:lnTo>
                  <a:lnTo>
                    <a:pt x="85" y="66"/>
                  </a:lnTo>
                  <a:lnTo>
                    <a:pt x="67" y="84"/>
                  </a:lnTo>
                  <a:lnTo>
                    <a:pt x="50" y="101"/>
                  </a:lnTo>
                  <a:lnTo>
                    <a:pt x="36" y="119"/>
                  </a:lnTo>
                  <a:lnTo>
                    <a:pt x="23" y="140"/>
                  </a:lnTo>
                  <a:lnTo>
                    <a:pt x="13" y="161"/>
                  </a:lnTo>
                  <a:lnTo>
                    <a:pt x="6" y="184"/>
                  </a:lnTo>
                  <a:lnTo>
                    <a:pt x="1" y="206"/>
                  </a:lnTo>
                  <a:lnTo>
                    <a:pt x="0" y="230"/>
                  </a:lnTo>
                  <a:lnTo>
                    <a:pt x="1" y="254"/>
                  </a:lnTo>
                  <a:lnTo>
                    <a:pt x="6" y="277"/>
                  </a:lnTo>
                  <a:lnTo>
                    <a:pt x="13" y="299"/>
                  </a:lnTo>
                  <a:lnTo>
                    <a:pt x="23" y="320"/>
                  </a:lnTo>
                  <a:lnTo>
                    <a:pt x="36" y="341"/>
                  </a:lnTo>
                  <a:lnTo>
                    <a:pt x="50" y="359"/>
                  </a:lnTo>
                  <a:lnTo>
                    <a:pt x="67" y="377"/>
                  </a:lnTo>
                  <a:lnTo>
                    <a:pt x="85" y="394"/>
                  </a:lnTo>
                  <a:lnTo>
                    <a:pt x="106" y="409"/>
                  </a:lnTo>
                  <a:lnTo>
                    <a:pt x="129" y="422"/>
                  </a:lnTo>
                  <a:lnTo>
                    <a:pt x="153" y="434"/>
                  </a:lnTo>
                  <a:lnTo>
                    <a:pt x="179" y="443"/>
                  </a:lnTo>
                  <a:lnTo>
                    <a:pt x="205" y="451"/>
                  </a:lnTo>
                  <a:lnTo>
                    <a:pt x="234" y="457"/>
                  </a:lnTo>
                  <a:lnTo>
                    <a:pt x="263" y="460"/>
                  </a:lnTo>
                  <a:lnTo>
                    <a:pt x="293" y="462"/>
                  </a:lnTo>
                  <a:close/>
                </a:path>
              </a:pathLst>
            </a:custGeom>
            <a:solidFill>
              <a:srgbClr val="B7D3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81" name="Freeform 96"/>
            <p:cNvSpPr>
              <a:spLocks/>
            </p:cNvSpPr>
            <p:nvPr/>
          </p:nvSpPr>
          <p:spPr bwMode="auto">
            <a:xfrm>
              <a:off x="3199" y="1484"/>
              <a:ext cx="288" cy="227"/>
            </a:xfrm>
            <a:custGeom>
              <a:avLst/>
              <a:gdLst>
                <a:gd name="T0" fmla="*/ 1 w 575"/>
                <a:gd name="T1" fmla="*/ 1 h 454"/>
                <a:gd name="T2" fmla="*/ 1 w 575"/>
                <a:gd name="T3" fmla="*/ 1 h 454"/>
                <a:gd name="T4" fmla="*/ 1 w 575"/>
                <a:gd name="T5" fmla="*/ 1 h 454"/>
                <a:gd name="T6" fmla="*/ 1 w 575"/>
                <a:gd name="T7" fmla="*/ 1 h 454"/>
                <a:gd name="T8" fmla="*/ 1 w 575"/>
                <a:gd name="T9" fmla="*/ 1 h 454"/>
                <a:gd name="T10" fmla="*/ 1 w 575"/>
                <a:gd name="T11" fmla="*/ 1 h 454"/>
                <a:gd name="T12" fmla="*/ 1 w 575"/>
                <a:gd name="T13" fmla="*/ 1 h 454"/>
                <a:gd name="T14" fmla="*/ 1 w 575"/>
                <a:gd name="T15" fmla="*/ 1 h 454"/>
                <a:gd name="T16" fmla="*/ 1 w 575"/>
                <a:gd name="T17" fmla="*/ 1 h 454"/>
                <a:gd name="T18" fmla="*/ 1 w 575"/>
                <a:gd name="T19" fmla="*/ 1 h 454"/>
                <a:gd name="T20" fmla="*/ 1 w 575"/>
                <a:gd name="T21" fmla="*/ 1 h 454"/>
                <a:gd name="T22" fmla="*/ 1 w 575"/>
                <a:gd name="T23" fmla="*/ 1 h 454"/>
                <a:gd name="T24" fmla="*/ 1 w 575"/>
                <a:gd name="T25" fmla="*/ 1 h 454"/>
                <a:gd name="T26" fmla="*/ 1 w 575"/>
                <a:gd name="T27" fmla="*/ 1 h 454"/>
                <a:gd name="T28" fmla="*/ 1 w 575"/>
                <a:gd name="T29" fmla="*/ 1 h 454"/>
                <a:gd name="T30" fmla="*/ 1 w 575"/>
                <a:gd name="T31" fmla="*/ 1 h 454"/>
                <a:gd name="T32" fmla="*/ 1 w 575"/>
                <a:gd name="T33" fmla="*/ 1 h 454"/>
                <a:gd name="T34" fmla="*/ 1 w 575"/>
                <a:gd name="T35" fmla="*/ 1 h 454"/>
                <a:gd name="T36" fmla="*/ 1 w 575"/>
                <a:gd name="T37" fmla="*/ 1 h 454"/>
                <a:gd name="T38" fmla="*/ 1 w 575"/>
                <a:gd name="T39" fmla="*/ 1 h 454"/>
                <a:gd name="T40" fmla="*/ 1 w 575"/>
                <a:gd name="T41" fmla="*/ 1 h 454"/>
                <a:gd name="T42" fmla="*/ 1 w 575"/>
                <a:gd name="T43" fmla="*/ 1 h 454"/>
                <a:gd name="T44" fmla="*/ 1 w 575"/>
                <a:gd name="T45" fmla="*/ 1 h 454"/>
                <a:gd name="T46" fmla="*/ 1 w 575"/>
                <a:gd name="T47" fmla="*/ 1 h 454"/>
                <a:gd name="T48" fmla="*/ 1 w 575"/>
                <a:gd name="T49" fmla="*/ 1 h 454"/>
                <a:gd name="T50" fmla="*/ 1 w 575"/>
                <a:gd name="T51" fmla="*/ 1 h 454"/>
                <a:gd name="T52" fmla="*/ 1 w 575"/>
                <a:gd name="T53" fmla="*/ 1 h 454"/>
                <a:gd name="T54" fmla="*/ 1 w 575"/>
                <a:gd name="T55" fmla="*/ 1 h 454"/>
                <a:gd name="T56" fmla="*/ 1 w 575"/>
                <a:gd name="T57" fmla="*/ 1 h 454"/>
                <a:gd name="T58" fmla="*/ 1 w 575"/>
                <a:gd name="T59" fmla="*/ 1 h 454"/>
                <a:gd name="T60" fmla="*/ 1 w 575"/>
                <a:gd name="T61" fmla="*/ 1 h 454"/>
                <a:gd name="T62" fmla="*/ 1 w 575"/>
                <a:gd name="T63" fmla="*/ 1 h 4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5"/>
                <a:gd name="T97" fmla="*/ 0 h 454"/>
                <a:gd name="T98" fmla="*/ 575 w 575"/>
                <a:gd name="T99" fmla="*/ 454 h 4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5" h="454">
                  <a:moveTo>
                    <a:pt x="288" y="454"/>
                  </a:moveTo>
                  <a:lnTo>
                    <a:pt x="317" y="453"/>
                  </a:lnTo>
                  <a:lnTo>
                    <a:pt x="345" y="449"/>
                  </a:lnTo>
                  <a:lnTo>
                    <a:pt x="373" y="444"/>
                  </a:lnTo>
                  <a:lnTo>
                    <a:pt x="400" y="437"/>
                  </a:lnTo>
                  <a:lnTo>
                    <a:pt x="424" y="426"/>
                  </a:lnTo>
                  <a:lnTo>
                    <a:pt x="448" y="415"/>
                  </a:lnTo>
                  <a:lnTo>
                    <a:pt x="470" y="402"/>
                  </a:lnTo>
                  <a:lnTo>
                    <a:pt x="491" y="387"/>
                  </a:lnTo>
                  <a:lnTo>
                    <a:pt x="509" y="371"/>
                  </a:lnTo>
                  <a:lnTo>
                    <a:pt x="525" y="354"/>
                  </a:lnTo>
                  <a:lnTo>
                    <a:pt x="540" y="335"/>
                  </a:lnTo>
                  <a:lnTo>
                    <a:pt x="552" y="316"/>
                  </a:lnTo>
                  <a:lnTo>
                    <a:pt x="562" y="295"/>
                  </a:lnTo>
                  <a:lnTo>
                    <a:pt x="569" y="273"/>
                  </a:lnTo>
                  <a:lnTo>
                    <a:pt x="574" y="250"/>
                  </a:lnTo>
                  <a:lnTo>
                    <a:pt x="575" y="227"/>
                  </a:lnTo>
                  <a:lnTo>
                    <a:pt x="574" y="204"/>
                  </a:lnTo>
                  <a:lnTo>
                    <a:pt x="569" y="181"/>
                  </a:lnTo>
                  <a:lnTo>
                    <a:pt x="562" y="159"/>
                  </a:lnTo>
                  <a:lnTo>
                    <a:pt x="552" y="138"/>
                  </a:lnTo>
                  <a:lnTo>
                    <a:pt x="540" y="119"/>
                  </a:lnTo>
                  <a:lnTo>
                    <a:pt x="525" y="100"/>
                  </a:lnTo>
                  <a:lnTo>
                    <a:pt x="509" y="83"/>
                  </a:lnTo>
                  <a:lnTo>
                    <a:pt x="491" y="67"/>
                  </a:lnTo>
                  <a:lnTo>
                    <a:pt x="470" y="52"/>
                  </a:lnTo>
                  <a:lnTo>
                    <a:pt x="448" y="39"/>
                  </a:lnTo>
                  <a:lnTo>
                    <a:pt x="424" y="28"/>
                  </a:lnTo>
                  <a:lnTo>
                    <a:pt x="400" y="17"/>
                  </a:lnTo>
                  <a:lnTo>
                    <a:pt x="373" y="10"/>
                  </a:lnTo>
                  <a:lnTo>
                    <a:pt x="345" y="5"/>
                  </a:lnTo>
                  <a:lnTo>
                    <a:pt x="317" y="1"/>
                  </a:lnTo>
                  <a:lnTo>
                    <a:pt x="288" y="0"/>
                  </a:lnTo>
                  <a:lnTo>
                    <a:pt x="258" y="1"/>
                  </a:lnTo>
                  <a:lnTo>
                    <a:pt x="230" y="5"/>
                  </a:lnTo>
                  <a:lnTo>
                    <a:pt x="202" y="10"/>
                  </a:lnTo>
                  <a:lnTo>
                    <a:pt x="176" y="17"/>
                  </a:lnTo>
                  <a:lnTo>
                    <a:pt x="151" y="28"/>
                  </a:lnTo>
                  <a:lnTo>
                    <a:pt x="126" y="39"/>
                  </a:lnTo>
                  <a:lnTo>
                    <a:pt x="105" y="52"/>
                  </a:lnTo>
                  <a:lnTo>
                    <a:pt x="84" y="67"/>
                  </a:lnTo>
                  <a:lnTo>
                    <a:pt x="65" y="83"/>
                  </a:lnTo>
                  <a:lnTo>
                    <a:pt x="49" y="100"/>
                  </a:lnTo>
                  <a:lnTo>
                    <a:pt x="34" y="119"/>
                  </a:lnTo>
                  <a:lnTo>
                    <a:pt x="23" y="138"/>
                  </a:lnTo>
                  <a:lnTo>
                    <a:pt x="12" y="159"/>
                  </a:lnTo>
                  <a:lnTo>
                    <a:pt x="5" y="181"/>
                  </a:lnTo>
                  <a:lnTo>
                    <a:pt x="1" y="204"/>
                  </a:lnTo>
                  <a:lnTo>
                    <a:pt x="0" y="227"/>
                  </a:lnTo>
                  <a:lnTo>
                    <a:pt x="1" y="250"/>
                  </a:lnTo>
                  <a:lnTo>
                    <a:pt x="5" y="273"/>
                  </a:lnTo>
                  <a:lnTo>
                    <a:pt x="12" y="295"/>
                  </a:lnTo>
                  <a:lnTo>
                    <a:pt x="23" y="316"/>
                  </a:lnTo>
                  <a:lnTo>
                    <a:pt x="34" y="335"/>
                  </a:lnTo>
                  <a:lnTo>
                    <a:pt x="49" y="354"/>
                  </a:lnTo>
                  <a:lnTo>
                    <a:pt x="65" y="371"/>
                  </a:lnTo>
                  <a:lnTo>
                    <a:pt x="84" y="387"/>
                  </a:lnTo>
                  <a:lnTo>
                    <a:pt x="105" y="402"/>
                  </a:lnTo>
                  <a:lnTo>
                    <a:pt x="126" y="415"/>
                  </a:lnTo>
                  <a:lnTo>
                    <a:pt x="151" y="426"/>
                  </a:lnTo>
                  <a:lnTo>
                    <a:pt x="176" y="437"/>
                  </a:lnTo>
                  <a:lnTo>
                    <a:pt x="202" y="444"/>
                  </a:lnTo>
                  <a:lnTo>
                    <a:pt x="230" y="449"/>
                  </a:lnTo>
                  <a:lnTo>
                    <a:pt x="258" y="453"/>
                  </a:lnTo>
                  <a:lnTo>
                    <a:pt x="288" y="454"/>
                  </a:lnTo>
                  <a:close/>
                </a:path>
              </a:pathLst>
            </a:custGeom>
            <a:solidFill>
              <a:srgbClr val="C1D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82" name="Freeform 97"/>
            <p:cNvSpPr>
              <a:spLocks/>
            </p:cNvSpPr>
            <p:nvPr/>
          </p:nvSpPr>
          <p:spPr bwMode="auto">
            <a:xfrm>
              <a:off x="3202" y="1486"/>
              <a:ext cx="282" cy="223"/>
            </a:xfrm>
            <a:custGeom>
              <a:avLst/>
              <a:gdLst>
                <a:gd name="T0" fmla="*/ 1 w 564"/>
                <a:gd name="T1" fmla="*/ 1 h 445"/>
                <a:gd name="T2" fmla="*/ 1 w 564"/>
                <a:gd name="T3" fmla="*/ 1 h 445"/>
                <a:gd name="T4" fmla="*/ 1 w 564"/>
                <a:gd name="T5" fmla="*/ 1 h 445"/>
                <a:gd name="T6" fmla="*/ 1 w 564"/>
                <a:gd name="T7" fmla="*/ 1 h 445"/>
                <a:gd name="T8" fmla="*/ 1 w 564"/>
                <a:gd name="T9" fmla="*/ 1 h 445"/>
                <a:gd name="T10" fmla="*/ 1 w 564"/>
                <a:gd name="T11" fmla="*/ 1 h 445"/>
                <a:gd name="T12" fmla="*/ 1 w 564"/>
                <a:gd name="T13" fmla="*/ 1 h 445"/>
                <a:gd name="T14" fmla="*/ 1 w 564"/>
                <a:gd name="T15" fmla="*/ 1 h 445"/>
                <a:gd name="T16" fmla="*/ 1 w 564"/>
                <a:gd name="T17" fmla="*/ 1 h 445"/>
                <a:gd name="T18" fmla="*/ 1 w 564"/>
                <a:gd name="T19" fmla="*/ 1 h 445"/>
                <a:gd name="T20" fmla="*/ 1 w 564"/>
                <a:gd name="T21" fmla="*/ 1 h 445"/>
                <a:gd name="T22" fmla="*/ 1 w 564"/>
                <a:gd name="T23" fmla="*/ 1 h 445"/>
                <a:gd name="T24" fmla="*/ 1 w 564"/>
                <a:gd name="T25" fmla="*/ 1 h 445"/>
                <a:gd name="T26" fmla="*/ 1 w 564"/>
                <a:gd name="T27" fmla="*/ 1 h 445"/>
                <a:gd name="T28" fmla="*/ 1 w 564"/>
                <a:gd name="T29" fmla="*/ 1 h 445"/>
                <a:gd name="T30" fmla="*/ 1 w 564"/>
                <a:gd name="T31" fmla="*/ 1 h 445"/>
                <a:gd name="T32" fmla="*/ 1 w 564"/>
                <a:gd name="T33" fmla="*/ 1 h 445"/>
                <a:gd name="T34" fmla="*/ 1 w 564"/>
                <a:gd name="T35" fmla="*/ 1 h 445"/>
                <a:gd name="T36" fmla="*/ 1 w 564"/>
                <a:gd name="T37" fmla="*/ 1 h 445"/>
                <a:gd name="T38" fmla="*/ 1 w 564"/>
                <a:gd name="T39" fmla="*/ 1 h 445"/>
                <a:gd name="T40" fmla="*/ 1 w 564"/>
                <a:gd name="T41" fmla="*/ 1 h 445"/>
                <a:gd name="T42" fmla="*/ 1 w 564"/>
                <a:gd name="T43" fmla="*/ 1 h 445"/>
                <a:gd name="T44" fmla="*/ 1 w 564"/>
                <a:gd name="T45" fmla="*/ 1 h 445"/>
                <a:gd name="T46" fmla="*/ 1 w 564"/>
                <a:gd name="T47" fmla="*/ 1 h 445"/>
                <a:gd name="T48" fmla="*/ 1 w 564"/>
                <a:gd name="T49" fmla="*/ 1 h 445"/>
                <a:gd name="T50" fmla="*/ 1 w 564"/>
                <a:gd name="T51" fmla="*/ 1 h 445"/>
                <a:gd name="T52" fmla="*/ 1 w 564"/>
                <a:gd name="T53" fmla="*/ 1 h 445"/>
                <a:gd name="T54" fmla="*/ 1 w 564"/>
                <a:gd name="T55" fmla="*/ 1 h 445"/>
                <a:gd name="T56" fmla="*/ 1 w 564"/>
                <a:gd name="T57" fmla="*/ 1 h 445"/>
                <a:gd name="T58" fmla="*/ 1 w 564"/>
                <a:gd name="T59" fmla="*/ 1 h 445"/>
                <a:gd name="T60" fmla="*/ 1 w 564"/>
                <a:gd name="T61" fmla="*/ 1 h 445"/>
                <a:gd name="T62" fmla="*/ 1 w 564"/>
                <a:gd name="T63" fmla="*/ 1 h 4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4"/>
                <a:gd name="T97" fmla="*/ 0 h 445"/>
                <a:gd name="T98" fmla="*/ 564 w 564"/>
                <a:gd name="T99" fmla="*/ 445 h 4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4" h="445">
                  <a:moveTo>
                    <a:pt x="283" y="445"/>
                  </a:moveTo>
                  <a:lnTo>
                    <a:pt x="312" y="444"/>
                  </a:lnTo>
                  <a:lnTo>
                    <a:pt x="339" y="441"/>
                  </a:lnTo>
                  <a:lnTo>
                    <a:pt x="367" y="435"/>
                  </a:lnTo>
                  <a:lnTo>
                    <a:pt x="392" y="428"/>
                  </a:lnTo>
                  <a:lnTo>
                    <a:pt x="416" y="419"/>
                  </a:lnTo>
                  <a:lnTo>
                    <a:pt x="441" y="407"/>
                  </a:lnTo>
                  <a:lnTo>
                    <a:pt x="461" y="395"/>
                  </a:lnTo>
                  <a:lnTo>
                    <a:pt x="482" y="380"/>
                  </a:lnTo>
                  <a:lnTo>
                    <a:pt x="499" y="364"/>
                  </a:lnTo>
                  <a:lnTo>
                    <a:pt x="516" y="346"/>
                  </a:lnTo>
                  <a:lnTo>
                    <a:pt x="531" y="328"/>
                  </a:lnTo>
                  <a:lnTo>
                    <a:pt x="542" y="308"/>
                  </a:lnTo>
                  <a:lnTo>
                    <a:pt x="551" y="289"/>
                  </a:lnTo>
                  <a:lnTo>
                    <a:pt x="558" y="267"/>
                  </a:lnTo>
                  <a:lnTo>
                    <a:pt x="563" y="245"/>
                  </a:lnTo>
                  <a:lnTo>
                    <a:pt x="564" y="222"/>
                  </a:lnTo>
                  <a:lnTo>
                    <a:pt x="563" y="199"/>
                  </a:lnTo>
                  <a:lnTo>
                    <a:pt x="558" y="177"/>
                  </a:lnTo>
                  <a:lnTo>
                    <a:pt x="551" y="155"/>
                  </a:lnTo>
                  <a:lnTo>
                    <a:pt x="542" y="136"/>
                  </a:lnTo>
                  <a:lnTo>
                    <a:pt x="531" y="116"/>
                  </a:lnTo>
                  <a:lnTo>
                    <a:pt x="516" y="98"/>
                  </a:lnTo>
                  <a:lnTo>
                    <a:pt x="499" y="80"/>
                  </a:lnTo>
                  <a:lnTo>
                    <a:pt x="482" y="64"/>
                  </a:lnTo>
                  <a:lnTo>
                    <a:pt x="461" y="50"/>
                  </a:lnTo>
                  <a:lnTo>
                    <a:pt x="441" y="38"/>
                  </a:lnTo>
                  <a:lnTo>
                    <a:pt x="416" y="26"/>
                  </a:lnTo>
                  <a:lnTo>
                    <a:pt x="392" y="17"/>
                  </a:lnTo>
                  <a:lnTo>
                    <a:pt x="367" y="10"/>
                  </a:lnTo>
                  <a:lnTo>
                    <a:pt x="339" y="4"/>
                  </a:lnTo>
                  <a:lnTo>
                    <a:pt x="312" y="1"/>
                  </a:lnTo>
                  <a:lnTo>
                    <a:pt x="283" y="0"/>
                  </a:lnTo>
                  <a:lnTo>
                    <a:pt x="254" y="1"/>
                  </a:lnTo>
                  <a:lnTo>
                    <a:pt x="225" y="4"/>
                  </a:lnTo>
                  <a:lnTo>
                    <a:pt x="199" y="10"/>
                  </a:lnTo>
                  <a:lnTo>
                    <a:pt x="172" y="17"/>
                  </a:lnTo>
                  <a:lnTo>
                    <a:pt x="148" y="26"/>
                  </a:lnTo>
                  <a:lnTo>
                    <a:pt x="125" y="38"/>
                  </a:lnTo>
                  <a:lnTo>
                    <a:pt x="103" y="50"/>
                  </a:lnTo>
                  <a:lnTo>
                    <a:pt x="83" y="64"/>
                  </a:lnTo>
                  <a:lnTo>
                    <a:pt x="65" y="80"/>
                  </a:lnTo>
                  <a:lnTo>
                    <a:pt x="49" y="98"/>
                  </a:lnTo>
                  <a:lnTo>
                    <a:pt x="34" y="116"/>
                  </a:lnTo>
                  <a:lnTo>
                    <a:pt x="22" y="136"/>
                  </a:lnTo>
                  <a:lnTo>
                    <a:pt x="13" y="155"/>
                  </a:lnTo>
                  <a:lnTo>
                    <a:pt x="6" y="177"/>
                  </a:lnTo>
                  <a:lnTo>
                    <a:pt x="2" y="199"/>
                  </a:lnTo>
                  <a:lnTo>
                    <a:pt x="0" y="222"/>
                  </a:lnTo>
                  <a:lnTo>
                    <a:pt x="2" y="245"/>
                  </a:lnTo>
                  <a:lnTo>
                    <a:pt x="6" y="267"/>
                  </a:lnTo>
                  <a:lnTo>
                    <a:pt x="13" y="289"/>
                  </a:lnTo>
                  <a:lnTo>
                    <a:pt x="22" y="308"/>
                  </a:lnTo>
                  <a:lnTo>
                    <a:pt x="34" y="328"/>
                  </a:lnTo>
                  <a:lnTo>
                    <a:pt x="49" y="346"/>
                  </a:lnTo>
                  <a:lnTo>
                    <a:pt x="65" y="364"/>
                  </a:lnTo>
                  <a:lnTo>
                    <a:pt x="83" y="380"/>
                  </a:lnTo>
                  <a:lnTo>
                    <a:pt x="103" y="395"/>
                  </a:lnTo>
                  <a:lnTo>
                    <a:pt x="125" y="407"/>
                  </a:lnTo>
                  <a:lnTo>
                    <a:pt x="148" y="419"/>
                  </a:lnTo>
                  <a:lnTo>
                    <a:pt x="172" y="428"/>
                  </a:lnTo>
                  <a:lnTo>
                    <a:pt x="199" y="435"/>
                  </a:lnTo>
                  <a:lnTo>
                    <a:pt x="225" y="441"/>
                  </a:lnTo>
                  <a:lnTo>
                    <a:pt x="254" y="444"/>
                  </a:lnTo>
                  <a:lnTo>
                    <a:pt x="283" y="445"/>
                  </a:lnTo>
                  <a:close/>
                </a:path>
              </a:pathLst>
            </a:custGeom>
            <a:solidFill>
              <a:srgbClr val="C6DD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83" name="Freeform 98"/>
            <p:cNvSpPr>
              <a:spLocks/>
            </p:cNvSpPr>
            <p:nvPr/>
          </p:nvSpPr>
          <p:spPr bwMode="auto">
            <a:xfrm>
              <a:off x="3204" y="1488"/>
              <a:ext cx="278" cy="219"/>
            </a:xfrm>
            <a:custGeom>
              <a:avLst/>
              <a:gdLst>
                <a:gd name="T0" fmla="*/ 1 w 554"/>
                <a:gd name="T1" fmla="*/ 1 h 438"/>
                <a:gd name="T2" fmla="*/ 1 w 554"/>
                <a:gd name="T3" fmla="*/ 1 h 438"/>
                <a:gd name="T4" fmla="*/ 1 w 554"/>
                <a:gd name="T5" fmla="*/ 1 h 438"/>
                <a:gd name="T6" fmla="*/ 1 w 554"/>
                <a:gd name="T7" fmla="*/ 1 h 438"/>
                <a:gd name="T8" fmla="*/ 1 w 554"/>
                <a:gd name="T9" fmla="*/ 1 h 438"/>
                <a:gd name="T10" fmla="*/ 1 w 554"/>
                <a:gd name="T11" fmla="*/ 1 h 438"/>
                <a:gd name="T12" fmla="*/ 1 w 554"/>
                <a:gd name="T13" fmla="*/ 1 h 438"/>
                <a:gd name="T14" fmla="*/ 1 w 554"/>
                <a:gd name="T15" fmla="*/ 1 h 438"/>
                <a:gd name="T16" fmla="*/ 1 w 554"/>
                <a:gd name="T17" fmla="*/ 1 h 438"/>
                <a:gd name="T18" fmla="*/ 1 w 554"/>
                <a:gd name="T19" fmla="*/ 1 h 438"/>
                <a:gd name="T20" fmla="*/ 1 w 554"/>
                <a:gd name="T21" fmla="*/ 1 h 438"/>
                <a:gd name="T22" fmla="*/ 1 w 554"/>
                <a:gd name="T23" fmla="*/ 1 h 438"/>
                <a:gd name="T24" fmla="*/ 1 w 554"/>
                <a:gd name="T25" fmla="*/ 1 h 438"/>
                <a:gd name="T26" fmla="*/ 1 w 554"/>
                <a:gd name="T27" fmla="*/ 1 h 438"/>
                <a:gd name="T28" fmla="*/ 1 w 554"/>
                <a:gd name="T29" fmla="*/ 1 h 438"/>
                <a:gd name="T30" fmla="*/ 1 w 554"/>
                <a:gd name="T31" fmla="*/ 1 h 438"/>
                <a:gd name="T32" fmla="*/ 1 w 554"/>
                <a:gd name="T33" fmla="*/ 1 h 438"/>
                <a:gd name="T34" fmla="*/ 1 w 554"/>
                <a:gd name="T35" fmla="*/ 1 h 438"/>
                <a:gd name="T36" fmla="*/ 1 w 554"/>
                <a:gd name="T37" fmla="*/ 1 h 438"/>
                <a:gd name="T38" fmla="*/ 1 w 554"/>
                <a:gd name="T39" fmla="*/ 1 h 438"/>
                <a:gd name="T40" fmla="*/ 1 w 554"/>
                <a:gd name="T41" fmla="*/ 1 h 438"/>
                <a:gd name="T42" fmla="*/ 1 w 554"/>
                <a:gd name="T43" fmla="*/ 1 h 438"/>
                <a:gd name="T44" fmla="*/ 1 w 554"/>
                <a:gd name="T45" fmla="*/ 1 h 438"/>
                <a:gd name="T46" fmla="*/ 1 w 554"/>
                <a:gd name="T47" fmla="*/ 1 h 438"/>
                <a:gd name="T48" fmla="*/ 1 w 554"/>
                <a:gd name="T49" fmla="*/ 1 h 438"/>
                <a:gd name="T50" fmla="*/ 1 w 554"/>
                <a:gd name="T51" fmla="*/ 1 h 438"/>
                <a:gd name="T52" fmla="*/ 1 w 554"/>
                <a:gd name="T53" fmla="*/ 1 h 438"/>
                <a:gd name="T54" fmla="*/ 1 w 554"/>
                <a:gd name="T55" fmla="*/ 1 h 438"/>
                <a:gd name="T56" fmla="*/ 1 w 554"/>
                <a:gd name="T57" fmla="*/ 1 h 438"/>
                <a:gd name="T58" fmla="*/ 1 w 554"/>
                <a:gd name="T59" fmla="*/ 1 h 438"/>
                <a:gd name="T60" fmla="*/ 1 w 554"/>
                <a:gd name="T61" fmla="*/ 1 h 438"/>
                <a:gd name="T62" fmla="*/ 1 w 554"/>
                <a:gd name="T63" fmla="*/ 1 h 4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4"/>
                <a:gd name="T97" fmla="*/ 0 h 438"/>
                <a:gd name="T98" fmla="*/ 554 w 554"/>
                <a:gd name="T99" fmla="*/ 438 h 43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4" h="438">
                  <a:moveTo>
                    <a:pt x="278" y="438"/>
                  </a:moveTo>
                  <a:lnTo>
                    <a:pt x="305" y="437"/>
                  </a:lnTo>
                  <a:lnTo>
                    <a:pt x="333" y="433"/>
                  </a:lnTo>
                  <a:lnTo>
                    <a:pt x="360" y="427"/>
                  </a:lnTo>
                  <a:lnTo>
                    <a:pt x="385" y="421"/>
                  </a:lnTo>
                  <a:lnTo>
                    <a:pt x="409" y="411"/>
                  </a:lnTo>
                  <a:lnTo>
                    <a:pt x="432" y="401"/>
                  </a:lnTo>
                  <a:lnTo>
                    <a:pt x="453" y="388"/>
                  </a:lnTo>
                  <a:lnTo>
                    <a:pt x="474" y="373"/>
                  </a:lnTo>
                  <a:lnTo>
                    <a:pt x="491" y="358"/>
                  </a:lnTo>
                  <a:lnTo>
                    <a:pt x="507" y="341"/>
                  </a:lnTo>
                  <a:lnTo>
                    <a:pt x="521" y="324"/>
                  </a:lnTo>
                  <a:lnTo>
                    <a:pt x="532" y="304"/>
                  </a:lnTo>
                  <a:lnTo>
                    <a:pt x="542" y="285"/>
                  </a:lnTo>
                  <a:lnTo>
                    <a:pt x="549" y="263"/>
                  </a:lnTo>
                  <a:lnTo>
                    <a:pt x="553" y="241"/>
                  </a:lnTo>
                  <a:lnTo>
                    <a:pt x="554" y="219"/>
                  </a:lnTo>
                  <a:lnTo>
                    <a:pt x="553" y="197"/>
                  </a:lnTo>
                  <a:lnTo>
                    <a:pt x="549" y="175"/>
                  </a:lnTo>
                  <a:lnTo>
                    <a:pt x="542" y="153"/>
                  </a:lnTo>
                  <a:lnTo>
                    <a:pt x="532" y="134"/>
                  </a:lnTo>
                  <a:lnTo>
                    <a:pt x="521" y="114"/>
                  </a:lnTo>
                  <a:lnTo>
                    <a:pt x="507" y="97"/>
                  </a:lnTo>
                  <a:lnTo>
                    <a:pt x="491" y="80"/>
                  </a:lnTo>
                  <a:lnTo>
                    <a:pt x="474" y="65"/>
                  </a:lnTo>
                  <a:lnTo>
                    <a:pt x="453" y="50"/>
                  </a:lnTo>
                  <a:lnTo>
                    <a:pt x="432" y="37"/>
                  </a:lnTo>
                  <a:lnTo>
                    <a:pt x="409" y="27"/>
                  </a:lnTo>
                  <a:lnTo>
                    <a:pt x="385" y="17"/>
                  </a:lnTo>
                  <a:lnTo>
                    <a:pt x="360" y="10"/>
                  </a:lnTo>
                  <a:lnTo>
                    <a:pt x="333" y="5"/>
                  </a:lnTo>
                  <a:lnTo>
                    <a:pt x="305" y="1"/>
                  </a:lnTo>
                  <a:lnTo>
                    <a:pt x="278" y="0"/>
                  </a:lnTo>
                  <a:lnTo>
                    <a:pt x="249" y="1"/>
                  </a:lnTo>
                  <a:lnTo>
                    <a:pt x="221" y="5"/>
                  </a:lnTo>
                  <a:lnTo>
                    <a:pt x="195" y="10"/>
                  </a:lnTo>
                  <a:lnTo>
                    <a:pt x="169" y="17"/>
                  </a:lnTo>
                  <a:lnTo>
                    <a:pt x="145" y="27"/>
                  </a:lnTo>
                  <a:lnTo>
                    <a:pt x="122" y="37"/>
                  </a:lnTo>
                  <a:lnTo>
                    <a:pt x="101" y="50"/>
                  </a:lnTo>
                  <a:lnTo>
                    <a:pt x="82" y="65"/>
                  </a:lnTo>
                  <a:lnTo>
                    <a:pt x="63" y="80"/>
                  </a:lnTo>
                  <a:lnTo>
                    <a:pt x="47" y="97"/>
                  </a:lnTo>
                  <a:lnTo>
                    <a:pt x="33" y="114"/>
                  </a:lnTo>
                  <a:lnTo>
                    <a:pt x="22" y="134"/>
                  </a:lnTo>
                  <a:lnTo>
                    <a:pt x="13" y="153"/>
                  </a:lnTo>
                  <a:lnTo>
                    <a:pt x="6" y="175"/>
                  </a:lnTo>
                  <a:lnTo>
                    <a:pt x="1" y="197"/>
                  </a:lnTo>
                  <a:lnTo>
                    <a:pt x="0" y="219"/>
                  </a:lnTo>
                  <a:lnTo>
                    <a:pt x="1" y="241"/>
                  </a:lnTo>
                  <a:lnTo>
                    <a:pt x="6" y="263"/>
                  </a:lnTo>
                  <a:lnTo>
                    <a:pt x="13" y="285"/>
                  </a:lnTo>
                  <a:lnTo>
                    <a:pt x="22" y="304"/>
                  </a:lnTo>
                  <a:lnTo>
                    <a:pt x="33" y="324"/>
                  </a:lnTo>
                  <a:lnTo>
                    <a:pt x="47" y="341"/>
                  </a:lnTo>
                  <a:lnTo>
                    <a:pt x="63" y="358"/>
                  </a:lnTo>
                  <a:lnTo>
                    <a:pt x="82" y="373"/>
                  </a:lnTo>
                  <a:lnTo>
                    <a:pt x="101" y="388"/>
                  </a:lnTo>
                  <a:lnTo>
                    <a:pt x="122" y="401"/>
                  </a:lnTo>
                  <a:lnTo>
                    <a:pt x="145" y="411"/>
                  </a:lnTo>
                  <a:lnTo>
                    <a:pt x="169" y="421"/>
                  </a:lnTo>
                  <a:lnTo>
                    <a:pt x="195" y="427"/>
                  </a:lnTo>
                  <a:lnTo>
                    <a:pt x="221" y="433"/>
                  </a:lnTo>
                  <a:lnTo>
                    <a:pt x="249" y="437"/>
                  </a:lnTo>
                  <a:lnTo>
                    <a:pt x="278" y="438"/>
                  </a:lnTo>
                  <a:close/>
                </a:path>
              </a:pathLst>
            </a:custGeom>
            <a:solidFill>
              <a:srgbClr val="CEE2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84" name="Freeform 99"/>
            <p:cNvSpPr>
              <a:spLocks/>
            </p:cNvSpPr>
            <p:nvPr/>
          </p:nvSpPr>
          <p:spPr bwMode="auto">
            <a:xfrm>
              <a:off x="3207" y="1490"/>
              <a:ext cx="272" cy="215"/>
            </a:xfrm>
            <a:custGeom>
              <a:avLst/>
              <a:gdLst>
                <a:gd name="T0" fmla="*/ 1 w 543"/>
                <a:gd name="T1" fmla="*/ 1 h 429"/>
                <a:gd name="T2" fmla="*/ 1 w 543"/>
                <a:gd name="T3" fmla="*/ 1 h 429"/>
                <a:gd name="T4" fmla="*/ 1 w 543"/>
                <a:gd name="T5" fmla="*/ 1 h 429"/>
                <a:gd name="T6" fmla="*/ 1 w 543"/>
                <a:gd name="T7" fmla="*/ 1 h 429"/>
                <a:gd name="T8" fmla="*/ 1 w 543"/>
                <a:gd name="T9" fmla="*/ 1 h 429"/>
                <a:gd name="T10" fmla="*/ 1 w 543"/>
                <a:gd name="T11" fmla="*/ 1 h 429"/>
                <a:gd name="T12" fmla="*/ 1 w 543"/>
                <a:gd name="T13" fmla="*/ 1 h 429"/>
                <a:gd name="T14" fmla="*/ 1 w 543"/>
                <a:gd name="T15" fmla="*/ 1 h 429"/>
                <a:gd name="T16" fmla="*/ 1 w 543"/>
                <a:gd name="T17" fmla="*/ 1 h 429"/>
                <a:gd name="T18" fmla="*/ 1 w 543"/>
                <a:gd name="T19" fmla="*/ 1 h 429"/>
                <a:gd name="T20" fmla="*/ 1 w 543"/>
                <a:gd name="T21" fmla="*/ 1 h 429"/>
                <a:gd name="T22" fmla="*/ 1 w 543"/>
                <a:gd name="T23" fmla="*/ 1 h 429"/>
                <a:gd name="T24" fmla="*/ 1 w 543"/>
                <a:gd name="T25" fmla="*/ 1 h 429"/>
                <a:gd name="T26" fmla="*/ 1 w 543"/>
                <a:gd name="T27" fmla="*/ 1 h 429"/>
                <a:gd name="T28" fmla="*/ 1 w 543"/>
                <a:gd name="T29" fmla="*/ 1 h 429"/>
                <a:gd name="T30" fmla="*/ 1 w 543"/>
                <a:gd name="T31" fmla="*/ 1 h 429"/>
                <a:gd name="T32" fmla="*/ 1 w 543"/>
                <a:gd name="T33" fmla="*/ 1 h 429"/>
                <a:gd name="T34" fmla="*/ 1 w 543"/>
                <a:gd name="T35" fmla="*/ 1 h 429"/>
                <a:gd name="T36" fmla="*/ 1 w 543"/>
                <a:gd name="T37" fmla="*/ 1 h 429"/>
                <a:gd name="T38" fmla="*/ 1 w 543"/>
                <a:gd name="T39" fmla="*/ 1 h 429"/>
                <a:gd name="T40" fmla="*/ 1 w 543"/>
                <a:gd name="T41" fmla="*/ 1 h 429"/>
                <a:gd name="T42" fmla="*/ 1 w 543"/>
                <a:gd name="T43" fmla="*/ 1 h 429"/>
                <a:gd name="T44" fmla="*/ 1 w 543"/>
                <a:gd name="T45" fmla="*/ 1 h 429"/>
                <a:gd name="T46" fmla="*/ 1 w 543"/>
                <a:gd name="T47" fmla="*/ 1 h 429"/>
                <a:gd name="T48" fmla="*/ 1 w 543"/>
                <a:gd name="T49" fmla="*/ 1 h 429"/>
                <a:gd name="T50" fmla="*/ 1 w 543"/>
                <a:gd name="T51" fmla="*/ 1 h 429"/>
                <a:gd name="T52" fmla="*/ 1 w 543"/>
                <a:gd name="T53" fmla="*/ 1 h 429"/>
                <a:gd name="T54" fmla="*/ 1 w 543"/>
                <a:gd name="T55" fmla="*/ 1 h 429"/>
                <a:gd name="T56" fmla="*/ 1 w 543"/>
                <a:gd name="T57" fmla="*/ 1 h 429"/>
                <a:gd name="T58" fmla="*/ 1 w 543"/>
                <a:gd name="T59" fmla="*/ 1 h 429"/>
                <a:gd name="T60" fmla="*/ 1 w 543"/>
                <a:gd name="T61" fmla="*/ 1 h 429"/>
                <a:gd name="T62" fmla="*/ 1 w 543"/>
                <a:gd name="T63" fmla="*/ 1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3"/>
                <a:gd name="T97" fmla="*/ 0 h 429"/>
                <a:gd name="T98" fmla="*/ 543 w 543"/>
                <a:gd name="T99" fmla="*/ 429 h 4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3" h="429">
                  <a:moveTo>
                    <a:pt x="272" y="429"/>
                  </a:moveTo>
                  <a:lnTo>
                    <a:pt x="299" y="428"/>
                  </a:lnTo>
                  <a:lnTo>
                    <a:pt x="326" y="425"/>
                  </a:lnTo>
                  <a:lnTo>
                    <a:pt x="352" y="420"/>
                  </a:lnTo>
                  <a:lnTo>
                    <a:pt x="378" y="412"/>
                  </a:lnTo>
                  <a:lnTo>
                    <a:pt x="401" y="403"/>
                  </a:lnTo>
                  <a:lnTo>
                    <a:pt x="423" y="393"/>
                  </a:lnTo>
                  <a:lnTo>
                    <a:pt x="445" y="380"/>
                  </a:lnTo>
                  <a:lnTo>
                    <a:pt x="463" y="366"/>
                  </a:lnTo>
                  <a:lnTo>
                    <a:pt x="480" y="351"/>
                  </a:lnTo>
                  <a:lnTo>
                    <a:pt x="497" y="334"/>
                  </a:lnTo>
                  <a:lnTo>
                    <a:pt x="510" y="317"/>
                  </a:lnTo>
                  <a:lnTo>
                    <a:pt x="522" y="298"/>
                  </a:lnTo>
                  <a:lnTo>
                    <a:pt x="530" y="279"/>
                  </a:lnTo>
                  <a:lnTo>
                    <a:pt x="537" y="258"/>
                  </a:lnTo>
                  <a:lnTo>
                    <a:pt x="541" y="236"/>
                  </a:lnTo>
                  <a:lnTo>
                    <a:pt x="543" y="214"/>
                  </a:lnTo>
                  <a:lnTo>
                    <a:pt x="541" y="192"/>
                  </a:lnTo>
                  <a:lnTo>
                    <a:pt x="537" y="170"/>
                  </a:lnTo>
                  <a:lnTo>
                    <a:pt x="530" y="151"/>
                  </a:lnTo>
                  <a:lnTo>
                    <a:pt x="522" y="130"/>
                  </a:lnTo>
                  <a:lnTo>
                    <a:pt x="510" y="111"/>
                  </a:lnTo>
                  <a:lnTo>
                    <a:pt x="497" y="94"/>
                  </a:lnTo>
                  <a:lnTo>
                    <a:pt x="480" y="78"/>
                  </a:lnTo>
                  <a:lnTo>
                    <a:pt x="463" y="62"/>
                  </a:lnTo>
                  <a:lnTo>
                    <a:pt x="445" y="48"/>
                  </a:lnTo>
                  <a:lnTo>
                    <a:pt x="423" y="37"/>
                  </a:lnTo>
                  <a:lnTo>
                    <a:pt x="401" y="25"/>
                  </a:lnTo>
                  <a:lnTo>
                    <a:pt x="378" y="17"/>
                  </a:lnTo>
                  <a:lnTo>
                    <a:pt x="352" y="9"/>
                  </a:lnTo>
                  <a:lnTo>
                    <a:pt x="326" y="4"/>
                  </a:lnTo>
                  <a:lnTo>
                    <a:pt x="299" y="1"/>
                  </a:lnTo>
                  <a:lnTo>
                    <a:pt x="272" y="0"/>
                  </a:lnTo>
                  <a:lnTo>
                    <a:pt x="244" y="1"/>
                  </a:lnTo>
                  <a:lnTo>
                    <a:pt x="216" y="4"/>
                  </a:lnTo>
                  <a:lnTo>
                    <a:pt x="191" y="9"/>
                  </a:lnTo>
                  <a:lnTo>
                    <a:pt x="166" y="17"/>
                  </a:lnTo>
                  <a:lnTo>
                    <a:pt x="142" y="25"/>
                  </a:lnTo>
                  <a:lnTo>
                    <a:pt x="120" y="37"/>
                  </a:lnTo>
                  <a:lnTo>
                    <a:pt x="99" y="48"/>
                  </a:lnTo>
                  <a:lnTo>
                    <a:pt x="79" y="62"/>
                  </a:lnTo>
                  <a:lnTo>
                    <a:pt x="62" y="78"/>
                  </a:lnTo>
                  <a:lnTo>
                    <a:pt x="46" y="94"/>
                  </a:lnTo>
                  <a:lnTo>
                    <a:pt x="32" y="111"/>
                  </a:lnTo>
                  <a:lnTo>
                    <a:pt x="20" y="130"/>
                  </a:lnTo>
                  <a:lnTo>
                    <a:pt x="12" y="151"/>
                  </a:lnTo>
                  <a:lnTo>
                    <a:pt x="6" y="170"/>
                  </a:lnTo>
                  <a:lnTo>
                    <a:pt x="1" y="192"/>
                  </a:lnTo>
                  <a:lnTo>
                    <a:pt x="0" y="214"/>
                  </a:lnTo>
                  <a:lnTo>
                    <a:pt x="1" y="236"/>
                  </a:lnTo>
                  <a:lnTo>
                    <a:pt x="6" y="258"/>
                  </a:lnTo>
                  <a:lnTo>
                    <a:pt x="12" y="279"/>
                  </a:lnTo>
                  <a:lnTo>
                    <a:pt x="20" y="298"/>
                  </a:lnTo>
                  <a:lnTo>
                    <a:pt x="32" y="317"/>
                  </a:lnTo>
                  <a:lnTo>
                    <a:pt x="46" y="334"/>
                  </a:lnTo>
                  <a:lnTo>
                    <a:pt x="62" y="351"/>
                  </a:lnTo>
                  <a:lnTo>
                    <a:pt x="79" y="366"/>
                  </a:lnTo>
                  <a:lnTo>
                    <a:pt x="99" y="380"/>
                  </a:lnTo>
                  <a:lnTo>
                    <a:pt x="120" y="393"/>
                  </a:lnTo>
                  <a:lnTo>
                    <a:pt x="142" y="403"/>
                  </a:lnTo>
                  <a:lnTo>
                    <a:pt x="166" y="412"/>
                  </a:lnTo>
                  <a:lnTo>
                    <a:pt x="191" y="420"/>
                  </a:lnTo>
                  <a:lnTo>
                    <a:pt x="216" y="425"/>
                  </a:lnTo>
                  <a:lnTo>
                    <a:pt x="244" y="428"/>
                  </a:lnTo>
                  <a:lnTo>
                    <a:pt x="272" y="429"/>
                  </a:lnTo>
                  <a:close/>
                </a:path>
              </a:pathLst>
            </a:custGeom>
            <a:solidFill>
              <a:srgbClr val="D3E5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85" name="Freeform 100"/>
            <p:cNvSpPr>
              <a:spLocks/>
            </p:cNvSpPr>
            <p:nvPr/>
          </p:nvSpPr>
          <p:spPr bwMode="auto">
            <a:xfrm>
              <a:off x="3210" y="1492"/>
              <a:ext cx="267" cy="211"/>
            </a:xfrm>
            <a:custGeom>
              <a:avLst/>
              <a:gdLst>
                <a:gd name="T0" fmla="*/ 1 w 534"/>
                <a:gd name="T1" fmla="*/ 1 h 422"/>
                <a:gd name="T2" fmla="*/ 1 w 534"/>
                <a:gd name="T3" fmla="*/ 1 h 422"/>
                <a:gd name="T4" fmla="*/ 1 w 534"/>
                <a:gd name="T5" fmla="*/ 1 h 422"/>
                <a:gd name="T6" fmla="*/ 1 w 534"/>
                <a:gd name="T7" fmla="*/ 1 h 422"/>
                <a:gd name="T8" fmla="*/ 1 w 534"/>
                <a:gd name="T9" fmla="*/ 1 h 422"/>
                <a:gd name="T10" fmla="*/ 1 w 534"/>
                <a:gd name="T11" fmla="*/ 1 h 422"/>
                <a:gd name="T12" fmla="*/ 1 w 534"/>
                <a:gd name="T13" fmla="*/ 1 h 422"/>
                <a:gd name="T14" fmla="*/ 1 w 534"/>
                <a:gd name="T15" fmla="*/ 1 h 422"/>
                <a:gd name="T16" fmla="*/ 1 w 534"/>
                <a:gd name="T17" fmla="*/ 1 h 422"/>
                <a:gd name="T18" fmla="*/ 1 w 534"/>
                <a:gd name="T19" fmla="*/ 1 h 422"/>
                <a:gd name="T20" fmla="*/ 1 w 534"/>
                <a:gd name="T21" fmla="*/ 1 h 422"/>
                <a:gd name="T22" fmla="*/ 1 w 534"/>
                <a:gd name="T23" fmla="*/ 1 h 422"/>
                <a:gd name="T24" fmla="*/ 1 w 534"/>
                <a:gd name="T25" fmla="*/ 1 h 422"/>
                <a:gd name="T26" fmla="*/ 1 w 534"/>
                <a:gd name="T27" fmla="*/ 1 h 422"/>
                <a:gd name="T28" fmla="*/ 1 w 534"/>
                <a:gd name="T29" fmla="*/ 1 h 422"/>
                <a:gd name="T30" fmla="*/ 1 w 534"/>
                <a:gd name="T31" fmla="*/ 1 h 422"/>
                <a:gd name="T32" fmla="*/ 1 w 534"/>
                <a:gd name="T33" fmla="*/ 1 h 422"/>
                <a:gd name="T34" fmla="*/ 1 w 534"/>
                <a:gd name="T35" fmla="*/ 1 h 422"/>
                <a:gd name="T36" fmla="*/ 1 w 534"/>
                <a:gd name="T37" fmla="*/ 1 h 422"/>
                <a:gd name="T38" fmla="*/ 1 w 534"/>
                <a:gd name="T39" fmla="*/ 1 h 422"/>
                <a:gd name="T40" fmla="*/ 1 w 534"/>
                <a:gd name="T41" fmla="*/ 1 h 422"/>
                <a:gd name="T42" fmla="*/ 1 w 534"/>
                <a:gd name="T43" fmla="*/ 1 h 422"/>
                <a:gd name="T44" fmla="*/ 1 w 534"/>
                <a:gd name="T45" fmla="*/ 1 h 422"/>
                <a:gd name="T46" fmla="*/ 1 w 534"/>
                <a:gd name="T47" fmla="*/ 1 h 422"/>
                <a:gd name="T48" fmla="*/ 1 w 534"/>
                <a:gd name="T49" fmla="*/ 1 h 422"/>
                <a:gd name="T50" fmla="*/ 1 w 534"/>
                <a:gd name="T51" fmla="*/ 1 h 422"/>
                <a:gd name="T52" fmla="*/ 1 w 534"/>
                <a:gd name="T53" fmla="*/ 1 h 422"/>
                <a:gd name="T54" fmla="*/ 1 w 534"/>
                <a:gd name="T55" fmla="*/ 1 h 422"/>
                <a:gd name="T56" fmla="*/ 1 w 534"/>
                <a:gd name="T57" fmla="*/ 1 h 422"/>
                <a:gd name="T58" fmla="*/ 1 w 534"/>
                <a:gd name="T59" fmla="*/ 1 h 422"/>
                <a:gd name="T60" fmla="*/ 1 w 534"/>
                <a:gd name="T61" fmla="*/ 1 h 422"/>
                <a:gd name="T62" fmla="*/ 1 w 534"/>
                <a:gd name="T63" fmla="*/ 1 h 4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4"/>
                <a:gd name="T97" fmla="*/ 0 h 422"/>
                <a:gd name="T98" fmla="*/ 534 w 534"/>
                <a:gd name="T99" fmla="*/ 422 h 4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4" h="422">
                  <a:moveTo>
                    <a:pt x="268" y="422"/>
                  </a:moveTo>
                  <a:lnTo>
                    <a:pt x="295" y="421"/>
                  </a:lnTo>
                  <a:lnTo>
                    <a:pt x="321" y="417"/>
                  </a:lnTo>
                  <a:lnTo>
                    <a:pt x="346" y="413"/>
                  </a:lnTo>
                  <a:lnTo>
                    <a:pt x="372" y="406"/>
                  </a:lnTo>
                  <a:lnTo>
                    <a:pt x="395" y="396"/>
                  </a:lnTo>
                  <a:lnTo>
                    <a:pt x="416" y="386"/>
                  </a:lnTo>
                  <a:lnTo>
                    <a:pt x="437" y="373"/>
                  </a:lnTo>
                  <a:lnTo>
                    <a:pt x="456" y="360"/>
                  </a:lnTo>
                  <a:lnTo>
                    <a:pt x="473" y="345"/>
                  </a:lnTo>
                  <a:lnTo>
                    <a:pt x="488" y="328"/>
                  </a:lnTo>
                  <a:lnTo>
                    <a:pt x="502" y="311"/>
                  </a:lnTo>
                  <a:lnTo>
                    <a:pt x="513" y="293"/>
                  </a:lnTo>
                  <a:lnTo>
                    <a:pt x="522" y="273"/>
                  </a:lnTo>
                  <a:lnTo>
                    <a:pt x="528" y="254"/>
                  </a:lnTo>
                  <a:lnTo>
                    <a:pt x="533" y="233"/>
                  </a:lnTo>
                  <a:lnTo>
                    <a:pt x="534" y="211"/>
                  </a:lnTo>
                  <a:lnTo>
                    <a:pt x="533" y="189"/>
                  </a:lnTo>
                  <a:lnTo>
                    <a:pt x="528" y="168"/>
                  </a:lnTo>
                  <a:lnTo>
                    <a:pt x="522" y="149"/>
                  </a:lnTo>
                  <a:lnTo>
                    <a:pt x="513" y="129"/>
                  </a:lnTo>
                  <a:lnTo>
                    <a:pt x="502" y="111"/>
                  </a:lnTo>
                  <a:lnTo>
                    <a:pt x="488" y="93"/>
                  </a:lnTo>
                  <a:lnTo>
                    <a:pt x="473" y="77"/>
                  </a:lnTo>
                  <a:lnTo>
                    <a:pt x="456" y="62"/>
                  </a:lnTo>
                  <a:lnTo>
                    <a:pt x="437" y="49"/>
                  </a:lnTo>
                  <a:lnTo>
                    <a:pt x="416" y="36"/>
                  </a:lnTo>
                  <a:lnTo>
                    <a:pt x="395" y="26"/>
                  </a:lnTo>
                  <a:lnTo>
                    <a:pt x="372" y="16"/>
                  </a:lnTo>
                  <a:lnTo>
                    <a:pt x="346" y="9"/>
                  </a:lnTo>
                  <a:lnTo>
                    <a:pt x="321" y="5"/>
                  </a:lnTo>
                  <a:lnTo>
                    <a:pt x="295" y="1"/>
                  </a:lnTo>
                  <a:lnTo>
                    <a:pt x="268" y="0"/>
                  </a:lnTo>
                  <a:lnTo>
                    <a:pt x="240" y="1"/>
                  </a:lnTo>
                  <a:lnTo>
                    <a:pt x="214" y="5"/>
                  </a:lnTo>
                  <a:lnTo>
                    <a:pt x="188" y="9"/>
                  </a:lnTo>
                  <a:lnTo>
                    <a:pt x="164" y="16"/>
                  </a:lnTo>
                  <a:lnTo>
                    <a:pt x="140" y="26"/>
                  </a:lnTo>
                  <a:lnTo>
                    <a:pt x="118" y="36"/>
                  </a:lnTo>
                  <a:lnTo>
                    <a:pt x="97" y="49"/>
                  </a:lnTo>
                  <a:lnTo>
                    <a:pt x="79" y="62"/>
                  </a:lnTo>
                  <a:lnTo>
                    <a:pt x="61" y="77"/>
                  </a:lnTo>
                  <a:lnTo>
                    <a:pt x="46" y="93"/>
                  </a:lnTo>
                  <a:lnTo>
                    <a:pt x="33" y="111"/>
                  </a:lnTo>
                  <a:lnTo>
                    <a:pt x="21" y="129"/>
                  </a:lnTo>
                  <a:lnTo>
                    <a:pt x="12" y="149"/>
                  </a:lnTo>
                  <a:lnTo>
                    <a:pt x="6" y="168"/>
                  </a:lnTo>
                  <a:lnTo>
                    <a:pt x="2" y="189"/>
                  </a:lnTo>
                  <a:lnTo>
                    <a:pt x="0" y="211"/>
                  </a:lnTo>
                  <a:lnTo>
                    <a:pt x="2" y="233"/>
                  </a:lnTo>
                  <a:lnTo>
                    <a:pt x="6" y="254"/>
                  </a:lnTo>
                  <a:lnTo>
                    <a:pt x="12" y="273"/>
                  </a:lnTo>
                  <a:lnTo>
                    <a:pt x="21" y="293"/>
                  </a:lnTo>
                  <a:lnTo>
                    <a:pt x="33" y="311"/>
                  </a:lnTo>
                  <a:lnTo>
                    <a:pt x="46" y="328"/>
                  </a:lnTo>
                  <a:lnTo>
                    <a:pt x="61" y="345"/>
                  </a:lnTo>
                  <a:lnTo>
                    <a:pt x="79" y="360"/>
                  </a:lnTo>
                  <a:lnTo>
                    <a:pt x="97" y="373"/>
                  </a:lnTo>
                  <a:lnTo>
                    <a:pt x="118" y="386"/>
                  </a:lnTo>
                  <a:lnTo>
                    <a:pt x="140" y="396"/>
                  </a:lnTo>
                  <a:lnTo>
                    <a:pt x="164" y="406"/>
                  </a:lnTo>
                  <a:lnTo>
                    <a:pt x="188" y="413"/>
                  </a:lnTo>
                  <a:lnTo>
                    <a:pt x="214" y="417"/>
                  </a:lnTo>
                  <a:lnTo>
                    <a:pt x="240" y="421"/>
                  </a:lnTo>
                  <a:lnTo>
                    <a:pt x="268" y="422"/>
                  </a:lnTo>
                  <a:close/>
                </a:path>
              </a:pathLst>
            </a:custGeom>
            <a:solidFill>
              <a:srgbClr val="DDEA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86" name="Freeform 101"/>
            <p:cNvSpPr>
              <a:spLocks/>
            </p:cNvSpPr>
            <p:nvPr/>
          </p:nvSpPr>
          <p:spPr bwMode="auto">
            <a:xfrm>
              <a:off x="3213" y="1494"/>
              <a:ext cx="261" cy="207"/>
            </a:xfrm>
            <a:custGeom>
              <a:avLst/>
              <a:gdLst>
                <a:gd name="T0" fmla="*/ 1 w 522"/>
                <a:gd name="T1" fmla="*/ 1 h 413"/>
                <a:gd name="T2" fmla="*/ 1 w 522"/>
                <a:gd name="T3" fmla="*/ 1 h 413"/>
                <a:gd name="T4" fmla="*/ 1 w 522"/>
                <a:gd name="T5" fmla="*/ 1 h 413"/>
                <a:gd name="T6" fmla="*/ 1 w 522"/>
                <a:gd name="T7" fmla="*/ 1 h 413"/>
                <a:gd name="T8" fmla="*/ 1 w 522"/>
                <a:gd name="T9" fmla="*/ 1 h 413"/>
                <a:gd name="T10" fmla="*/ 1 w 522"/>
                <a:gd name="T11" fmla="*/ 1 h 413"/>
                <a:gd name="T12" fmla="*/ 1 w 522"/>
                <a:gd name="T13" fmla="*/ 1 h 413"/>
                <a:gd name="T14" fmla="*/ 1 w 522"/>
                <a:gd name="T15" fmla="*/ 1 h 413"/>
                <a:gd name="T16" fmla="*/ 1 w 522"/>
                <a:gd name="T17" fmla="*/ 1 h 413"/>
                <a:gd name="T18" fmla="*/ 1 w 522"/>
                <a:gd name="T19" fmla="*/ 1 h 413"/>
                <a:gd name="T20" fmla="*/ 1 w 522"/>
                <a:gd name="T21" fmla="*/ 1 h 413"/>
                <a:gd name="T22" fmla="*/ 1 w 522"/>
                <a:gd name="T23" fmla="*/ 1 h 413"/>
                <a:gd name="T24" fmla="*/ 1 w 522"/>
                <a:gd name="T25" fmla="*/ 1 h 413"/>
                <a:gd name="T26" fmla="*/ 1 w 522"/>
                <a:gd name="T27" fmla="*/ 1 h 413"/>
                <a:gd name="T28" fmla="*/ 1 w 522"/>
                <a:gd name="T29" fmla="*/ 1 h 413"/>
                <a:gd name="T30" fmla="*/ 1 w 522"/>
                <a:gd name="T31" fmla="*/ 1 h 413"/>
                <a:gd name="T32" fmla="*/ 1 w 522"/>
                <a:gd name="T33" fmla="*/ 1 h 413"/>
                <a:gd name="T34" fmla="*/ 1 w 522"/>
                <a:gd name="T35" fmla="*/ 1 h 413"/>
                <a:gd name="T36" fmla="*/ 1 w 522"/>
                <a:gd name="T37" fmla="*/ 1 h 413"/>
                <a:gd name="T38" fmla="*/ 1 w 522"/>
                <a:gd name="T39" fmla="*/ 1 h 413"/>
                <a:gd name="T40" fmla="*/ 1 w 522"/>
                <a:gd name="T41" fmla="*/ 1 h 413"/>
                <a:gd name="T42" fmla="*/ 1 w 522"/>
                <a:gd name="T43" fmla="*/ 1 h 413"/>
                <a:gd name="T44" fmla="*/ 1 w 522"/>
                <a:gd name="T45" fmla="*/ 1 h 413"/>
                <a:gd name="T46" fmla="*/ 1 w 522"/>
                <a:gd name="T47" fmla="*/ 1 h 413"/>
                <a:gd name="T48" fmla="*/ 1 w 522"/>
                <a:gd name="T49" fmla="*/ 1 h 413"/>
                <a:gd name="T50" fmla="*/ 1 w 522"/>
                <a:gd name="T51" fmla="*/ 1 h 413"/>
                <a:gd name="T52" fmla="*/ 1 w 522"/>
                <a:gd name="T53" fmla="*/ 1 h 413"/>
                <a:gd name="T54" fmla="*/ 1 w 522"/>
                <a:gd name="T55" fmla="*/ 1 h 413"/>
                <a:gd name="T56" fmla="*/ 1 w 522"/>
                <a:gd name="T57" fmla="*/ 1 h 413"/>
                <a:gd name="T58" fmla="*/ 1 w 522"/>
                <a:gd name="T59" fmla="*/ 1 h 413"/>
                <a:gd name="T60" fmla="*/ 1 w 522"/>
                <a:gd name="T61" fmla="*/ 1 h 413"/>
                <a:gd name="T62" fmla="*/ 1 w 522"/>
                <a:gd name="T63" fmla="*/ 1 h 4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2"/>
                <a:gd name="T97" fmla="*/ 0 h 413"/>
                <a:gd name="T98" fmla="*/ 522 w 522"/>
                <a:gd name="T99" fmla="*/ 413 h 4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2" h="413">
                  <a:moveTo>
                    <a:pt x="262" y="413"/>
                  </a:moveTo>
                  <a:lnTo>
                    <a:pt x="288" y="412"/>
                  </a:lnTo>
                  <a:lnTo>
                    <a:pt x="315" y="409"/>
                  </a:lnTo>
                  <a:lnTo>
                    <a:pt x="339" y="404"/>
                  </a:lnTo>
                  <a:lnTo>
                    <a:pt x="363" y="397"/>
                  </a:lnTo>
                  <a:lnTo>
                    <a:pt x="386" y="388"/>
                  </a:lnTo>
                  <a:lnTo>
                    <a:pt x="407" y="378"/>
                  </a:lnTo>
                  <a:lnTo>
                    <a:pt x="428" y="366"/>
                  </a:lnTo>
                  <a:lnTo>
                    <a:pt x="446" y="352"/>
                  </a:lnTo>
                  <a:lnTo>
                    <a:pt x="462" y="337"/>
                  </a:lnTo>
                  <a:lnTo>
                    <a:pt x="477" y="321"/>
                  </a:lnTo>
                  <a:lnTo>
                    <a:pt x="491" y="305"/>
                  </a:lnTo>
                  <a:lnTo>
                    <a:pt x="502" y="287"/>
                  </a:lnTo>
                  <a:lnTo>
                    <a:pt x="511" y="267"/>
                  </a:lnTo>
                  <a:lnTo>
                    <a:pt x="516" y="247"/>
                  </a:lnTo>
                  <a:lnTo>
                    <a:pt x="521" y="227"/>
                  </a:lnTo>
                  <a:lnTo>
                    <a:pt x="522" y="206"/>
                  </a:lnTo>
                  <a:lnTo>
                    <a:pt x="521" y="185"/>
                  </a:lnTo>
                  <a:lnTo>
                    <a:pt x="516" y="165"/>
                  </a:lnTo>
                  <a:lnTo>
                    <a:pt x="511" y="145"/>
                  </a:lnTo>
                  <a:lnTo>
                    <a:pt x="502" y="125"/>
                  </a:lnTo>
                  <a:lnTo>
                    <a:pt x="491" y="108"/>
                  </a:lnTo>
                  <a:lnTo>
                    <a:pt x="477" y="91"/>
                  </a:lnTo>
                  <a:lnTo>
                    <a:pt x="462" y="75"/>
                  </a:lnTo>
                  <a:lnTo>
                    <a:pt x="446" y="60"/>
                  </a:lnTo>
                  <a:lnTo>
                    <a:pt x="428" y="47"/>
                  </a:lnTo>
                  <a:lnTo>
                    <a:pt x="407" y="36"/>
                  </a:lnTo>
                  <a:lnTo>
                    <a:pt x="386" y="25"/>
                  </a:lnTo>
                  <a:lnTo>
                    <a:pt x="363" y="16"/>
                  </a:lnTo>
                  <a:lnTo>
                    <a:pt x="339" y="9"/>
                  </a:lnTo>
                  <a:lnTo>
                    <a:pt x="315" y="4"/>
                  </a:lnTo>
                  <a:lnTo>
                    <a:pt x="288" y="1"/>
                  </a:lnTo>
                  <a:lnTo>
                    <a:pt x="262" y="0"/>
                  </a:lnTo>
                  <a:lnTo>
                    <a:pt x="235" y="1"/>
                  </a:lnTo>
                  <a:lnTo>
                    <a:pt x="209" y="4"/>
                  </a:lnTo>
                  <a:lnTo>
                    <a:pt x="183" y="9"/>
                  </a:lnTo>
                  <a:lnTo>
                    <a:pt x="159" y="16"/>
                  </a:lnTo>
                  <a:lnTo>
                    <a:pt x="137" y="25"/>
                  </a:lnTo>
                  <a:lnTo>
                    <a:pt x="115" y="36"/>
                  </a:lnTo>
                  <a:lnTo>
                    <a:pt x="95" y="47"/>
                  </a:lnTo>
                  <a:lnTo>
                    <a:pt x="76" y="60"/>
                  </a:lnTo>
                  <a:lnTo>
                    <a:pt x="60" y="75"/>
                  </a:lnTo>
                  <a:lnTo>
                    <a:pt x="45" y="91"/>
                  </a:lnTo>
                  <a:lnTo>
                    <a:pt x="31" y="108"/>
                  </a:lnTo>
                  <a:lnTo>
                    <a:pt x="21" y="125"/>
                  </a:lnTo>
                  <a:lnTo>
                    <a:pt x="12" y="145"/>
                  </a:lnTo>
                  <a:lnTo>
                    <a:pt x="6" y="165"/>
                  </a:lnTo>
                  <a:lnTo>
                    <a:pt x="1" y="185"/>
                  </a:lnTo>
                  <a:lnTo>
                    <a:pt x="0" y="206"/>
                  </a:lnTo>
                  <a:lnTo>
                    <a:pt x="1" y="227"/>
                  </a:lnTo>
                  <a:lnTo>
                    <a:pt x="6" y="247"/>
                  </a:lnTo>
                  <a:lnTo>
                    <a:pt x="12" y="267"/>
                  </a:lnTo>
                  <a:lnTo>
                    <a:pt x="21" y="287"/>
                  </a:lnTo>
                  <a:lnTo>
                    <a:pt x="31" y="305"/>
                  </a:lnTo>
                  <a:lnTo>
                    <a:pt x="45" y="321"/>
                  </a:lnTo>
                  <a:lnTo>
                    <a:pt x="60" y="337"/>
                  </a:lnTo>
                  <a:lnTo>
                    <a:pt x="76" y="352"/>
                  </a:lnTo>
                  <a:lnTo>
                    <a:pt x="95" y="366"/>
                  </a:lnTo>
                  <a:lnTo>
                    <a:pt x="115" y="378"/>
                  </a:lnTo>
                  <a:lnTo>
                    <a:pt x="137" y="388"/>
                  </a:lnTo>
                  <a:lnTo>
                    <a:pt x="159" y="397"/>
                  </a:lnTo>
                  <a:lnTo>
                    <a:pt x="183" y="404"/>
                  </a:lnTo>
                  <a:lnTo>
                    <a:pt x="209" y="409"/>
                  </a:lnTo>
                  <a:lnTo>
                    <a:pt x="235" y="412"/>
                  </a:lnTo>
                  <a:lnTo>
                    <a:pt x="262" y="413"/>
                  </a:lnTo>
                  <a:close/>
                </a:path>
              </a:pathLst>
            </a:custGeom>
            <a:solidFill>
              <a:srgbClr val="E2ED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87" name="Freeform 102"/>
            <p:cNvSpPr>
              <a:spLocks/>
            </p:cNvSpPr>
            <p:nvPr/>
          </p:nvSpPr>
          <p:spPr bwMode="auto">
            <a:xfrm>
              <a:off x="3215" y="1496"/>
              <a:ext cx="256" cy="203"/>
            </a:xfrm>
            <a:custGeom>
              <a:avLst/>
              <a:gdLst>
                <a:gd name="T0" fmla="*/ 0 w 513"/>
                <a:gd name="T1" fmla="*/ 1 h 406"/>
                <a:gd name="T2" fmla="*/ 0 w 513"/>
                <a:gd name="T3" fmla="*/ 1 h 406"/>
                <a:gd name="T4" fmla="*/ 0 w 513"/>
                <a:gd name="T5" fmla="*/ 1 h 406"/>
                <a:gd name="T6" fmla="*/ 0 w 513"/>
                <a:gd name="T7" fmla="*/ 1 h 406"/>
                <a:gd name="T8" fmla="*/ 0 w 513"/>
                <a:gd name="T9" fmla="*/ 1 h 406"/>
                <a:gd name="T10" fmla="*/ 0 w 513"/>
                <a:gd name="T11" fmla="*/ 1 h 406"/>
                <a:gd name="T12" fmla="*/ 0 w 513"/>
                <a:gd name="T13" fmla="*/ 1 h 406"/>
                <a:gd name="T14" fmla="*/ 0 w 513"/>
                <a:gd name="T15" fmla="*/ 1 h 406"/>
                <a:gd name="T16" fmla="*/ 0 w 513"/>
                <a:gd name="T17" fmla="*/ 1 h 406"/>
                <a:gd name="T18" fmla="*/ 0 w 513"/>
                <a:gd name="T19" fmla="*/ 1 h 406"/>
                <a:gd name="T20" fmla="*/ 0 w 513"/>
                <a:gd name="T21" fmla="*/ 1 h 406"/>
                <a:gd name="T22" fmla="*/ 0 w 513"/>
                <a:gd name="T23" fmla="*/ 1 h 406"/>
                <a:gd name="T24" fmla="*/ 0 w 513"/>
                <a:gd name="T25" fmla="*/ 1 h 406"/>
                <a:gd name="T26" fmla="*/ 0 w 513"/>
                <a:gd name="T27" fmla="*/ 1 h 406"/>
                <a:gd name="T28" fmla="*/ 0 w 513"/>
                <a:gd name="T29" fmla="*/ 1 h 406"/>
                <a:gd name="T30" fmla="*/ 0 w 513"/>
                <a:gd name="T31" fmla="*/ 1 h 406"/>
                <a:gd name="T32" fmla="*/ 0 w 513"/>
                <a:gd name="T33" fmla="*/ 1 h 406"/>
                <a:gd name="T34" fmla="*/ 0 w 513"/>
                <a:gd name="T35" fmla="*/ 1 h 406"/>
                <a:gd name="T36" fmla="*/ 0 w 513"/>
                <a:gd name="T37" fmla="*/ 1 h 406"/>
                <a:gd name="T38" fmla="*/ 0 w 513"/>
                <a:gd name="T39" fmla="*/ 1 h 406"/>
                <a:gd name="T40" fmla="*/ 0 w 513"/>
                <a:gd name="T41" fmla="*/ 1 h 406"/>
                <a:gd name="T42" fmla="*/ 0 w 513"/>
                <a:gd name="T43" fmla="*/ 1 h 406"/>
                <a:gd name="T44" fmla="*/ 0 w 513"/>
                <a:gd name="T45" fmla="*/ 1 h 406"/>
                <a:gd name="T46" fmla="*/ 0 w 513"/>
                <a:gd name="T47" fmla="*/ 1 h 406"/>
                <a:gd name="T48" fmla="*/ 0 w 513"/>
                <a:gd name="T49" fmla="*/ 1 h 406"/>
                <a:gd name="T50" fmla="*/ 0 w 513"/>
                <a:gd name="T51" fmla="*/ 1 h 406"/>
                <a:gd name="T52" fmla="*/ 0 w 513"/>
                <a:gd name="T53" fmla="*/ 1 h 406"/>
                <a:gd name="T54" fmla="*/ 0 w 513"/>
                <a:gd name="T55" fmla="*/ 1 h 406"/>
                <a:gd name="T56" fmla="*/ 0 w 513"/>
                <a:gd name="T57" fmla="*/ 1 h 406"/>
                <a:gd name="T58" fmla="*/ 0 w 513"/>
                <a:gd name="T59" fmla="*/ 1 h 406"/>
                <a:gd name="T60" fmla="*/ 0 w 513"/>
                <a:gd name="T61" fmla="*/ 1 h 406"/>
                <a:gd name="T62" fmla="*/ 0 w 513"/>
                <a:gd name="T63" fmla="*/ 1 h 4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3"/>
                <a:gd name="T97" fmla="*/ 0 h 406"/>
                <a:gd name="T98" fmla="*/ 513 w 513"/>
                <a:gd name="T99" fmla="*/ 406 h 4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3" h="406">
                  <a:moveTo>
                    <a:pt x="257" y="406"/>
                  </a:moveTo>
                  <a:lnTo>
                    <a:pt x="283" y="405"/>
                  </a:lnTo>
                  <a:lnTo>
                    <a:pt x="309" y="401"/>
                  </a:lnTo>
                  <a:lnTo>
                    <a:pt x="333" y="397"/>
                  </a:lnTo>
                  <a:lnTo>
                    <a:pt x="356" y="390"/>
                  </a:lnTo>
                  <a:lnTo>
                    <a:pt x="379" y="382"/>
                  </a:lnTo>
                  <a:lnTo>
                    <a:pt x="400" y="371"/>
                  </a:lnTo>
                  <a:lnTo>
                    <a:pt x="419" y="360"/>
                  </a:lnTo>
                  <a:lnTo>
                    <a:pt x="438" y="346"/>
                  </a:lnTo>
                  <a:lnTo>
                    <a:pt x="454" y="332"/>
                  </a:lnTo>
                  <a:lnTo>
                    <a:pt x="469" y="316"/>
                  </a:lnTo>
                  <a:lnTo>
                    <a:pt x="482" y="300"/>
                  </a:lnTo>
                  <a:lnTo>
                    <a:pt x="492" y="281"/>
                  </a:lnTo>
                  <a:lnTo>
                    <a:pt x="501" y="263"/>
                  </a:lnTo>
                  <a:lnTo>
                    <a:pt x="507" y="243"/>
                  </a:lnTo>
                  <a:lnTo>
                    <a:pt x="511" y="224"/>
                  </a:lnTo>
                  <a:lnTo>
                    <a:pt x="513" y="203"/>
                  </a:lnTo>
                  <a:lnTo>
                    <a:pt x="511" y="182"/>
                  </a:lnTo>
                  <a:lnTo>
                    <a:pt x="507" y="163"/>
                  </a:lnTo>
                  <a:lnTo>
                    <a:pt x="501" y="143"/>
                  </a:lnTo>
                  <a:lnTo>
                    <a:pt x="492" y="125"/>
                  </a:lnTo>
                  <a:lnTo>
                    <a:pt x="482" y="106"/>
                  </a:lnTo>
                  <a:lnTo>
                    <a:pt x="469" y="90"/>
                  </a:lnTo>
                  <a:lnTo>
                    <a:pt x="454" y="74"/>
                  </a:lnTo>
                  <a:lnTo>
                    <a:pt x="438" y="60"/>
                  </a:lnTo>
                  <a:lnTo>
                    <a:pt x="419" y="46"/>
                  </a:lnTo>
                  <a:lnTo>
                    <a:pt x="400" y="35"/>
                  </a:lnTo>
                  <a:lnTo>
                    <a:pt x="379" y="24"/>
                  </a:lnTo>
                  <a:lnTo>
                    <a:pt x="356" y="16"/>
                  </a:lnTo>
                  <a:lnTo>
                    <a:pt x="333" y="9"/>
                  </a:lnTo>
                  <a:lnTo>
                    <a:pt x="309" y="5"/>
                  </a:lnTo>
                  <a:lnTo>
                    <a:pt x="283" y="1"/>
                  </a:lnTo>
                  <a:lnTo>
                    <a:pt x="257" y="0"/>
                  </a:lnTo>
                  <a:lnTo>
                    <a:pt x="230" y="1"/>
                  </a:lnTo>
                  <a:lnTo>
                    <a:pt x="205" y="5"/>
                  </a:lnTo>
                  <a:lnTo>
                    <a:pt x="181" y="9"/>
                  </a:lnTo>
                  <a:lnTo>
                    <a:pt x="156" y="16"/>
                  </a:lnTo>
                  <a:lnTo>
                    <a:pt x="135" y="24"/>
                  </a:lnTo>
                  <a:lnTo>
                    <a:pt x="113" y="35"/>
                  </a:lnTo>
                  <a:lnTo>
                    <a:pt x="93" y="46"/>
                  </a:lnTo>
                  <a:lnTo>
                    <a:pt x="75" y="60"/>
                  </a:lnTo>
                  <a:lnTo>
                    <a:pt x="59" y="74"/>
                  </a:lnTo>
                  <a:lnTo>
                    <a:pt x="44" y="90"/>
                  </a:lnTo>
                  <a:lnTo>
                    <a:pt x="31" y="106"/>
                  </a:lnTo>
                  <a:lnTo>
                    <a:pt x="20" y="125"/>
                  </a:lnTo>
                  <a:lnTo>
                    <a:pt x="11" y="143"/>
                  </a:lnTo>
                  <a:lnTo>
                    <a:pt x="5" y="163"/>
                  </a:lnTo>
                  <a:lnTo>
                    <a:pt x="1" y="182"/>
                  </a:lnTo>
                  <a:lnTo>
                    <a:pt x="0" y="203"/>
                  </a:lnTo>
                  <a:lnTo>
                    <a:pt x="1" y="224"/>
                  </a:lnTo>
                  <a:lnTo>
                    <a:pt x="5" y="243"/>
                  </a:lnTo>
                  <a:lnTo>
                    <a:pt x="11" y="263"/>
                  </a:lnTo>
                  <a:lnTo>
                    <a:pt x="20" y="281"/>
                  </a:lnTo>
                  <a:lnTo>
                    <a:pt x="31" y="300"/>
                  </a:lnTo>
                  <a:lnTo>
                    <a:pt x="44" y="316"/>
                  </a:lnTo>
                  <a:lnTo>
                    <a:pt x="59" y="332"/>
                  </a:lnTo>
                  <a:lnTo>
                    <a:pt x="75" y="346"/>
                  </a:lnTo>
                  <a:lnTo>
                    <a:pt x="93" y="360"/>
                  </a:lnTo>
                  <a:lnTo>
                    <a:pt x="113" y="371"/>
                  </a:lnTo>
                  <a:lnTo>
                    <a:pt x="135" y="382"/>
                  </a:lnTo>
                  <a:lnTo>
                    <a:pt x="156" y="390"/>
                  </a:lnTo>
                  <a:lnTo>
                    <a:pt x="181" y="397"/>
                  </a:lnTo>
                  <a:lnTo>
                    <a:pt x="205" y="401"/>
                  </a:lnTo>
                  <a:lnTo>
                    <a:pt x="230" y="405"/>
                  </a:lnTo>
                  <a:lnTo>
                    <a:pt x="257" y="406"/>
                  </a:lnTo>
                  <a:close/>
                </a:path>
              </a:pathLst>
            </a:custGeom>
            <a:solidFill>
              <a:srgbClr val="EAF2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88" name="Freeform 103"/>
            <p:cNvSpPr>
              <a:spLocks/>
            </p:cNvSpPr>
            <p:nvPr/>
          </p:nvSpPr>
          <p:spPr bwMode="auto">
            <a:xfrm>
              <a:off x="3218" y="1498"/>
              <a:ext cx="251" cy="199"/>
            </a:xfrm>
            <a:custGeom>
              <a:avLst/>
              <a:gdLst>
                <a:gd name="T0" fmla="*/ 0 w 503"/>
                <a:gd name="T1" fmla="*/ 1 h 397"/>
                <a:gd name="T2" fmla="*/ 0 w 503"/>
                <a:gd name="T3" fmla="*/ 1 h 397"/>
                <a:gd name="T4" fmla="*/ 0 w 503"/>
                <a:gd name="T5" fmla="*/ 1 h 397"/>
                <a:gd name="T6" fmla="*/ 0 w 503"/>
                <a:gd name="T7" fmla="*/ 1 h 397"/>
                <a:gd name="T8" fmla="*/ 0 w 503"/>
                <a:gd name="T9" fmla="*/ 1 h 397"/>
                <a:gd name="T10" fmla="*/ 0 w 503"/>
                <a:gd name="T11" fmla="*/ 1 h 397"/>
                <a:gd name="T12" fmla="*/ 0 w 503"/>
                <a:gd name="T13" fmla="*/ 1 h 397"/>
                <a:gd name="T14" fmla="*/ 0 w 503"/>
                <a:gd name="T15" fmla="*/ 1 h 397"/>
                <a:gd name="T16" fmla="*/ 0 w 503"/>
                <a:gd name="T17" fmla="*/ 1 h 397"/>
                <a:gd name="T18" fmla="*/ 0 w 503"/>
                <a:gd name="T19" fmla="*/ 1 h 397"/>
                <a:gd name="T20" fmla="*/ 0 w 503"/>
                <a:gd name="T21" fmla="*/ 1 h 397"/>
                <a:gd name="T22" fmla="*/ 0 w 503"/>
                <a:gd name="T23" fmla="*/ 1 h 397"/>
                <a:gd name="T24" fmla="*/ 0 w 503"/>
                <a:gd name="T25" fmla="*/ 1 h 397"/>
                <a:gd name="T26" fmla="*/ 0 w 503"/>
                <a:gd name="T27" fmla="*/ 1 h 397"/>
                <a:gd name="T28" fmla="*/ 0 w 503"/>
                <a:gd name="T29" fmla="*/ 1 h 397"/>
                <a:gd name="T30" fmla="*/ 0 w 503"/>
                <a:gd name="T31" fmla="*/ 1 h 397"/>
                <a:gd name="T32" fmla="*/ 0 w 503"/>
                <a:gd name="T33" fmla="*/ 1 h 397"/>
                <a:gd name="T34" fmla="*/ 0 w 503"/>
                <a:gd name="T35" fmla="*/ 1 h 397"/>
                <a:gd name="T36" fmla="*/ 0 w 503"/>
                <a:gd name="T37" fmla="*/ 1 h 397"/>
                <a:gd name="T38" fmla="*/ 0 w 503"/>
                <a:gd name="T39" fmla="*/ 1 h 397"/>
                <a:gd name="T40" fmla="*/ 0 w 503"/>
                <a:gd name="T41" fmla="*/ 1 h 397"/>
                <a:gd name="T42" fmla="*/ 0 w 503"/>
                <a:gd name="T43" fmla="*/ 1 h 397"/>
                <a:gd name="T44" fmla="*/ 0 w 503"/>
                <a:gd name="T45" fmla="*/ 1 h 397"/>
                <a:gd name="T46" fmla="*/ 0 w 503"/>
                <a:gd name="T47" fmla="*/ 1 h 397"/>
                <a:gd name="T48" fmla="*/ 0 w 503"/>
                <a:gd name="T49" fmla="*/ 1 h 397"/>
                <a:gd name="T50" fmla="*/ 0 w 503"/>
                <a:gd name="T51" fmla="*/ 1 h 397"/>
                <a:gd name="T52" fmla="*/ 0 w 503"/>
                <a:gd name="T53" fmla="*/ 1 h 397"/>
                <a:gd name="T54" fmla="*/ 0 w 503"/>
                <a:gd name="T55" fmla="*/ 1 h 397"/>
                <a:gd name="T56" fmla="*/ 0 w 503"/>
                <a:gd name="T57" fmla="*/ 1 h 397"/>
                <a:gd name="T58" fmla="*/ 0 w 503"/>
                <a:gd name="T59" fmla="*/ 1 h 397"/>
                <a:gd name="T60" fmla="*/ 0 w 503"/>
                <a:gd name="T61" fmla="*/ 1 h 397"/>
                <a:gd name="T62" fmla="*/ 0 w 503"/>
                <a:gd name="T63" fmla="*/ 1 h 3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3"/>
                <a:gd name="T97" fmla="*/ 0 h 397"/>
                <a:gd name="T98" fmla="*/ 503 w 503"/>
                <a:gd name="T99" fmla="*/ 397 h 3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3" h="397">
                  <a:moveTo>
                    <a:pt x="252" y="397"/>
                  </a:moveTo>
                  <a:lnTo>
                    <a:pt x="277" y="396"/>
                  </a:lnTo>
                  <a:lnTo>
                    <a:pt x="302" y="393"/>
                  </a:lnTo>
                  <a:lnTo>
                    <a:pt x="327" y="388"/>
                  </a:lnTo>
                  <a:lnTo>
                    <a:pt x="350" y="381"/>
                  </a:lnTo>
                  <a:lnTo>
                    <a:pt x="372" y="373"/>
                  </a:lnTo>
                  <a:lnTo>
                    <a:pt x="392" y="363"/>
                  </a:lnTo>
                  <a:lnTo>
                    <a:pt x="412" y="351"/>
                  </a:lnTo>
                  <a:lnTo>
                    <a:pt x="429" y="339"/>
                  </a:lnTo>
                  <a:lnTo>
                    <a:pt x="445" y="325"/>
                  </a:lnTo>
                  <a:lnTo>
                    <a:pt x="460" y="309"/>
                  </a:lnTo>
                  <a:lnTo>
                    <a:pt x="473" y="292"/>
                  </a:lnTo>
                  <a:lnTo>
                    <a:pt x="483" y="275"/>
                  </a:lnTo>
                  <a:lnTo>
                    <a:pt x="492" y="257"/>
                  </a:lnTo>
                  <a:lnTo>
                    <a:pt x="498" y="238"/>
                  </a:lnTo>
                  <a:lnTo>
                    <a:pt x="502" y="219"/>
                  </a:lnTo>
                  <a:lnTo>
                    <a:pt x="503" y="198"/>
                  </a:lnTo>
                  <a:lnTo>
                    <a:pt x="502" y="177"/>
                  </a:lnTo>
                  <a:lnTo>
                    <a:pt x="498" y="158"/>
                  </a:lnTo>
                  <a:lnTo>
                    <a:pt x="492" y="139"/>
                  </a:lnTo>
                  <a:lnTo>
                    <a:pt x="483" y="121"/>
                  </a:lnTo>
                  <a:lnTo>
                    <a:pt x="473" y="104"/>
                  </a:lnTo>
                  <a:lnTo>
                    <a:pt x="460" y="87"/>
                  </a:lnTo>
                  <a:lnTo>
                    <a:pt x="445" y="72"/>
                  </a:lnTo>
                  <a:lnTo>
                    <a:pt x="429" y="57"/>
                  </a:lnTo>
                  <a:lnTo>
                    <a:pt x="412" y="45"/>
                  </a:lnTo>
                  <a:lnTo>
                    <a:pt x="392" y="33"/>
                  </a:lnTo>
                  <a:lnTo>
                    <a:pt x="372" y="24"/>
                  </a:lnTo>
                  <a:lnTo>
                    <a:pt x="350" y="16"/>
                  </a:lnTo>
                  <a:lnTo>
                    <a:pt x="327" y="9"/>
                  </a:lnTo>
                  <a:lnTo>
                    <a:pt x="302" y="3"/>
                  </a:lnTo>
                  <a:lnTo>
                    <a:pt x="277" y="1"/>
                  </a:lnTo>
                  <a:lnTo>
                    <a:pt x="252" y="0"/>
                  </a:lnTo>
                  <a:lnTo>
                    <a:pt x="226" y="1"/>
                  </a:lnTo>
                  <a:lnTo>
                    <a:pt x="201" y="3"/>
                  </a:lnTo>
                  <a:lnTo>
                    <a:pt x="177" y="9"/>
                  </a:lnTo>
                  <a:lnTo>
                    <a:pt x="154" y="16"/>
                  </a:lnTo>
                  <a:lnTo>
                    <a:pt x="132" y="24"/>
                  </a:lnTo>
                  <a:lnTo>
                    <a:pt x="111" y="33"/>
                  </a:lnTo>
                  <a:lnTo>
                    <a:pt x="92" y="45"/>
                  </a:lnTo>
                  <a:lnTo>
                    <a:pt x="74" y="57"/>
                  </a:lnTo>
                  <a:lnTo>
                    <a:pt x="58" y="72"/>
                  </a:lnTo>
                  <a:lnTo>
                    <a:pt x="43" y="87"/>
                  </a:lnTo>
                  <a:lnTo>
                    <a:pt x="30" y="104"/>
                  </a:lnTo>
                  <a:lnTo>
                    <a:pt x="20" y="121"/>
                  </a:lnTo>
                  <a:lnTo>
                    <a:pt x="12" y="139"/>
                  </a:lnTo>
                  <a:lnTo>
                    <a:pt x="5" y="158"/>
                  </a:lnTo>
                  <a:lnTo>
                    <a:pt x="2" y="177"/>
                  </a:lnTo>
                  <a:lnTo>
                    <a:pt x="0" y="198"/>
                  </a:lnTo>
                  <a:lnTo>
                    <a:pt x="2" y="219"/>
                  </a:lnTo>
                  <a:lnTo>
                    <a:pt x="5" y="238"/>
                  </a:lnTo>
                  <a:lnTo>
                    <a:pt x="12" y="257"/>
                  </a:lnTo>
                  <a:lnTo>
                    <a:pt x="20" y="275"/>
                  </a:lnTo>
                  <a:lnTo>
                    <a:pt x="30" y="292"/>
                  </a:lnTo>
                  <a:lnTo>
                    <a:pt x="43" y="309"/>
                  </a:lnTo>
                  <a:lnTo>
                    <a:pt x="58" y="325"/>
                  </a:lnTo>
                  <a:lnTo>
                    <a:pt x="74" y="339"/>
                  </a:lnTo>
                  <a:lnTo>
                    <a:pt x="92" y="351"/>
                  </a:lnTo>
                  <a:lnTo>
                    <a:pt x="111" y="363"/>
                  </a:lnTo>
                  <a:lnTo>
                    <a:pt x="132" y="373"/>
                  </a:lnTo>
                  <a:lnTo>
                    <a:pt x="154" y="381"/>
                  </a:lnTo>
                  <a:lnTo>
                    <a:pt x="177" y="388"/>
                  </a:lnTo>
                  <a:lnTo>
                    <a:pt x="201" y="393"/>
                  </a:lnTo>
                  <a:lnTo>
                    <a:pt x="226" y="396"/>
                  </a:lnTo>
                  <a:lnTo>
                    <a:pt x="252" y="397"/>
                  </a:lnTo>
                  <a:close/>
                </a:path>
              </a:pathLst>
            </a:custGeom>
            <a:solidFill>
              <a:srgbClr val="EFF7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89" name="Freeform 104"/>
            <p:cNvSpPr>
              <a:spLocks/>
            </p:cNvSpPr>
            <p:nvPr/>
          </p:nvSpPr>
          <p:spPr bwMode="auto">
            <a:xfrm>
              <a:off x="3220" y="1500"/>
              <a:ext cx="246" cy="195"/>
            </a:xfrm>
            <a:custGeom>
              <a:avLst/>
              <a:gdLst>
                <a:gd name="T0" fmla="*/ 1 w 492"/>
                <a:gd name="T1" fmla="*/ 1 h 390"/>
                <a:gd name="T2" fmla="*/ 1 w 492"/>
                <a:gd name="T3" fmla="*/ 1 h 390"/>
                <a:gd name="T4" fmla="*/ 1 w 492"/>
                <a:gd name="T5" fmla="*/ 1 h 390"/>
                <a:gd name="T6" fmla="*/ 1 w 492"/>
                <a:gd name="T7" fmla="*/ 1 h 390"/>
                <a:gd name="T8" fmla="*/ 1 w 492"/>
                <a:gd name="T9" fmla="*/ 1 h 390"/>
                <a:gd name="T10" fmla="*/ 1 w 492"/>
                <a:gd name="T11" fmla="*/ 1 h 390"/>
                <a:gd name="T12" fmla="*/ 1 w 492"/>
                <a:gd name="T13" fmla="*/ 1 h 390"/>
                <a:gd name="T14" fmla="*/ 1 w 492"/>
                <a:gd name="T15" fmla="*/ 1 h 390"/>
                <a:gd name="T16" fmla="*/ 1 w 492"/>
                <a:gd name="T17" fmla="*/ 1 h 390"/>
                <a:gd name="T18" fmla="*/ 1 w 492"/>
                <a:gd name="T19" fmla="*/ 1 h 390"/>
                <a:gd name="T20" fmla="*/ 1 w 492"/>
                <a:gd name="T21" fmla="*/ 1 h 390"/>
                <a:gd name="T22" fmla="*/ 1 w 492"/>
                <a:gd name="T23" fmla="*/ 1 h 390"/>
                <a:gd name="T24" fmla="*/ 1 w 492"/>
                <a:gd name="T25" fmla="*/ 1 h 390"/>
                <a:gd name="T26" fmla="*/ 1 w 492"/>
                <a:gd name="T27" fmla="*/ 1 h 390"/>
                <a:gd name="T28" fmla="*/ 1 w 492"/>
                <a:gd name="T29" fmla="*/ 1 h 390"/>
                <a:gd name="T30" fmla="*/ 1 w 492"/>
                <a:gd name="T31" fmla="*/ 1 h 390"/>
                <a:gd name="T32" fmla="*/ 1 w 492"/>
                <a:gd name="T33" fmla="*/ 1 h 390"/>
                <a:gd name="T34" fmla="*/ 1 w 492"/>
                <a:gd name="T35" fmla="*/ 1 h 390"/>
                <a:gd name="T36" fmla="*/ 1 w 492"/>
                <a:gd name="T37" fmla="*/ 1 h 390"/>
                <a:gd name="T38" fmla="*/ 1 w 492"/>
                <a:gd name="T39" fmla="*/ 1 h 390"/>
                <a:gd name="T40" fmla="*/ 1 w 492"/>
                <a:gd name="T41" fmla="*/ 1 h 390"/>
                <a:gd name="T42" fmla="*/ 1 w 492"/>
                <a:gd name="T43" fmla="*/ 1 h 390"/>
                <a:gd name="T44" fmla="*/ 1 w 492"/>
                <a:gd name="T45" fmla="*/ 1 h 390"/>
                <a:gd name="T46" fmla="*/ 1 w 492"/>
                <a:gd name="T47" fmla="*/ 1 h 390"/>
                <a:gd name="T48" fmla="*/ 1 w 492"/>
                <a:gd name="T49" fmla="*/ 1 h 390"/>
                <a:gd name="T50" fmla="*/ 1 w 492"/>
                <a:gd name="T51" fmla="*/ 1 h 390"/>
                <a:gd name="T52" fmla="*/ 1 w 492"/>
                <a:gd name="T53" fmla="*/ 1 h 390"/>
                <a:gd name="T54" fmla="*/ 1 w 492"/>
                <a:gd name="T55" fmla="*/ 1 h 390"/>
                <a:gd name="T56" fmla="*/ 1 w 492"/>
                <a:gd name="T57" fmla="*/ 1 h 390"/>
                <a:gd name="T58" fmla="*/ 1 w 492"/>
                <a:gd name="T59" fmla="*/ 1 h 390"/>
                <a:gd name="T60" fmla="*/ 1 w 492"/>
                <a:gd name="T61" fmla="*/ 1 h 390"/>
                <a:gd name="T62" fmla="*/ 1 w 492"/>
                <a:gd name="T63" fmla="*/ 1 h 3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2"/>
                <a:gd name="T97" fmla="*/ 0 h 390"/>
                <a:gd name="T98" fmla="*/ 492 w 492"/>
                <a:gd name="T99" fmla="*/ 390 h 3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2" h="390">
                  <a:moveTo>
                    <a:pt x="247" y="390"/>
                  </a:moveTo>
                  <a:lnTo>
                    <a:pt x="272" y="389"/>
                  </a:lnTo>
                  <a:lnTo>
                    <a:pt x="296" y="386"/>
                  </a:lnTo>
                  <a:lnTo>
                    <a:pt x="319" y="380"/>
                  </a:lnTo>
                  <a:lnTo>
                    <a:pt x="342" y="375"/>
                  </a:lnTo>
                  <a:lnTo>
                    <a:pt x="364" y="367"/>
                  </a:lnTo>
                  <a:lnTo>
                    <a:pt x="384" y="356"/>
                  </a:lnTo>
                  <a:lnTo>
                    <a:pt x="404" y="345"/>
                  </a:lnTo>
                  <a:lnTo>
                    <a:pt x="421" y="332"/>
                  </a:lnTo>
                  <a:lnTo>
                    <a:pt x="436" y="318"/>
                  </a:lnTo>
                  <a:lnTo>
                    <a:pt x="451" y="303"/>
                  </a:lnTo>
                  <a:lnTo>
                    <a:pt x="462" y="287"/>
                  </a:lnTo>
                  <a:lnTo>
                    <a:pt x="473" y="271"/>
                  </a:lnTo>
                  <a:lnTo>
                    <a:pt x="481" y="253"/>
                  </a:lnTo>
                  <a:lnTo>
                    <a:pt x="488" y="234"/>
                  </a:lnTo>
                  <a:lnTo>
                    <a:pt x="491" y="215"/>
                  </a:lnTo>
                  <a:lnTo>
                    <a:pt x="492" y="195"/>
                  </a:lnTo>
                  <a:lnTo>
                    <a:pt x="491" y="175"/>
                  </a:lnTo>
                  <a:lnTo>
                    <a:pt x="488" y="156"/>
                  </a:lnTo>
                  <a:lnTo>
                    <a:pt x="481" y="137"/>
                  </a:lnTo>
                  <a:lnTo>
                    <a:pt x="473" y="119"/>
                  </a:lnTo>
                  <a:lnTo>
                    <a:pt x="462" y="103"/>
                  </a:lnTo>
                  <a:lnTo>
                    <a:pt x="451" y="87"/>
                  </a:lnTo>
                  <a:lnTo>
                    <a:pt x="436" y="72"/>
                  </a:lnTo>
                  <a:lnTo>
                    <a:pt x="421" y="58"/>
                  </a:lnTo>
                  <a:lnTo>
                    <a:pt x="404" y="45"/>
                  </a:lnTo>
                  <a:lnTo>
                    <a:pt x="384" y="34"/>
                  </a:lnTo>
                  <a:lnTo>
                    <a:pt x="364" y="23"/>
                  </a:lnTo>
                  <a:lnTo>
                    <a:pt x="342" y="15"/>
                  </a:lnTo>
                  <a:lnTo>
                    <a:pt x="319" y="10"/>
                  </a:lnTo>
                  <a:lnTo>
                    <a:pt x="296" y="4"/>
                  </a:lnTo>
                  <a:lnTo>
                    <a:pt x="272" y="1"/>
                  </a:lnTo>
                  <a:lnTo>
                    <a:pt x="247" y="0"/>
                  </a:lnTo>
                  <a:lnTo>
                    <a:pt x="221" y="1"/>
                  </a:lnTo>
                  <a:lnTo>
                    <a:pt x="197" y="4"/>
                  </a:lnTo>
                  <a:lnTo>
                    <a:pt x="173" y="10"/>
                  </a:lnTo>
                  <a:lnTo>
                    <a:pt x="151" y="15"/>
                  </a:lnTo>
                  <a:lnTo>
                    <a:pt x="129" y="23"/>
                  </a:lnTo>
                  <a:lnTo>
                    <a:pt x="108" y="34"/>
                  </a:lnTo>
                  <a:lnTo>
                    <a:pt x="90" y="45"/>
                  </a:lnTo>
                  <a:lnTo>
                    <a:pt x="73" y="58"/>
                  </a:lnTo>
                  <a:lnTo>
                    <a:pt x="57" y="72"/>
                  </a:lnTo>
                  <a:lnTo>
                    <a:pt x="43" y="87"/>
                  </a:lnTo>
                  <a:lnTo>
                    <a:pt x="30" y="103"/>
                  </a:lnTo>
                  <a:lnTo>
                    <a:pt x="20" y="119"/>
                  </a:lnTo>
                  <a:lnTo>
                    <a:pt x="12" y="137"/>
                  </a:lnTo>
                  <a:lnTo>
                    <a:pt x="5" y="156"/>
                  </a:lnTo>
                  <a:lnTo>
                    <a:pt x="1" y="175"/>
                  </a:lnTo>
                  <a:lnTo>
                    <a:pt x="0" y="195"/>
                  </a:lnTo>
                  <a:lnTo>
                    <a:pt x="1" y="215"/>
                  </a:lnTo>
                  <a:lnTo>
                    <a:pt x="5" y="234"/>
                  </a:lnTo>
                  <a:lnTo>
                    <a:pt x="12" y="253"/>
                  </a:lnTo>
                  <a:lnTo>
                    <a:pt x="20" y="271"/>
                  </a:lnTo>
                  <a:lnTo>
                    <a:pt x="30" y="287"/>
                  </a:lnTo>
                  <a:lnTo>
                    <a:pt x="43" y="303"/>
                  </a:lnTo>
                  <a:lnTo>
                    <a:pt x="57" y="318"/>
                  </a:lnTo>
                  <a:lnTo>
                    <a:pt x="73" y="332"/>
                  </a:lnTo>
                  <a:lnTo>
                    <a:pt x="90" y="345"/>
                  </a:lnTo>
                  <a:lnTo>
                    <a:pt x="108" y="356"/>
                  </a:lnTo>
                  <a:lnTo>
                    <a:pt x="129" y="367"/>
                  </a:lnTo>
                  <a:lnTo>
                    <a:pt x="151" y="375"/>
                  </a:lnTo>
                  <a:lnTo>
                    <a:pt x="173" y="380"/>
                  </a:lnTo>
                  <a:lnTo>
                    <a:pt x="197" y="386"/>
                  </a:lnTo>
                  <a:lnTo>
                    <a:pt x="221" y="389"/>
                  </a:lnTo>
                  <a:lnTo>
                    <a:pt x="247" y="390"/>
                  </a:lnTo>
                  <a:close/>
                </a:path>
              </a:pathLst>
            </a:custGeom>
            <a:solidFill>
              <a:srgbClr val="F9FC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90" name="Freeform 105"/>
            <p:cNvSpPr>
              <a:spLocks/>
            </p:cNvSpPr>
            <p:nvPr/>
          </p:nvSpPr>
          <p:spPr bwMode="auto">
            <a:xfrm>
              <a:off x="3222" y="1502"/>
              <a:ext cx="242" cy="191"/>
            </a:xfrm>
            <a:custGeom>
              <a:avLst/>
              <a:gdLst>
                <a:gd name="T0" fmla="*/ 1 w 483"/>
                <a:gd name="T1" fmla="*/ 1 h 381"/>
                <a:gd name="T2" fmla="*/ 1 w 483"/>
                <a:gd name="T3" fmla="*/ 1 h 381"/>
                <a:gd name="T4" fmla="*/ 1 w 483"/>
                <a:gd name="T5" fmla="*/ 1 h 381"/>
                <a:gd name="T6" fmla="*/ 1 w 483"/>
                <a:gd name="T7" fmla="*/ 1 h 381"/>
                <a:gd name="T8" fmla="*/ 1 w 483"/>
                <a:gd name="T9" fmla="*/ 1 h 381"/>
                <a:gd name="T10" fmla="*/ 1 w 483"/>
                <a:gd name="T11" fmla="*/ 1 h 381"/>
                <a:gd name="T12" fmla="*/ 1 w 483"/>
                <a:gd name="T13" fmla="*/ 1 h 381"/>
                <a:gd name="T14" fmla="*/ 1 w 483"/>
                <a:gd name="T15" fmla="*/ 1 h 381"/>
                <a:gd name="T16" fmla="*/ 1 w 483"/>
                <a:gd name="T17" fmla="*/ 1 h 381"/>
                <a:gd name="T18" fmla="*/ 1 w 483"/>
                <a:gd name="T19" fmla="*/ 1 h 381"/>
                <a:gd name="T20" fmla="*/ 1 w 483"/>
                <a:gd name="T21" fmla="*/ 1 h 381"/>
                <a:gd name="T22" fmla="*/ 1 w 483"/>
                <a:gd name="T23" fmla="*/ 1 h 381"/>
                <a:gd name="T24" fmla="*/ 1 w 483"/>
                <a:gd name="T25" fmla="*/ 1 h 381"/>
                <a:gd name="T26" fmla="*/ 1 w 483"/>
                <a:gd name="T27" fmla="*/ 1 h 381"/>
                <a:gd name="T28" fmla="*/ 1 w 483"/>
                <a:gd name="T29" fmla="*/ 1 h 381"/>
                <a:gd name="T30" fmla="*/ 1 w 483"/>
                <a:gd name="T31" fmla="*/ 1 h 381"/>
                <a:gd name="T32" fmla="*/ 1 w 483"/>
                <a:gd name="T33" fmla="*/ 1 h 381"/>
                <a:gd name="T34" fmla="*/ 1 w 483"/>
                <a:gd name="T35" fmla="*/ 1 h 381"/>
                <a:gd name="T36" fmla="*/ 1 w 483"/>
                <a:gd name="T37" fmla="*/ 1 h 381"/>
                <a:gd name="T38" fmla="*/ 1 w 483"/>
                <a:gd name="T39" fmla="*/ 1 h 381"/>
                <a:gd name="T40" fmla="*/ 1 w 483"/>
                <a:gd name="T41" fmla="*/ 1 h 381"/>
                <a:gd name="T42" fmla="*/ 1 w 483"/>
                <a:gd name="T43" fmla="*/ 1 h 381"/>
                <a:gd name="T44" fmla="*/ 1 w 483"/>
                <a:gd name="T45" fmla="*/ 1 h 381"/>
                <a:gd name="T46" fmla="*/ 1 w 483"/>
                <a:gd name="T47" fmla="*/ 1 h 381"/>
                <a:gd name="T48" fmla="*/ 1 w 483"/>
                <a:gd name="T49" fmla="*/ 1 h 381"/>
                <a:gd name="T50" fmla="*/ 1 w 483"/>
                <a:gd name="T51" fmla="*/ 1 h 381"/>
                <a:gd name="T52" fmla="*/ 1 w 483"/>
                <a:gd name="T53" fmla="*/ 1 h 381"/>
                <a:gd name="T54" fmla="*/ 1 w 483"/>
                <a:gd name="T55" fmla="*/ 1 h 381"/>
                <a:gd name="T56" fmla="*/ 1 w 483"/>
                <a:gd name="T57" fmla="*/ 1 h 381"/>
                <a:gd name="T58" fmla="*/ 1 w 483"/>
                <a:gd name="T59" fmla="*/ 1 h 381"/>
                <a:gd name="T60" fmla="*/ 1 w 483"/>
                <a:gd name="T61" fmla="*/ 1 h 381"/>
                <a:gd name="T62" fmla="*/ 1 w 483"/>
                <a:gd name="T63" fmla="*/ 1 h 3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3"/>
                <a:gd name="T97" fmla="*/ 0 h 381"/>
                <a:gd name="T98" fmla="*/ 483 w 483"/>
                <a:gd name="T99" fmla="*/ 381 h 3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3" h="381">
                  <a:moveTo>
                    <a:pt x="242" y="381"/>
                  </a:moveTo>
                  <a:lnTo>
                    <a:pt x="266" y="380"/>
                  </a:lnTo>
                  <a:lnTo>
                    <a:pt x="290" y="378"/>
                  </a:lnTo>
                  <a:lnTo>
                    <a:pt x="313" y="372"/>
                  </a:lnTo>
                  <a:lnTo>
                    <a:pt x="335" y="366"/>
                  </a:lnTo>
                  <a:lnTo>
                    <a:pt x="356" y="358"/>
                  </a:lnTo>
                  <a:lnTo>
                    <a:pt x="377" y="348"/>
                  </a:lnTo>
                  <a:lnTo>
                    <a:pt x="395" y="337"/>
                  </a:lnTo>
                  <a:lnTo>
                    <a:pt x="412" y="325"/>
                  </a:lnTo>
                  <a:lnTo>
                    <a:pt x="427" y="311"/>
                  </a:lnTo>
                  <a:lnTo>
                    <a:pt x="441" y="297"/>
                  </a:lnTo>
                  <a:lnTo>
                    <a:pt x="454" y="281"/>
                  </a:lnTo>
                  <a:lnTo>
                    <a:pt x="464" y="264"/>
                  </a:lnTo>
                  <a:lnTo>
                    <a:pt x="472" y="246"/>
                  </a:lnTo>
                  <a:lnTo>
                    <a:pt x="478" y="228"/>
                  </a:lnTo>
                  <a:lnTo>
                    <a:pt x="482" y="210"/>
                  </a:lnTo>
                  <a:lnTo>
                    <a:pt x="483" y="190"/>
                  </a:lnTo>
                  <a:lnTo>
                    <a:pt x="482" y="170"/>
                  </a:lnTo>
                  <a:lnTo>
                    <a:pt x="478" y="152"/>
                  </a:lnTo>
                  <a:lnTo>
                    <a:pt x="472" y="134"/>
                  </a:lnTo>
                  <a:lnTo>
                    <a:pt x="464" y="116"/>
                  </a:lnTo>
                  <a:lnTo>
                    <a:pt x="454" y="99"/>
                  </a:lnTo>
                  <a:lnTo>
                    <a:pt x="441" y="84"/>
                  </a:lnTo>
                  <a:lnTo>
                    <a:pt x="427" y="69"/>
                  </a:lnTo>
                  <a:lnTo>
                    <a:pt x="412" y="55"/>
                  </a:lnTo>
                  <a:lnTo>
                    <a:pt x="395" y="44"/>
                  </a:lnTo>
                  <a:lnTo>
                    <a:pt x="377" y="32"/>
                  </a:lnTo>
                  <a:lnTo>
                    <a:pt x="356" y="23"/>
                  </a:lnTo>
                  <a:lnTo>
                    <a:pt x="335" y="15"/>
                  </a:lnTo>
                  <a:lnTo>
                    <a:pt x="313" y="8"/>
                  </a:lnTo>
                  <a:lnTo>
                    <a:pt x="290" y="3"/>
                  </a:lnTo>
                  <a:lnTo>
                    <a:pt x="266" y="1"/>
                  </a:lnTo>
                  <a:lnTo>
                    <a:pt x="242" y="0"/>
                  </a:lnTo>
                  <a:lnTo>
                    <a:pt x="218" y="1"/>
                  </a:lnTo>
                  <a:lnTo>
                    <a:pt x="193" y="3"/>
                  </a:lnTo>
                  <a:lnTo>
                    <a:pt x="170" y="8"/>
                  </a:lnTo>
                  <a:lnTo>
                    <a:pt x="147" y="15"/>
                  </a:lnTo>
                  <a:lnTo>
                    <a:pt x="127" y="23"/>
                  </a:lnTo>
                  <a:lnTo>
                    <a:pt x="107" y="32"/>
                  </a:lnTo>
                  <a:lnTo>
                    <a:pt x="87" y="44"/>
                  </a:lnTo>
                  <a:lnTo>
                    <a:pt x="71" y="55"/>
                  </a:lnTo>
                  <a:lnTo>
                    <a:pt x="55" y="69"/>
                  </a:lnTo>
                  <a:lnTo>
                    <a:pt x="41" y="84"/>
                  </a:lnTo>
                  <a:lnTo>
                    <a:pt x="29" y="99"/>
                  </a:lnTo>
                  <a:lnTo>
                    <a:pt x="19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1" y="170"/>
                  </a:lnTo>
                  <a:lnTo>
                    <a:pt x="0" y="190"/>
                  </a:lnTo>
                  <a:lnTo>
                    <a:pt x="1" y="210"/>
                  </a:lnTo>
                  <a:lnTo>
                    <a:pt x="4" y="228"/>
                  </a:lnTo>
                  <a:lnTo>
                    <a:pt x="10" y="246"/>
                  </a:lnTo>
                  <a:lnTo>
                    <a:pt x="19" y="264"/>
                  </a:lnTo>
                  <a:lnTo>
                    <a:pt x="29" y="281"/>
                  </a:lnTo>
                  <a:lnTo>
                    <a:pt x="41" y="297"/>
                  </a:lnTo>
                  <a:lnTo>
                    <a:pt x="55" y="311"/>
                  </a:lnTo>
                  <a:lnTo>
                    <a:pt x="71" y="325"/>
                  </a:lnTo>
                  <a:lnTo>
                    <a:pt x="87" y="337"/>
                  </a:lnTo>
                  <a:lnTo>
                    <a:pt x="107" y="348"/>
                  </a:lnTo>
                  <a:lnTo>
                    <a:pt x="127" y="358"/>
                  </a:lnTo>
                  <a:lnTo>
                    <a:pt x="147" y="366"/>
                  </a:lnTo>
                  <a:lnTo>
                    <a:pt x="170" y="372"/>
                  </a:lnTo>
                  <a:lnTo>
                    <a:pt x="193" y="378"/>
                  </a:lnTo>
                  <a:lnTo>
                    <a:pt x="218" y="380"/>
                  </a:lnTo>
                  <a:lnTo>
                    <a:pt x="242" y="3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91" name="Freeform 106"/>
            <p:cNvSpPr>
              <a:spLocks/>
            </p:cNvSpPr>
            <p:nvPr/>
          </p:nvSpPr>
          <p:spPr bwMode="auto">
            <a:xfrm>
              <a:off x="3210" y="1697"/>
              <a:ext cx="685" cy="698"/>
            </a:xfrm>
            <a:custGeom>
              <a:avLst/>
              <a:gdLst>
                <a:gd name="T0" fmla="*/ 0 w 1371"/>
                <a:gd name="T1" fmla="*/ 1 h 1396"/>
                <a:gd name="T2" fmla="*/ 0 w 1371"/>
                <a:gd name="T3" fmla="*/ 1 h 1396"/>
                <a:gd name="T4" fmla="*/ 0 w 1371"/>
                <a:gd name="T5" fmla="*/ 1 h 1396"/>
                <a:gd name="T6" fmla="*/ 0 w 1371"/>
                <a:gd name="T7" fmla="*/ 1 h 1396"/>
                <a:gd name="T8" fmla="*/ 0 w 1371"/>
                <a:gd name="T9" fmla="*/ 1 h 1396"/>
                <a:gd name="T10" fmla="*/ 0 w 1371"/>
                <a:gd name="T11" fmla="*/ 1 h 1396"/>
                <a:gd name="T12" fmla="*/ 0 w 1371"/>
                <a:gd name="T13" fmla="*/ 1 h 1396"/>
                <a:gd name="T14" fmla="*/ 0 w 1371"/>
                <a:gd name="T15" fmla="*/ 1 h 1396"/>
                <a:gd name="T16" fmla="*/ 0 w 1371"/>
                <a:gd name="T17" fmla="*/ 1 h 1396"/>
                <a:gd name="T18" fmla="*/ 0 w 1371"/>
                <a:gd name="T19" fmla="*/ 1 h 1396"/>
                <a:gd name="T20" fmla="*/ 0 w 1371"/>
                <a:gd name="T21" fmla="*/ 1 h 1396"/>
                <a:gd name="T22" fmla="*/ 0 w 1371"/>
                <a:gd name="T23" fmla="*/ 1 h 1396"/>
                <a:gd name="T24" fmla="*/ 0 w 1371"/>
                <a:gd name="T25" fmla="*/ 1 h 1396"/>
                <a:gd name="T26" fmla="*/ 0 w 1371"/>
                <a:gd name="T27" fmla="*/ 1 h 1396"/>
                <a:gd name="T28" fmla="*/ 0 w 1371"/>
                <a:gd name="T29" fmla="*/ 0 h 1396"/>
                <a:gd name="T30" fmla="*/ 0 w 1371"/>
                <a:gd name="T31" fmla="*/ 0 h 1396"/>
                <a:gd name="T32" fmla="*/ 0 w 1371"/>
                <a:gd name="T33" fmla="*/ 1 h 1396"/>
                <a:gd name="T34" fmla="*/ 0 w 1371"/>
                <a:gd name="T35" fmla="*/ 1 h 1396"/>
                <a:gd name="T36" fmla="*/ 0 w 1371"/>
                <a:gd name="T37" fmla="*/ 1 h 1396"/>
                <a:gd name="T38" fmla="*/ 0 w 1371"/>
                <a:gd name="T39" fmla="*/ 1 h 1396"/>
                <a:gd name="T40" fmla="*/ 0 w 1371"/>
                <a:gd name="T41" fmla="*/ 1 h 1396"/>
                <a:gd name="T42" fmla="*/ 0 w 1371"/>
                <a:gd name="T43" fmla="*/ 1 h 1396"/>
                <a:gd name="T44" fmla="*/ 0 w 1371"/>
                <a:gd name="T45" fmla="*/ 1 h 1396"/>
                <a:gd name="T46" fmla="*/ 0 w 1371"/>
                <a:gd name="T47" fmla="*/ 1 h 1396"/>
                <a:gd name="T48" fmla="*/ 0 w 1371"/>
                <a:gd name="T49" fmla="*/ 1 h 13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71"/>
                <a:gd name="T76" fmla="*/ 0 h 1396"/>
                <a:gd name="T77" fmla="*/ 1371 w 1371"/>
                <a:gd name="T78" fmla="*/ 1396 h 13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71" h="1396">
                  <a:moveTo>
                    <a:pt x="1159" y="903"/>
                  </a:moveTo>
                  <a:lnTo>
                    <a:pt x="1159" y="668"/>
                  </a:lnTo>
                  <a:lnTo>
                    <a:pt x="1023" y="809"/>
                  </a:lnTo>
                  <a:lnTo>
                    <a:pt x="1022" y="809"/>
                  </a:lnTo>
                  <a:lnTo>
                    <a:pt x="1022" y="668"/>
                  </a:lnTo>
                  <a:lnTo>
                    <a:pt x="884" y="809"/>
                  </a:lnTo>
                  <a:lnTo>
                    <a:pt x="873" y="809"/>
                  </a:lnTo>
                  <a:lnTo>
                    <a:pt x="873" y="668"/>
                  </a:lnTo>
                  <a:lnTo>
                    <a:pt x="737" y="809"/>
                  </a:lnTo>
                  <a:lnTo>
                    <a:pt x="691" y="809"/>
                  </a:lnTo>
                  <a:lnTo>
                    <a:pt x="644" y="152"/>
                  </a:lnTo>
                  <a:lnTo>
                    <a:pt x="547" y="152"/>
                  </a:lnTo>
                  <a:lnTo>
                    <a:pt x="510" y="809"/>
                  </a:lnTo>
                  <a:lnTo>
                    <a:pt x="461" y="809"/>
                  </a:lnTo>
                  <a:lnTo>
                    <a:pt x="412" y="0"/>
                  </a:lnTo>
                  <a:lnTo>
                    <a:pt x="314" y="0"/>
                  </a:lnTo>
                  <a:lnTo>
                    <a:pt x="275" y="809"/>
                  </a:lnTo>
                  <a:lnTo>
                    <a:pt x="188" y="809"/>
                  </a:lnTo>
                  <a:lnTo>
                    <a:pt x="188" y="962"/>
                  </a:lnTo>
                  <a:lnTo>
                    <a:pt x="0" y="962"/>
                  </a:lnTo>
                  <a:lnTo>
                    <a:pt x="0" y="1396"/>
                  </a:lnTo>
                  <a:lnTo>
                    <a:pt x="1371" y="1270"/>
                  </a:lnTo>
                  <a:lnTo>
                    <a:pt x="1371" y="903"/>
                  </a:lnTo>
                  <a:lnTo>
                    <a:pt x="1159" y="903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92" name="Freeform 107"/>
            <p:cNvSpPr>
              <a:spLocks/>
            </p:cNvSpPr>
            <p:nvPr/>
          </p:nvSpPr>
          <p:spPr bwMode="auto">
            <a:xfrm>
              <a:off x="3727" y="1458"/>
              <a:ext cx="32" cy="35"/>
            </a:xfrm>
            <a:custGeom>
              <a:avLst/>
              <a:gdLst>
                <a:gd name="T0" fmla="*/ 0 w 65"/>
                <a:gd name="T1" fmla="*/ 1 h 69"/>
                <a:gd name="T2" fmla="*/ 0 w 65"/>
                <a:gd name="T3" fmla="*/ 0 h 69"/>
                <a:gd name="T4" fmla="*/ 0 w 65"/>
                <a:gd name="T5" fmla="*/ 1 h 69"/>
                <a:gd name="T6" fmla="*/ 0 w 65"/>
                <a:gd name="T7" fmla="*/ 1 h 69"/>
                <a:gd name="T8" fmla="*/ 0 w 65"/>
                <a:gd name="T9" fmla="*/ 1 h 69"/>
                <a:gd name="T10" fmla="*/ 0 w 65"/>
                <a:gd name="T11" fmla="*/ 1 h 69"/>
                <a:gd name="T12" fmla="*/ 0 w 65"/>
                <a:gd name="T13" fmla="*/ 1 h 69"/>
                <a:gd name="T14" fmla="*/ 0 w 65"/>
                <a:gd name="T15" fmla="*/ 1 h 69"/>
                <a:gd name="T16" fmla="*/ 0 w 65"/>
                <a:gd name="T17" fmla="*/ 1 h 69"/>
                <a:gd name="T18" fmla="*/ 0 w 65"/>
                <a:gd name="T19" fmla="*/ 1 h 69"/>
                <a:gd name="T20" fmla="*/ 0 w 65"/>
                <a:gd name="T21" fmla="*/ 1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69"/>
                <a:gd name="T35" fmla="*/ 65 w 65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69">
                  <a:moveTo>
                    <a:pt x="45" y="69"/>
                  </a:moveTo>
                  <a:lnTo>
                    <a:pt x="65" y="0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2" y="28"/>
                  </a:lnTo>
                  <a:lnTo>
                    <a:pt x="19" y="35"/>
                  </a:lnTo>
                  <a:lnTo>
                    <a:pt x="25" y="41"/>
                  </a:lnTo>
                  <a:lnTo>
                    <a:pt x="30" y="47"/>
                  </a:lnTo>
                  <a:lnTo>
                    <a:pt x="35" y="54"/>
                  </a:lnTo>
                  <a:lnTo>
                    <a:pt x="41" y="62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93" name="Freeform 108"/>
            <p:cNvSpPr>
              <a:spLocks/>
            </p:cNvSpPr>
            <p:nvPr/>
          </p:nvSpPr>
          <p:spPr bwMode="auto">
            <a:xfrm>
              <a:off x="3776" y="1540"/>
              <a:ext cx="34" cy="33"/>
            </a:xfrm>
            <a:custGeom>
              <a:avLst/>
              <a:gdLst>
                <a:gd name="T0" fmla="*/ 1 w 67"/>
                <a:gd name="T1" fmla="*/ 0 h 67"/>
                <a:gd name="T2" fmla="*/ 1 w 67"/>
                <a:gd name="T3" fmla="*/ 0 h 67"/>
                <a:gd name="T4" fmla="*/ 0 w 67"/>
                <a:gd name="T5" fmla="*/ 0 h 67"/>
                <a:gd name="T6" fmla="*/ 1 w 67"/>
                <a:gd name="T7" fmla="*/ 0 h 67"/>
                <a:gd name="T8" fmla="*/ 1 w 67"/>
                <a:gd name="T9" fmla="*/ 0 h 67"/>
                <a:gd name="T10" fmla="*/ 1 w 67"/>
                <a:gd name="T11" fmla="*/ 0 h 67"/>
                <a:gd name="T12" fmla="*/ 1 w 67"/>
                <a:gd name="T13" fmla="*/ 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7"/>
                <a:gd name="T23" fmla="*/ 67 w 67"/>
                <a:gd name="T24" fmla="*/ 67 h 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7">
                  <a:moveTo>
                    <a:pt x="21" y="67"/>
                  </a:moveTo>
                  <a:lnTo>
                    <a:pt x="67" y="21"/>
                  </a:lnTo>
                  <a:lnTo>
                    <a:pt x="0" y="0"/>
                  </a:lnTo>
                  <a:lnTo>
                    <a:pt x="7" y="16"/>
                  </a:lnTo>
                  <a:lnTo>
                    <a:pt x="13" y="33"/>
                  </a:lnTo>
                  <a:lnTo>
                    <a:pt x="18" y="50"/>
                  </a:lnTo>
                  <a:lnTo>
                    <a:pt x="21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94" name="Freeform 109"/>
            <p:cNvSpPr>
              <a:spLocks/>
            </p:cNvSpPr>
            <p:nvPr/>
          </p:nvSpPr>
          <p:spPr bwMode="auto">
            <a:xfrm>
              <a:off x="3696" y="1426"/>
              <a:ext cx="24" cy="33"/>
            </a:xfrm>
            <a:custGeom>
              <a:avLst/>
              <a:gdLst>
                <a:gd name="T0" fmla="*/ 0 w 50"/>
                <a:gd name="T1" fmla="*/ 1 h 64"/>
                <a:gd name="T2" fmla="*/ 0 w 50"/>
                <a:gd name="T3" fmla="*/ 0 h 64"/>
                <a:gd name="T4" fmla="*/ 0 w 50"/>
                <a:gd name="T5" fmla="*/ 1 h 64"/>
                <a:gd name="T6" fmla="*/ 0 w 50"/>
                <a:gd name="T7" fmla="*/ 1 h 64"/>
                <a:gd name="T8" fmla="*/ 0 w 50"/>
                <a:gd name="T9" fmla="*/ 1 h 64"/>
                <a:gd name="T10" fmla="*/ 0 w 50"/>
                <a:gd name="T11" fmla="*/ 1 h 64"/>
                <a:gd name="T12" fmla="*/ 0 w 50"/>
                <a:gd name="T13" fmla="*/ 1 h 64"/>
                <a:gd name="T14" fmla="*/ 0 w 50"/>
                <a:gd name="T15" fmla="*/ 1 h 64"/>
                <a:gd name="T16" fmla="*/ 0 w 50"/>
                <a:gd name="T17" fmla="*/ 1 h 64"/>
                <a:gd name="T18" fmla="*/ 0 w 50"/>
                <a:gd name="T19" fmla="*/ 1 h 64"/>
                <a:gd name="T20" fmla="*/ 0 w 50"/>
                <a:gd name="T21" fmla="*/ 1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64"/>
                <a:gd name="T35" fmla="*/ 50 w 50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64">
                  <a:moveTo>
                    <a:pt x="48" y="64"/>
                  </a:moveTo>
                  <a:lnTo>
                    <a:pt x="50" y="0"/>
                  </a:lnTo>
                  <a:lnTo>
                    <a:pt x="0" y="24"/>
                  </a:lnTo>
                  <a:lnTo>
                    <a:pt x="6" y="29"/>
                  </a:lnTo>
                  <a:lnTo>
                    <a:pt x="13" y="33"/>
                  </a:lnTo>
                  <a:lnTo>
                    <a:pt x="18" y="38"/>
                  </a:lnTo>
                  <a:lnTo>
                    <a:pt x="24" y="44"/>
                  </a:lnTo>
                  <a:lnTo>
                    <a:pt x="30" y="48"/>
                  </a:lnTo>
                  <a:lnTo>
                    <a:pt x="37" y="54"/>
                  </a:lnTo>
                  <a:lnTo>
                    <a:pt x="43" y="59"/>
                  </a:lnTo>
                  <a:lnTo>
                    <a:pt x="48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95" name="Freeform 110"/>
            <p:cNvSpPr>
              <a:spLocks/>
            </p:cNvSpPr>
            <p:nvPr/>
          </p:nvSpPr>
          <p:spPr bwMode="auto">
            <a:xfrm>
              <a:off x="3754" y="1499"/>
              <a:ext cx="36" cy="32"/>
            </a:xfrm>
            <a:custGeom>
              <a:avLst/>
              <a:gdLst>
                <a:gd name="T0" fmla="*/ 1 w 71"/>
                <a:gd name="T1" fmla="*/ 0 h 65"/>
                <a:gd name="T2" fmla="*/ 1 w 71"/>
                <a:gd name="T3" fmla="*/ 0 h 65"/>
                <a:gd name="T4" fmla="*/ 0 w 71"/>
                <a:gd name="T5" fmla="*/ 0 h 65"/>
                <a:gd name="T6" fmla="*/ 1 w 71"/>
                <a:gd name="T7" fmla="*/ 0 h 65"/>
                <a:gd name="T8" fmla="*/ 1 w 71"/>
                <a:gd name="T9" fmla="*/ 0 h 65"/>
                <a:gd name="T10" fmla="*/ 1 w 71"/>
                <a:gd name="T11" fmla="*/ 0 h 65"/>
                <a:gd name="T12" fmla="*/ 1 w 71"/>
                <a:gd name="T13" fmla="*/ 0 h 65"/>
                <a:gd name="T14" fmla="*/ 1 w 71"/>
                <a:gd name="T15" fmla="*/ 0 h 65"/>
                <a:gd name="T16" fmla="*/ 1 w 71"/>
                <a:gd name="T17" fmla="*/ 0 h 65"/>
                <a:gd name="T18" fmla="*/ 1 w 71"/>
                <a:gd name="T19" fmla="*/ 0 h 65"/>
                <a:gd name="T20" fmla="*/ 1 w 71"/>
                <a:gd name="T21" fmla="*/ 0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65"/>
                <a:gd name="T35" fmla="*/ 71 w 71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65">
                  <a:moveTo>
                    <a:pt x="35" y="65"/>
                  </a:moveTo>
                  <a:lnTo>
                    <a:pt x="71" y="2"/>
                  </a:lnTo>
                  <a:lnTo>
                    <a:pt x="0" y="0"/>
                  </a:lnTo>
                  <a:lnTo>
                    <a:pt x="4" y="8"/>
                  </a:lnTo>
                  <a:lnTo>
                    <a:pt x="10" y="16"/>
                  </a:lnTo>
                  <a:lnTo>
                    <a:pt x="15" y="24"/>
                  </a:lnTo>
                  <a:lnTo>
                    <a:pt x="19" y="32"/>
                  </a:lnTo>
                  <a:lnTo>
                    <a:pt x="23" y="40"/>
                  </a:lnTo>
                  <a:lnTo>
                    <a:pt x="27" y="48"/>
                  </a:lnTo>
                  <a:lnTo>
                    <a:pt x="32" y="56"/>
                  </a:lnTo>
                  <a:lnTo>
                    <a:pt x="35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96" name="Freeform 111"/>
            <p:cNvSpPr>
              <a:spLocks/>
            </p:cNvSpPr>
            <p:nvPr/>
          </p:nvSpPr>
          <p:spPr bwMode="auto">
            <a:xfrm>
              <a:off x="3788" y="1583"/>
              <a:ext cx="27" cy="31"/>
            </a:xfrm>
            <a:custGeom>
              <a:avLst/>
              <a:gdLst>
                <a:gd name="T0" fmla="*/ 0 w 56"/>
                <a:gd name="T1" fmla="*/ 0 h 63"/>
                <a:gd name="T2" fmla="*/ 0 w 56"/>
                <a:gd name="T3" fmla="*/ 0 h 63"/>
                <a:gd name="T4" fmla="*/ 0 w 56"/>
                <a:gd name="T5" fmla="*/ 0 h 63"/>
                <a:gd name="T6" fmla="*/ 0 w 56"/>
                <a:gd name="T7" fmla="*/ 0 h 63"/>
                <a:gd name="T8" fmla="*/ 0 w 56"/>
                <a:gd name="T9" fmla="*/ 0 h 63"/>
                <a:gd name="T10" fmla="*/ 0 w 56"/>
                <a:gd name="T11" fmla="*/ 0 h 63"/>
                <a:gd name="T12" fmla="*/ 0 w 56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63"/>
                <a:gd name="T23" fmla="*/ 56 w 56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63">
                  <a:moveTo>
                    <a:pt x="5" y="63"/>
                  </a:moveTo>
                  <a:lnTo>
                    <a:pt x="56" y="33"/>
                  </a:lnTo>
                  <a:lnTo>
                    <a:pt x="0" y="0"/>
                  </a:lnTo>
                  <a:lnTo>
                    <a:pt x="3" y="16"/>
                  </a:lnTo>
                  <a:lnTo>
                    <a:pt x="4" y="31"/>
                  </a:lnTo>
                  <a:lnTo>
                    <a:pt x="5" y="47"/>
                  </a:lnTo>
                  <a:lnTo>
                    <a:pt x="5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397" name="Rectangle 112"/>
            <p:cNvSpPr>
              <a:spLocks noChangeArrowheads="1"/>
            </p:cNvSpPr>
            <p:nvPr/>
          </p:nvSpPr>
          <p:spPr bwMode="auto">
            <a:xfrm>
              <a:off x="3294" y="2303"/>
              <a:ext cx="21" cy="33"/>
            </a:xfrm>
            <a:prstGeom prst="rect">
              <a:avLst/>
            </a:prstGeom>
            <a:solidFill>
              <a:srgbClr val="495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 baseline="0" dirty="0">
                <a:ea typeface="微軟正黑體" pitchFamily="34" charset="-120"/>
              </a:endParaRPr>
            </a:p>
          </p:txBody>
        </p:sp>
        <p:sp>
          <p:nvSpPr>
            <p:cNvPr id="12398" name="Rectangle 113"/>
            <p:cNvSpPr>
              <a:spLocks noChangeArrowheads="1"/>
            </p:cNvSpPr>
            <p:nvPr/>
          </p:nvSpPr>
          <p:spPr bwMode="auto">
            <a:xfrm>
              <a:off x="3387" y="2180"/>
              <a:ext cx="21" cy="33"/>
            </a:xfrm>
            <a:prstGeom prst="rect">
              <a:avLst/>
            </a:prstGeom>
            <a:solidFill>
              <a:srgbClr val="495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 baseline="0" dirty="0">
                <a:ea typeface="微軟正黑體" pitchFamily="34" charset="-120"/>
              </a:endParaRPr>
            </a:p>
          </p:txBody>
        </p:sp>
        <p:sp>
          <p:nvSpPr>
            <p:cNvPr id="12399" name="Rectangle 114"/>
            <p:cNvSpPr>
              <a:spLocks noChangeArrowheads="1"/>
            </p:cNvSpPr>
            <p:nvPr/>
          </p:nvSpPr>
          <p:spPr bwMode="auto">
            <a:xfrm>
              <a:off x="3493" y="2279"/>
              <a:ext cx="22" cy="33"/>
            </a:xfrm>
            <a:prstGeom prst="rect">
              <a:avLst/>
            </a:prstGeom>
            <a:solidFill>
              <a:srgbClr val="495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 baseline="0" dirty="0">
                <a:ea typeface="微軟正黑體" pitchFamily="34" charset="-120"/>
              </a:endParaRPr>
            </a:p>
          </p:txBody>
        </p:sp>
        <p:sp>
          <p:nvSpPr>
            <p:cNvPr id="12400" name="Rectangle 115"/>
            <p:cNvSpPr>
              <a:spLocks noChangeArrowheads="1"/>
            </p:cNvSpPr>
            <p:nvPr/>
          </p:nvSpPr>
          <p:spPr bwMode="auto">
            <a:xfrm>
              <a:off x="3572" y="2180"/>
              <a:ext cx="21" cy="33"/>
            </a:xfrm>
            <a:prstGeom prst="rect">
              <a:avLst/>
            </a:prstGeom>
            <a:solidFill>
              <a:srgbClr val="495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 baseline="0" dirty="0">
                <a:ea typeface="微軟正黑體" pitchFamily="34" charset="-120"/>
              </a:endParaRPr>
            </a:p>
          </p:txBody>
        </p:sp>
        <p:sp>
          <p:nvSpPr>
            <p:cNvPr id="12401" name="Rectangle 116"/>
            <p:cNvSpPr>
              <a:spLocks noChangeArrowheads="1"/>
            </p:cNvSpPr>
            <p:nvPr/>
          </p:nvSpPr>
          <p:spPr bwMode="auto">
            <a:xfrm>
              <a:off x="3675" y="2277"/>
              <a:ext cx="21" cy="32"/>
            </a:xfrm>
            <a:prstGeom prst="rect">
              <a:avLst/>
            </a:prstGeom>
            <a:solidFill>
              <a:srgbClr val="495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 baseline="0" dirty="0">
                <a:ea typeface="微軟正黑體" pitchFamily="34" charset="-120"/>
              </a:endParaRPr>
            </a:p>
          </p:txBody>
        </p:sp>
        <p:sp>
          <p:nvSpPr>
            <p:cNvPr id="12402" name="Rectangle 117"/>
            <p:cNvSpPr>
              <a:spLocks noChangeArrowheads="1"/>
            </p:cNvSpPr>
            <p:nvPr/>
          </p:nvSpPr>
          <p:spPr bwMode="auto">
            <a:xfrm>
              <a:off x="3800" y="2233"/>
              <a:ext cx="21" cy="33"/>
            </a:xfrm>
            <a:prstGeom prst="rect">
              <a:avLst/>
            </a:prstGeom>
            <a:solidFill>
              <a:srgbClr val="495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 baseline="0" dirty="0">
                <a:ea typeface="微軟正黑體" pitchFamily="34" charset="-120"/>
              </a:endParaRPr>
            </a:p>
          </p:txBody>
        </p:sp>
        <p:sp>
          <p:nvSpPr>
            <p:cNvPr id="12403" name="Freeform 118"/>
            <p:cNvSpPr>
              <a:spLocks/>
            </p:cNvSpPr>
            <p:nvPr/>
          </p:nvSpPr>
          <p:spPr bwMode="auto">
            <a:xfrm>
              <a:off x="3376" y="1650"/>
              <a:ext cx="22" cy="23"/>
            </a:xfrm>
            <a:custGeom>
              <a:avLst/>
              <a:gdLst>
                <a:gd name="T0" fmla="*/ 1 w 44"/>
                <a:gd name="T1" fmla="*/ 1 h 45"/>
                <a:gd name="T2" fmla="*/ 1 w 44"/>
                <a:gd name="T3" fmla="*/ 1 h 45"/>
                <a:gd name="T4" fmla="*/ 1 w 44"/>
                <a:gd name="T5" fmla="*/ 1 h 45"/>
                <a:gd name="T6" fmla="*/ 1 w 44"/>
                <a:gd name="T7" fmla="*/ 0 h 45"/>
                <a:gd name="T8" fmla="*/ 1 w 44"/>
                <a:gd name="T9" fmla="*/ 1 h 45"/>
                <a:gd name="T10" fmla="*/ 1 w 44"/>
                <a:gd name="T11" fmla="*/ 1 h 45"/>
                <a:gd name="T12" fmla="*/ 1 w 44"/>
                <a:gd name="T13" fmla="*/ 1 h 45"/>
                <a:gd name="T14" fmla="*/ 1 w 44"/>
                <a:gd name="T15" fmla="*/ 1 h 45"/>
                <a:gd name="T16" fmla="*/ 1 w 44"/>
                <a:gd name="T17" fmla="*/ 1 h 45"/>
                <a:gd name="T18" fmla="*/ 1 w 44"/>
                <a:gd name="T19" fmla="*/ 1 h 45"/>
                <a:gd name="T20" fmla="*/ 1 w 44"/>
                <a:gd name="T21" fmla="*/ 1 h 45"/>
                <a:gd name="T22" fmla="*/ 1 w 44"/>
                <a:gd name="T23" fmla="*/ 1 h 45"/>
                <a:gd name="T24" fmla="*/ 1 w 44"/>
                <a:gd name="T25" fmla="*/ 1 h 45"/>
                <a:gd name="T26" fmla="*/ 1 w 44"/>
                <a:gd name="T27" fmla="*/ 1 h 45"/>
                <a:gd name="T28" fmla="*/ 1 w 44"/>
                <a:gd name="T29" fmla="*/ 1 h 45"/>
                <a:gd name="T30" fmla="*/ 0 w 44"/>
                <a:gd name="T31" fmla="*/ 1 h 45"/>
                <a:gd name="T32" fmla="*/ 1 w 44"/>
                <a:gd name="T33" fmla="*/ 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5"/>
                <a:gd name="T53" fmla="*/ 44 w 44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5">
                  <a:moveTo>
                    <a:pt x="3" y="14"/>
                  </a:moveTo>
                  <a:lnTo>
                    <a:pt x="7" y="7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8"/>
                  </a:lnTo>
                  <a:lnTo>
                    <a:pt x="43" y="15"/>
                  </a:lnTo>
                  <a:lnTo>
                    <a:pt x="44" y="23"/>
                  </a:lnTo>
                  <a:lnTo>
                    <a:pt x="42" y="32"/>
                  </a:lnTo>
                  <a:lnTo>
                    <a:pt x="37" y="39"/>
                  </a:lnTo>
                  <a:lnTo>
                    <a:pt x="29" y="43"/>
                  </a:lnTo>
                  <a:lnTo>
                    <a:pt x="21" y="45"/>
                  </a:lnTo>
                  <a:lnTo>
                    <a:pt x="13" y="43"/>
                  </a:lnTo>
                  <a:lnTo>
                    <a:pt x="6" y="37"/>
                  </a:lnTo>
                  <a:lnTo>
                    <a:pt x="1" y="30"/>
                  </a:lnTo>
                  <a:lnTo>
                    <a:pt x="0" y="22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04" name="Freeform 119"/>
            <p:cNvSpPr>
              <a:spLocks/>
            </p:cNvSpPr>
            <p:nvPr/>
          </p:nvSpPr>
          <p:spPr bwMode="auto">
            <a:xfrm>
              <a:off x="3384" y="1607"/>
              <a:ext cx="22" cy="22"/>
            </a:xfrm>
            <a:custGeom>
              <a:avLst/>
              <a:gdLst>
                <a:gd name="T0" fmla="*/ 1 w 44"/>
                <a:gd name="T1" fmla="*/ 1 h 43"/>
                <a:gd name="T2" fmla="*/ 0 w 44"/>
                <a:gd name="T3" fmla="*/ 1 h 43"/>
                <a:gd name="T4" fmla="*/ 1 w 44"/>
                <a:gd name="T5" fmla="*/ 1 h 43"/>
                <a:gd name="T6" fmla="*/ 1 w 44"/>
                <a:gd name="T7" fmla="*/ 1 h 43"/>
                <a:gd name="T8" fmla="*/ 1 w 44"/>
                <a:gd name="T9" fmla="*/ 1 h 43"/>
                <a:gd name="T10" fmla="*/ 1 w 44"/>
                <a:gd name="T11" fmla="*/ 0 h 43"/>
                <a:gd name="T12" fmla="*/ 1 w 44"/>
                <a:gd name="T13" fmla="*/ 1 h 43"/>
                <a:gd name="T14" fmla="*/ 1 w 44"/>
                <a:gd name="T15" fmla="*/ 1 h 43"/>
                <a:gd name="T16" fmla="*/ 1 w 44"/>
                <a:gd name="T17" fmla="*/ 1 h 43"/>
                <a:gd name="T18" fmla="*/ 1 w 44"/>
                <a:gd name="T19" fmla="*/ 1 h 43"/>
                <a:gd name="T20" fmla="*/ 1 w 44"/>
                <a:gd name="T21" fmla="*/ 1 h 43"/>
                <a:gd name="T22" fmla="*/ 1 w 44"/>
                <a:gd name="T23" fmla="*/ 1 h 43"/>
                <a:gd name="T24" fmla="*/ 1 w 44"/>
                <a:gd name="T25" fmla="*/ 1 h 43"/>
                <a:gd name="T26" fmla="*/ 1 w 44"/>
                <a:gd name="T27" fmla="*/ 1 h 43"/>
                <a:gd name="T28" fmla="*/ 1 w 44"/>
                <a:gd name="T29" fmla="*/ 1 h 43"/>
                <a:gd name="T30" fmla="*/ 1 w 44"/>
                <a:gd name="T31" fmla="*/ 1 h 43"/>
                <a:gd name="T32" fmla="*/ 1 w 44"/>
                <a:gd name="T33" fmla="*/ 1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3"/>
                <a:gd name="T53" fmla="*/ 44 w 44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3">
                  <a:moveTo>
                    <a:pt x="2" y="27"/>
                  </a:moveTo>
                  <a:lnTo>
                    <a:pt x="0" y="19"/>
                  </a:lnTo>
                  <a:lnTo>
                    <a:pt x="3" y="11"/>
                  </a:lnTo>
                  <a:lnTo>
                    <a:pt x="7" y="4"/>
                  </a:lnTo>
                  <a:lnTo>
                    <a:pt x="15" y="1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38" y="6"/>
                  </a:lnTo>
                  <a:lnTo>
                    <a:pt x="43" y="15"/>
                  </a:lnTo>
                  <a:lnTo>
                    <a:pt x="44" y="24"/>
                  </a:lnTo>
                  <a:lnTo>
                    <a:pt x="41" y="32"/>
                  </a:lnTo>
                  <a:lnTo>
                    <a:pt x="36" y="38"/>
                  </a:lnTo>
                  <a:lnTo>
                    <a:pt x="28" y="42"/>
                  </a:lnTo>
                  <a:lnTo>
                    <a:pt x="20" y="43"/>
                  </a:lnTo>
                  <a:lnTo>
                    <a:pt x="12" y="40"/>
                  </a:lnTo>
                  <a:lnTo>
                    <a:pt x="5" y="35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05" name="Freeform 120"/>
            <p:cNvSpPr>
              <a:spLocks/>
            </p:cNvSpPr>
            <p:nvPr/>
          </p:nvSpPr>
          <p:spPr bwMode="auto">
            <a:xfrm>
              <a:off x="3358" y="1572"/>
              <a:ext cx="22" cy="21"/>
            </a:xfrm>
            <a:custGeom>
              <a:avLst/>
              <a:gdLst>
                <a:gd name="T0" fmla="*/ 1 w 43"/>
                <a:gd name="T1" fmla="*/ 0 h 44"/>
                <a:gd name="T2" fmla="*/ 1 w 43"/>
                <a:gd name="T3" fmla="*/ 0 h 44"/>
                <a:gd name="T4" fmla="*/ 0 w 43"/>
                <a:gd name="T5" fmla="*/ 0 h 44"/>
                <a:gd name="T6" fmla="*/ 1 w 43"/>
                <a:gd name="T7" fmla="*/ 0 h 44"/>
                <a:gd name="T8" fmla="*/ 1 w 43"/>
                <a:gd name="T9" fmla="*/ 0 h 44"/>
                <a:gd name="T10" fmla="*/ 1 w 43"/>
                <a:gd name="T11" fmla="*/ 0 h 44"/>
                <a:gd name="T12" fmla="*/ 1 w 43"/>
                <a:gd name="T13" fmla="*/ 0 h 44"/>
                <a:gd name="T14" fmla="*/ 1 w 43"/>
                <a:gd name="T15" fmla="*/ 0 h 44"/>
                <a:gd name="T16" fmla="*/ 1 w 43"/>
                <a:gd name="T17" fmla="*/ 0 h 44"/>
                <a:gd name="T18" fmla="*/ 1 w 43"/>
                <a:gd name="T19" fmla="*/ 0 h 44"/>
                <a:gd name="T20" fmla="*/ 1 w 43"/>
                <a:gd name="T21" fmla="*/ 0 h 44"/>
                <a:gd name="T22" fmla="*/ 1 w 43"/>
                <a:gd name="T23" fmla="*/ 0 h 44"/>
                <a:gd name="T24" fmla="*/ 1 w 43"/>
                <a:gd name="T25" fmla="*/ 0 h 44"/>
                <a:gd name="T26" fmla="*/ 1 w 43"/>
                <a:gd name="T27" fmla="*/ 0 h 44"/>
                <a:gd name="T28" fmla="*/ 1 w 43"/>
                <a:gd name="T29" fmla="*/ 0 h 44"/>
                <a:gd name="T30" fmla="*/ 1 w 43"/>
                <a:gd name="T31" fmla="*/ 0 h 44"/>
                <a:gd name="T32" fmla="*/ 1 w 43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4"/>
                <a:gd name="T53" fmla="*/ 43 w 4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4">
                  <a:moveTo>
                    <a:pt x="5" y="37"/>
                  </a:moveTo>
                  <a:lnTo>
                    <a:pt x="1" y="2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3" y="1"/>
                  </a:lnTo>
                  <a:lnTo>
                    <a:pt x="21" y="0"/>
                  </a:lnTo>
                  <a:lnTo>
                    <a:pt x="30" y="1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3" y="22"/>
                  </a:lnTo>
                  <a:lnTo>
                    <a:pt x="42" y="30"/>
                  </a:lnTo>
                  <a:lnTo>
                    <a:pt x="36" y="37"/>
                  </a:lnTo>
                  <a:lnTo>
                    <a:pt x="30" y="42"/>
                  </a:lnTo>
                  <a:lnTo>
                    <a:pt x="21" y="44"/>
                  </a:lnTo>
                  <a:lnTo>
                    <a:pt x="12" y="42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06" name="Freeform 121"/>
            <p:cNvSpPr>
              <a:spLocks/>
            </p:cNvSpPr>
            <p:nvPr/>
          </p:nvSpPr>
          <p:spPr bwMode="auto">
            <a:xfrm>
              <a:off x="3330" y="1535"/>
              <a:ext cx="21" cy="23"/>
            </a:xfrm>
            <a:custGeom>
              <a:avLst/>
              <a:gdLst>
                <a:gd name="T0" fmla="*/ 0 w 44"/>
                <a:gd name="T1" fmla="*/ 1 h 45"/>
                <a:gd name="T2" fmla="*/ 0 w 44"/>
                <a:gd name="T3" fmla="*/ 1 h 45"/>
                <a:gd name="T4" fmla="*/ 0 w 44"/>
                <a:gd name="T5" fmla="*/ 1 h 45"/>
                <a:gd name="T6" fmla="*/ 0 w 44"/>
                <a:gd name="T7" fmla="*/ 1 h 45"/>
                <a:gd name="T8" fmla="*/ 0 w 44"/>
                <a:gd name="T9" fmla="*/ 1 h 45"/>
                <a:gd name="T10" fmla="*/ 0 w 44"/>
                <a:gd name="T11" fmla="*/ 0 h 45"/>
                <a:gd name="T12" fmla="*/ 0 w 44"/>
                <a:gd name="T13" fmla="*/ 1 h 45"/>
                <a:gd name="T14" fmla="*/ 0 w 44"/>
                <a:gd name="T15" fmla="*/ 1 h 45"/>
                <a:gd name="T16" fmla="*/ 0 w 44"/>
                <a:gd name="T17" fmla="*/ 1 h 45"/>
                <a:gd name="T18" fmla="*/ 0 w 44"/>
                <a:gd name="T19" fmla="*/ 1 h 45"/>
                <a:gd name="T20" fmla="*/ 0 w 44"/>
                <a:gd name="T21" fmla="*/ 1 h 45"/>
                <a:gd name="T22" fmla="*/ 0 w 44"/>
                <a:gd name="T23" fmla="*/ 1 h 45"/>
                <a:gd name="T24" fmla="*/ 0 w 44"/>
                <a:gd name="T25" fmla="*/ 1 h 45"/>
                <a:gd name="T26" fmla="*/ 0 w 44"/>
                <a:gd name="T27" fmla="*/ 1 h 45"/>
                <a:gd name="T28" fmla="*/ 0 w 44"/>
                <a:gd name="T29" fmla="*/ 1 h 45"/>
                <a:gd name="T30" fmla="*/ 0 w 44"/>
                <a:gd name="T31" fmla="*/ 1 h 45"/>
                <a:gd name="T32" fmla="*/ 0 w 44"/>
                <a:gd name="T33" fmla="*/ 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5"/>
                <a:gd name="T53" fmla="*/ 44 w 44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5">
                  <a:moveTo>
                    <a:pt x="2" y="32"/>
                  </a:moveTo>
                  <a:lnTo>
                    <a:pt x="0" y="23"/>
                  </a:lnTo>
                  <a:lnTo>
                    <a:pt x="1" y="15"/>
                  </a:lnTo>
                  <a:lnTo>
                    <a:pt x="5" y="8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36" y="5"/>
                  </a:lnTo>
                  <a:lnTo>
                    <a:pt x="42" y="12"/>
                  </a:lnTo>
                  <a:lnTo>
                    <a:pt x="44" y="21"/>
                  </a:lnTo>
                  <a:lnTo>
                    <a:pt x="42" y="30"/>
                  </a:lnTo>
                  <a:lnTo>
                    <a:pt x="38" y="36"/>
                  </a:lnTo>
                  <a:lnTo>
                    <a:pt x="31" y="42"/>
                  </a:lnTo>
                  <a:lnTo>
                    <a:pt x="22" y="45"/>
                  </a:lnTo>
                  <a:lnTo>
                    <a:pt x="14" y="42"/>
                  </a:lnTo>
                  <a:lnTo>
                    <a:pt x="7" y="39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07" name="Freeform 122"/>
            <p:cNvSpPr>
              <a:spLocks/>
            </p:cNvSpPr>
            <p:nvPr/>
          </p:nvSpPr>
          <p:spPr bwMode="auto">
            <a:xfrm>
              <a:off x="3328" y="1490"/>
              <a:ext cx="21" cy="22"/>
            </a:xfrm>
            <a:custGeom>
              <a:avLst/>
              <a:gdLst>
                <a:gd name="T0" fmla="*/ 1 w 42"/>
                <a:gd name="T1" fmla="*/ 1 h 42"/>
                <a:gd name="T2" fmla="*/ 1 w 42"/>
                <a:gd name="T3" fmla="*/ 1 h 42"/>
                <a:gd name="T4" fmla="*/ 1 w 42"/>
                <a:gd name="T5" fmla="*/ 1 h 42"/>
                <a:gd name="T6" fmla="*/ 1 w 42"/>
                <a:gd name="T7" fmla="*/ 0 h 42"/>
                <a:gd name="T8" fmla="*/ 1 w 42"/>
                <a:gd name="T9" fmla="*/ 1 h 42"/>
                <a:gd name="T10" fmla="*/ 1 w 42"/>
                <a:gd name="T11" fmla="*/ 1 h 42"/>
                <a:gd name="T12" fmla="*/ 1 w 42"/>
                <a:gd name="T13" fmla="*/ 1 h 42"/>
                <a:gd name="T14" fmla="*/ 1 w 42"/>
                <a:gd name="T15" fmla="*/ 1 h 42"/>
                <a:gd name="T16" fmla="*/ 1 w 42"/>
                <a:gd name="T17" fmla="*/ 1 h 42"/>
                <a:gd name="T18" fmla="*/ 1 w 42"/>
                <a:gd name="T19" fmla="*/ 1 h 42"/>
                <a:gd name="T20" fmla="*/ 1 w 42"/>
                <a:gd name="T21" fmla="*/ 1 h 42"/>
                <a:gd name="T22" fmla="*/ 1 w 42"/>
                <a:gd name="T23" fmla="*/ 1 h 42"/>
                <a:gd name="T24" fmla="*/ 1 w 42"/>
                <a:gd name="T25" fmla="*/ 1 h 42"/>
                <a:gd name="T26" fmla="*/ 1 w 42"/>
                <a:gd name="T27" fmla="*/ 1 h 42"/>
                <a:gd name="T28" fmla="*/ 1 w 42"/>
                <a:gd name="T29" fmla="*/ 1 h 42"/>
                <a:gd name="T30" fmla="*/ 0 w 42"/>
                <a:gd name="T31" fmla="*/ 1 h 42"/>
                <a:gd name="T32" fmla="*/ 1 w 42"/>
                <a:gd name="T33" fmla="*/ 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42"/>
                <a:gd name="T53" fmla="*/ 42 w 4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42">
                  <a:moveTo>
                    <a:pt x="1" y="14"/>
                  </a:moveTo>
                  <a:lnTo>
                    <a:pt x="5" y="5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8" y="1"/>
                  </a:lnTo>
                  <a:lnTo>
                    <a:pt x="37" y="5"/>
                  </a:lnTo>
                  <a:lnTo>
                    <a:pt x="41" y="11"/>
                  </a:lnTo>
                  <a:lnTo>
                    <a:pt x="42" y="19"/>
                  </a:lnTo>
                  <a:lnTo>
                    <a:pt x="41" y="29"/>
                  </a:lnTo>
                  <a:lnTo>
                    <a:pt x="37" y="35"/>
                  </a:lnTo>
                  <a:lnTo>
                    <a:pt x="31" y="41"/>
                  </a:lnTo>
                  <a:lnTo>
                    <a:pt x="23" y="42"/>
                  </a:lnTo>
                  <a:lnTo>
                    <a:pt x="13" y="41"/>
                  </a:lnTo>
                  <a:lnTo>
                    <a:pt x="7" y="37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08" name="Freeform 123"/>
            <p:cNvSpPr>
              <a:spLocks/>
            </p:cNvSpPr>
            <p:nvPr/>
          </p:nvSpPr>
          <p:spPr bwMode="auto">
            <a:xfrm>
              <a:off x="3352" y="1451"/>
              <a:ext cx="22" cy="22"/>
            </a:xfrm>
            <a:custGeom>
              <a:avLst/>
              <a:gdLst>
                <a:gd name="T0" fmla="*/ 1 w 44"/>
                <a:gd name="T1" fmla="*/ 1 h 44"/>
                <a:gd name="T2" fmla="*/ 1 w 44"/>
                <a:gd name="T3" fmla="*/ 1 h 44"/>
                <a:gd name="T4" fmla="*/ 1 w 44"/>
                <a:gd name="T5" fmla="*/ 0 h 44"/>
                <a:gd name="T6" fmla="*/ 1 w 44"/>
                <a:gd name="T7" fmla="*/ 1 h 44"/>
                <a:gd name="T8" fmla="*/ 1 w 44"/>
                <a:gd name="T9" fmla="*/ 1 h 44"/>
                <a:gd name="T10" fmla="*/ 1 w 44"/>
                <a:gd name="T11" fmla="*/ 1 h 44"/>
                <a:gd name="T12" fmla="*/ 1 w 44"/>
                <a:gd name="T13" fmla="*/ 1 h 44"/>
                <a:gd name="T14" fmla="*/ 1 w 44"/>
                <a:gd name="T15" fmla="*/ 1 h 44"/>
                <a:gd name="T16" fmla="*/ 1 w 44"/>
                <a:gd name="T17" fmla="*/ 1 h 44"/>
                <a:gd name="T18" fmla="*/ 1 w 44"/>
                <a:gd name="T19" fmla="*/ 1 h 44"/>
                <a:gd name="T20" fmla="*/ 1 w 44"/>
                <a:gd name="T21" fmla="*/ 1 h 44"/>
                <a:gd name="T22" fmla="*/ 1 w 44"/>
                <a:gd name="T23" fmla="*/ 1 h 44"/>
                <a:gd name="T24" fmla="*/ 1 w 44"/>
                <a:gd name="T25" fmla="*/ 1 h 44"/>
                <a:gd name="T26" fmla="*/ 1 w 44"/>
                <a:gd name="T27" fmla="*/ 1 h 44"/>
                <a:gd name="T28" fmla="*/ 0 w 44"/>
                <a:gd name="T29" fmla="*/ 1 h 44"/>
                <a:gd name="T30" fmla="*/ 1 w 44"/>
                <a:gd name="T31" fmla="*/ 1 h 44"/>
                <a:gd name="T32" fmla="*/ 1 w 44"/>
                <a:gd name="T33" fmla="*/ 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4"/>
                <a:gd name="T53" fmla="*/ 44 w 44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4">
                  <a:moveTo>
                    <a:pt x="6" y="7"/>
                  </a:moveTo>
                  <a:lnTo>
                    <a:pt x="13" y="3"/>
                  </a:lnTo>
                  <a:lnTo>
                    <a:pt x="21" y="0"/>
                  </a:lnTo>
                  <a:lnTo>
                    <a:pt x="29" y="1"/>
                  </a:lnTo>
                  <a:lnTo>
                    <a:pt x="37" y="6"/>
                  </a:lnTo>
                  <a:lnTo>
                    <a:pt x="42" y="13"/>
                  </a:lnTo>
                  <a:lnTo>
                    <a:pt x="44" y="21"/>
                  </a:lnTo>
                  <a:lnTo>
                    <a:pt x="43" y="29"/>
                  </a:lnTo>
                  <a:lnTo>
                    <a:pt x="38" y="37"/>
                  </a:lnTo>
                  <a:lnTo>
                    <a:pt x="31" y="42"/>
                  </a:lnTo>
                  <a:lnTo>
                    <a:pt x="23" y="44"/>
                  </a:lnTo>
                  <a:lnTo>
                    <a:pt x="15" y="43"/>
                  </a:lnTo>
                  <a:lnTo>
                    <a:pt x="7" y="38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09" name="Freeform 124"/>
            <p:cNvSpPr>
              <a:spLocks/>
            </p:cNvSpPr>
            <p:nvPr/>
          </p:nvSpPr>
          <p:spPr bwMode="auto">
            <a:xfrm>
              <a:off x="3385" y="1420"/>
              <a:ext cx="22" cy="22"/>
            </a:xfrm>
            <a:custGeom>
              <a:avLst/>
              <a:gdLst>
                <a:gd name="T0" fmla="*/ 1 w 44"/>
                <a:gd name="T1" fmla="*/ 1 h 44"/>
                <a:gd name="T2" fmla="*/ 1 w 44"/>
                <a:gd name="T3" fmla="*/ 1 h 44"/>
                <a:gd name="T4" fmla="*/ 1 w 44"/>
                <a:gd name="T5" fmla="*/ 0 h 44"/>
                <a:gd name="T6" fmla="*/ 1 w 44"/>
                <a:gd name="T7" fmla="*/ 1 h 44"/>
                <a:gd name="T8" fmla="*/ 1 w 44"/>
                <a:gd name="T9" fmla="*/ 1 h 44"/>
                <a:gd name="T10" fmla="*/ 1 w 44"/>
                <a:gd name="T11" fmla="*/ 1 h 44"/>
                <a:gd name="T12" fmla="*/ 1 w 44"/>
                <a:gd name="T13" fmla="*/ 1 h 44"/>
                <a:gd name="T14" fmla="*/ 1 w 44"/>
                <a:gd name="T15" fmla="*/ 1 h 44"/>
                <a:gd name="T16" fmla="*/ 1 w 44"/>
                <a:gd name="T17" fmla="*/ 1 h 44"/>
                <a:gd name="T18" fmla="*/ 1 w 44"/>
                <a:gd name="T19" fmla="*/ 1 h 44"/>
                <a:gd name="T20" fmla="*/ 1 w 44"/>
                <a:gd name="T21" fmla="*/ 1 h 44"/>
                <a:gd name="T22" fmla="*/ 1 w 44"/>
                <a:gd name="T23" fmla="*/ 1 h 44"/>
                <a:gd name="T24" fmla="*/ 1 w 44"/>
                <a:gd name="T25" fmla="*/ 1 h 44"/>
                <a:gd name="T26" fmla="*/ 1 w 44"/>
                <a:gd name="T27" fmla="*/ 1 h 44"/>
                <a:gd name="T28" fmla="*/ 0 w 44"/>
                <a:gd name="T29" fmla="*/ 1 h 44"/>
                <a:gd name="T30" fmla="*/ 1 w 44"/>
                <a:gd name="T31" fmla="*/ 1 h 44"/>
                <a:gd name="T32" fmla="*/ 1 w 44"/>
                <a:gd name="T33" fmla="*/ 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4"/>
                <a:gd name="T53" fmla="*/ 44 w 44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4">
                  <a:moveTo>
                    <a:pt x="8" y="5"/>
                  </a:moveTo>
                  <a:lnTo>
                    <a:pt x="16" y="1"/>
                  </a:lnTo>
                  <a:lnTo>
                    <a:pt x="24" y="0"/>
                  </a:lnTo>
                  <a:lnTo>
                    <a:pt x="32" y="3"/>
                  </a:lnTo>
                  <a:lnTo>
                    <a:pt x="39" y="8"/>
                  </a:lnTo>
                  <a:lnTo>
                    <a:pt x="42" y="16"/>
                  </a:lnTo>
                  <a:lnTo>
                    <a:pt x="44" y="24"/>
                  </a:lnTo>
                  <a:lnTo>
                    <a:pt x="41" y="32"/>
                  </a:lnTo>
                  <a:lnTo>
                    <a:pt x="35" y="38"/>
                  </a:lnTo>
                  <a:lnTo>
                    <a:pt x="27" y="43"/>
                  </a:lnTo>
                  <a:lnTo>
                    <a:pt x="19" y="44"/>
                  </a:lnTo>
                  <a:lnTo>
                    <a:pt x="11" y="42"/>
                  </a:lnTo>
                  <a:lnTo>
                    <a:pt x="6" y="36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10" name="Freeform 125"/>
            <p:cNvSpPr>
              <a:spLocks/>
            </p:cNvSpPr>
            <p:nvPr/>
          </p:nvSpPr>
          <p:spPr bwMode="auto">
            <a:xfrm>
              <a:off x="3418" y="1392"/>
              <a:ext cx="21" cy="21"/>
            </a:xfrm>
            <a:custGeom>
              <a:avLst/>
              <a:gdLst>
                <a:gd name="T0" fmla="*/ 0 w 43"/>
                <a:gd name="T1" fmla="*/ 1 h 42"/>
                <a:gd name="T2" fmla="*/ 0 w 43"/>
                <a:gd name="T3" fmla="*/ 1 h 42"/>
                <a:gd name="T4" fmla="*/ 0 w 43"/>
                <a:gd name="T5" fmla="*/ 0 h 42"/>
                <a:gd name="T6" fmla="*/ 0 w 43"/>
                <a:gd name="T7" fmla="*/ 1 h 42"/>
                <a:gd name="T8" fmla="*/ 0 w 43"/>
                <a:gd name="T9" fmla="*/ 1 h 42"/>
                <a:gd name="T10" fmla="*/ 0 w 43"/>
                <a:gd name="T11" fmla="*/ 1 h 42"/>
                <a:gd name="T12" fmla="*/ 0 w 43"/>
                <a:gd name="T13" fmla="*/ 1 h 42"/>
                <a:gd name="T14" fmla="*/ 0 w 43"/>
                <a:gd name="T15" fmla="*/ 1 h 42"/>
                <a:gd name="T16" fmla="*/ 0 w 43"/>
                <a:gd name="T17" fmla="*/ 1 h 42"/>
                <a:gd name="T18" fmla="*/ 0 w 43"/>
                <a:gd name="T19" fmla="*/ 1 h 42"/>
                <a:gd name="T20" fmla="*/ 0 w 43"/>
                <a:gd name="T21" fmla="*/ 1 h 42"/>
                <a:gd name="T22" fmla="*/ 0 w 43"/>
                <a:gd name="T23" fmla="*/ 1 h 42"/>
                <a:gd name="T24" fmla="*/ 0 w 43"/>
                <a:gd name="T25" fmla="*/ 1 h 42"/>
                <a:gd name="T26" fmla="*/ 0 w 43"/>
                <a:gd name="T27" fmla="*/ 1 h 42"/>
                <a:gd name="T28" fmla="*/ 0 w 43"/>
                <a:gd name="T29" fmla="*/ 1 h 42"/>
                <a:gd name="T30" fmla="*/ 0 w 43"/>
                <a:gd name="T31" fmla="*/ 1 h 42"/>
                <a:gd name="T32" fmla="*/ 0 w 43"/>
                <a:gd name="T33" fmla="*/ 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2"/>
                <a:gd name="T53" fmla="*/ 43 w 43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2">
                  <a:moveTo>
                    <a:pt x="6" y="6"/>
                  </a:moveTo>
                  <a:lnTo>
                    <a:pt x="14" y="1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7" y="6"/>
                  </a:lnTo>
                  <a:lnTo>
                    <a:pt x="42" y="12"/>
                  </a:lnTo>
                  <a:lnTo>
                    <a:pt x="43" y="20"/>
                  </a:lnTo>
                  <a:lnTo>
                    <a:pt x="42" y="29"/>
                  </a:lnTo>
                  <a:lnTo>
                    <a:pt x="37" y="37"/>
                  </a:lnTo>
                  <a:lnTo>
                    <a:pt x="30" y="41"/>
                  </a:lnTo>
                  <a:lnTo>
                    <a:pt x="22" y="42"/>
                  </a:lnTo>
                  <a:lnTo>
                    <a:pt x="14" y="41"/>
                  </a:lnTo>
                  <a:lnTo>
                    <a:pt x="6" y="37"/>
                  </a:lnTo>
                  <a:lnTo>
                    <a:pt x="2" y="29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11" name="Freeform 126"/>
            <p:cNvSpPr>
              <a:spLocks/>
            </p:cNvSpPr>
            <p:nvPr/>
          </p:nvSpPr>
          <p:spPr bwMode="auto">
            <a:xfrm>
              <a:off x="3509" y="1687"/>
              <a:ext cx="22" cy="22"/>
            </a:xfrm>
            <a:custGeom>
              <a:avLst/>
              <a:gdLst>
                <a:gd name="T0" fmla="*/ 1 w 44"/>
                <a:gd name="T1" fmla="*/ 1 h 43"/>
                <a:gd name="T2" fmla="*/ 1 w 44"/>
                <a:gd name="T3" fmla="*/ 1 h 43"/>
                <a:gd name="T4" fmla="*/ 1 w 44"/>
                <a:gd name="T5" fmla="*/ 1 h 43"/>
                <a:gd name="T6" fmla="*/ 1 w 44"/>
                <a:gd name="T7" fmla="*/ 0 h 43"/>
                <a:gd name="T8" fmla="*/ 1 w 44"/>
                <a:gd name="T9" fmla="*/ 1 h 43"/>
                <a:gd name="T10" fmla="*/ 1 w 44"/>
                <a:gd name="T11" fmla="*/ 1 h 43"/>
                <a:gd name="T12" fmla="*/ 1 w 44"/>
                <a:gd name="T13" fmla="*/ 1 h 43"/>
                <a:gd name="T14" fmla="*/ 1 w 44"/>
                <a:gd name="T15" fmla="*/ 1 h 43"/>
                <a:gd name="T16" fmla="*/ 1 w 44"/>
                <a:gd name="T17" fmla="*/ 1 h 43"/>
                <a:gd name="T18" fmla="*/ 1 w 44"/>
                <a:gd name="T19" fmla="*/ 1 h 43"/>
                <a:gd name="T20" fmla="*/ 1 w 44"/>
                <a:gd name="T21" fmla="*/ 1 h 43"/>
                <a:gd name="T22" fmla="*/ 1 w 44"/>
                <a:gd name="T23" fmla="*/ 1 h 43"/>
                <a:gd name="T24" fmla="*/ 1 w 44"/>
                <a:gd name="T25" fmla="*/ 1 h 43"/>
                <a:gd name="T26" fmla="*/ 1 w 44"/>
                <a:gd name="T27" fmla="*/ 1 h 43"/>
                <a:gd name="T28" fmla="*/ 1 w 44"/>
                <a:gd name="T29" fmla="*/ 1 h 43"/>
                <a:gd name="T30" fmla="*/ 0 w 44"/>
                <a:gd name="T31" fmla="*/ 1 h 43"/>
                <a:gd name="T32" fmla="*/ 1 w 44"/>
                <a:gd name="T33" fmla="*/ 1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3"/>
                <a:gd name="T53" fmla="*/ 44 w 44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3">
                  <a:moveTo>
                    <a:pt x="2" y="12"/>
                  </a:moveTo>
                  <a:lnTo>
                    <a:pt x="7" y="5"/>
                  </a:lnTo>
                  <a:lnTo>
                    <a:pt x="15" y="1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6"/>
                  </a:lnTo>
                  <a:lnTo>
                    <a:pt x="42" y="15"/>
                  </a:lnTo>
                  <a:lnTo>
                    <a:pt x="44" y="23"/>
                  </a:lnTo>
                  <a:lnTo>
                    <a:pt x="41" y="31"/>
                  </a:lnTo>
                  <a:lnTo>
                    <a:pt x="35" y="38"/>
                  </a:lnTo>
                  <a:lnTo>
                    <a:pt x="29" y="42"/>
                  </a:lnTo>
                  <a:lnTo>
                    <a:pt x="20" y="43"/>
                  </a:lnTo>
                  <a:lnTo>
                    <a:pt x="12" y="41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12" name="Freeform 127"/>
            <p:cNvSpPr>
              <a:spLocks/>
            </p:cNvSpPr>
            <p:nvPr/>
          </p:nvSpPr>
          <p:spPr bwMode="auto">
            <a:xfrm>
              <a:off x="3517" y="1643"/>
              <a:ext cx="22" cy="22"/>
            </a:xfrm>
            <a:custGeom>
              <a:avLst/>
              <a:gdLst>
                <a:gd name="T0" fmla="*/ 1 w 44"/>
                <a:gd name="T1" fmla="*/ 1 h 44"/>
                <a:gd name="T2" fmla="*/ 0 w 44"/>
                <a:gd name="T3" fmla="*/ 1 h 44"/>
                <a:gd name="T4" fmla="*/ 1 w 44"/>
                <a:gd name="T5" fmla="*/ 1 h 44"/>
                <a:gd name="T6" fmla="*/ 1 w 44"/>
                <a:gd name="T7" fmla="*/ 1 h 44"/>
                <a:gd name="T8" fmla="*/ 1 w 44"/>
                <a:gd name="T9" fmla="*/ 1 h 44"/>
                <a:gd name="T10" fmla="*/ 1 w 44"/>
                <a:gd name="T11" fmla="*/ 0 h 44"/>
                <a:gd name="T12" fmla="*/ 1 w 44"/>
                <a:gd name="T13" fmla="*/ 1 h 44"/>
                <a:gd name="T14" fmla="*/ 1 w 44"/>
                <a:gd name="T15" fmla="*/ 1 h 44"/>
                <a:gd name="T16" fmla="*/ 1 w 44"/>
                <a:gd name="T17" fmla="*/ 1 h 44"/>
                <a:gd name="T18" fmla="*/ 1 w 44"/>
                <a:gd name="T19" fmla="*/ 1 h 44"/>
                <a:gd name="T20" fmla="*/ 1 w 44"/>
                <a:gd name="T21" fmla="*/ 1 h 44"/>
                <a:gd name="T22" fmla="*/ 1 w 44"/>
                <a:gd name="T23" fmla="*/ 1 h 44"/>
                <a:gd name="T24" fmla="*/ 1 w 44"/>
                <a:gd name="T25" fmla="*/ 1 h 44"/>
                <a:gd name="T26" fmla="*/ 1 w 44"/>
                <a:gd name="T27" fmla="*/ 1 h 44"/>
                <a:gd name="T28" fmla="*/ 1 w 44"/>
                <a:gd name="T29" fmla="*/ 1 h 44"/>
                <a:gd name="T30" fmla="*/ 1 w 44"/>
                <a:gd name="T31" fmla="*/ 1 h 44"/>
                <a:gd name="T32" fmla="*/ 1 w 44"/>
                <a:gd name="T33" fmla="*/ 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4"/>
                <a:gd name="T53" fmla="*/ 44 w 44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4">
                  <a:moveTo>
                    <a:pt x="1" y="29"/>
                  </a:moveTo>
                  <a:lnTo>
                    <a:pt x="0" y="20"/>
                  </a:lnTo>
                  <a:lnTo>
                    <a:pt x="3" y="12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2" y="3"/>
                  </a:lnTo>
                  <a:lnTo>
                    <a:pt x="39" y="8"/>
                  </a:lnTo>
                  <a:lnTo>
                    <a:pt x="42" y="16"/>
                  </a:lnTo>
                  <a:lnTo>
                    <a:pt x="44" y="24"/>
                  </a:lnTo>
                  <a:lnTo>
                    <a:pt x="41" y="32"/>
                  </a:lnTo>
                  <a:lnTo>
                    <a:pt x="37" y="39"/>
                  </a:lnTo>
                  <a:lnTo>
                    <a:pt x="29" y="43"/>
                  </a:lnTo>
                  <a:lnTo>
                    <a:pt x="19" y="44"/>
                  </a:lnTo>
                  <a:lnTo>
                    <a:pt x="11" y="41"/>
                  </a:lnTo>
                  <a:lnTo>
                    <a:pt x="4" y="37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13" name="Freeform 128"/>
            <p:cNvSpPr>
              <a:spLocks/>
            </p:cNvSpPr>
            <p:nvPr/>
          </p:nvSpPr>
          <p:spPr bwMode="auto">
            <a:xfrm>
              <a:off x="3492" y="1607"/>
              <a:ext cx="22" cy="22"/>
            </a:xfrm>
            <a:custGeom>
              <a:avLst/>
              <a:gdLst>
                <a:gd name="T0" fmla="*/ 1 w 44"/>
                <a:gd name="T1" fmla="*/ 1 h 43"/>
                <a:gd name="T2" fmla="*/ 1 w 44"/>
                <a:gd name="T3" fmla="*/ 1 h 43"/>
                <a:gd name="T4" fmla="*/ 0 w 44"/>
                <a:gd name="T5" fmla="*/ 1 h 43"/>
                <a:gd name="T6" fmla="*/ 1 w 44"/>
                <a:gd name="T7" fmla="*/ 1 h 43"/>
                <a:gd name="T8" fmla="*/ 1 w 44"/>
                <a:gd name="T9" fmla="*/ 1 h 43"/>
                <a:gd name="T10" fmla="*/ 1 w 44"/>
                <a:gd name="T11" fmla="*/ 1 h 43"/>
                <a:gd name="T12" fmla="*/ 1 w 44"/>
                <a:gd name="T13" fmla="*/ 0 h 43"/>
                <a:gd name="T14" fmla="*/ 1 w 44"/>
                <a:gd name="T15" fmla="*/ 1 h 43"/>
                <a:gd name="T16" fmla="*/ 1 w 44"/>
                <a:gd name="T17" fmla="*/ 1 h 43"/>
                <a:gd name="T18" fmla="*/ 1 w 44"/>
                <a:gd name="T19" fmla="*/ 1 h 43"/>
                <a:gd name="T20" fmla="*/ 1 w 44"/>
                <a:gd name="T21" fmla="*/ 1 h 43"/>
                <a:gd name="T22" fmla="*/ 1 w 44"/>
                <a:gd name="T23" fmla="*/ 1 h 43"/>
                <a:gd name="T24" fmla="*/ 1 w 44"/>
                <a:gd name="T25" fmla="*/ 1 h 43"/>
                <a:gd name="T26" fmla="*/ 1 w 44"/>
                <a:gd name="T27" fmla="*/ 1 h 43"/>
                <a:gd name="T28" fmla="*/ 1 w 44"/>
                <a:gd name="T29" fmla="*/ 1 h 43"/>
                <a:gd name="T30" fmla="*/ 1 w 44"/>
                <a:gd name="T31" fmla="*/ 1 h 43"/>
                <a:gd name="T32" fmla="*/ 1 w 44"/>
                <a:gd name="T33" fmla="*/ 1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3"/>
                <a:gd name="T53" fmla="*/ 44 w 44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3">
                  <a:moveTo>
                    <a:pt x="6" y="36"/>
                  </a:moveTo>
                  <a:lnTo>
                    <a:pt x="1" y="28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5"/>
                  </a:lnTo>
                  <a:lnTo>
                    <a:pt x="14" y="1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7" y="5"/>
                  </a:lnTo>
                  <a:lnTo>
                    <a:pt x="43" y="13"/>
                  </a:lnTo>
                  <a:lnTo>
                    <a:pt x="44" y="21"/>
                  </a:lnTo>
                  <a:lnTo>
                    <a:pt x="43" y="30"/>
                  </a:lnTo>
                  <a:lnTo>
                    <a:pt x="37" y="36"/>
                  </a:lnTo>
                  <a:lnTo>
                    <a:pt x="29" y="41"/>
                  </a:lnTo>
                  <a:lnTo>
                    <a:pt x="21" y="43"/>
                  </a:lnTo>
                  <a:lnTo>
                    <a:pt x="13" y="41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14" name="Freeform 129"/>
            <p:cNvSpPr>
              <a:spLocks/>
            </p:cNvSpPr>
            <p:nvPr/>
          </p:nvSpPr>
          <p:spPr bwMode="auto">
            <a:xfrm>
              <a:off x="3464" y="1571"/>
              <a:ext cx="22" cy="22"/>
            </a:xfrm>
            <a:custGeom>
              <a:avLst/>
              <a:gdLst>
                <a:gd name="T0" fmla="*/ 1 w 43"/>
                <a:gd name="T1" fmla="*/ 1 h 44"/>
                <a:gd name="T2" fmla="*/ 0 w 43"/>
                <a:gd name="T3" fmla="*/ 1 h 44"/>
                <a:gd name="T4" fmla="*/ 1 w 43"/>
                <a:gd name="T5" fmla="*/ 1 h 44"/>
                <a:gd name="T6" fmla="*/ 1 w 43"/>
                <a:gd name="T7" fmla="*/ 1 h 44"/>
                <a:gd name="T8" fmla="*/ 1 w 43"/>
                <a:gd name="T9" fmla="*/ 1 h 44"/>
                <a:gd name="T10" fmla="*/ 1 w 43"/>
                <a:gd name="T11" fmla="*/ 0 h 44"/>
                <a:gd name="T12" fmla="*/ 1 w 43"/>
                <a:gd name="T13" fmla="*/ 1 h 44"/>
                <a:gd name="T14" fmla="*/ 1 w 43"/>
                <a:gd name="T15" fmla="*/ 1 h 44"/>
                <a:gd name="T16" fmla="*/ 1 w 43"/>
                <a:gd name="T17" fmla="*/ 1 h 44"/>
                <a:gd name="T18" fmla="*/ 1 w 43"/>
                <a:gd name="T19" fmla="*/ 1 h 44"/>
                <a:gd name="T20" fmla="*/ 1 w 43"/>
                <a:gd name="T21" fmla="*/ 1 h 44"/>
                <a:gd name="T22" fmla="*/ 1 w 43"/>
                <a:gd name="T23" fmla="*/ 1 h 44"/>
                <a:gd name="T24" fmla="*/ 1 w 43"/>
                <a:gd name="T25" fmla="*/ 1 h 44"/>
                <a:gd name="T26" fmla="*/ 1 w 43"/>
                <a:gd name="T27" fmla="*/ 1 h 44"/>
                <a:gd name="T28" fmla="*/ 1 w 43"/>
                <a:gd name="T29" fmla="*/ 1 h 44"/>
                <a:gd name="T30" fmla="*/ 1 w 43"/>
                <a:gd name="T31" fmla="*/ 1 h 44"/>
                <a:gd name="T32" fmla="*/ 1 w 43"/>
                <a:gd name="T33" fmla="*/ 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4"/>
                <a:gd name="T53" fmla="*/ 43 w 4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4">
                  <a:moveTo>
                    <a:pt x="2" y="31"/>
                  </a:moveTo>
                  <a:lnTo>
                    <a:pt x="0" y="23"/>
                  </a:lnTo>
                  <a:lnTo>
                    <a:pt x="1" y="15"/>
                  </a:lnTo>
                  <a:lnTo>
                    <a:pt x="5" y="7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7" y="6"/>
                  </a:lnTo>
                  <a:lnTo>
                    <a:pt x="41" y="13"/>
                  </a:lnTo>
                  <a:lnTo>
                    <a:pt x="43" y="21"/>
                  </a:lnTo>
                  <a:lnTo>
                    <a:pt x="42" y="29"/>
                  </a:lnTo>
                  <a:lnTo>
                    <a:pt x="38" y="37"/>
                  </a:lnTo>
                  <a:lnTo>
                    <a:pt x="31" y="41"/>
                  </a:lnTo>
                  <a:lnTo>
                    <a:pt x="23" y="44"/>
                  </a:lnTo>
                  <a:lnTo>
                    <a:pt x="15" y="43"/>
                  </a:lnTo>
                  <a:lnTo>
                    <a:pt x="7" y="38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15" name="Freeform 130"/>
            <p:cNvSpPr>
              <a:spLocks/>
            </p:cNvSpPr>
            <p:nvPr/>
          </p:nvSpPr>
          <p:spPr bwMode="auto">
            <a:xfrm>
              <a:off x="3463" y="1526"/>
              <a:ext cx="21" cy="21"/>
            </a:xfrm>
            <a:custGeom>
              <a:avLst/>
              <a:gdLst>
                <a:gd name="T0" fmla="*/ 0 w 43"/>
                <a:gd name="T1" fmla="*/ 0 h 44"/>
                <a:gd name="T2" fmla="*/ 0 w 43"/>
                <a:gd name="T3" fmla="*/ 0 h 44"/>
                <a:gd name="T4" fmla="*/ 0 w 43"/>
                <a:gd name="T5" fmla="*/ 0 h 44"/>
                <a:gd name="T6" fmla="*/ 0 w 43"/>
                <a:gd name="T7" fmla="*/ 0 h 44"/>
                <a:gd name="T8" fmla="*/ 0 w 43"/>
                <a:gd name="T9" fmla="*/ 0 h 44"/>
                <a:gd name="T10" fmla="*/ 0 w 43"/>
                <a:gd name="T11" fmla="*/ 0 h 44"/>
                <a:gd name="T12" fmla="*/ 0 w 43"/>
                <a:gd name="T13" fmla="*/ 0 h 44"/>
                <a:gd name="T14" fmla="*/ 0 w 43"/>
                <a:gd name="T15" fmla="*/ 0 h 44"/>
                <a:gd name="T16" fmla="*/ 0 w 43"/>
                <a:gd name="T17" fmla="*/ 0 h 44"/>
                <a:gd name="T18" fmla="*/ 0 w 43"/>
                <a:gd name="T19" fmla="*/ 0 h 44"/>
                <a:gd name="T20" fmla="*/ 0 w 43"/>
                <a:gd name="T21" fmla="*/ 0 h 44"/>
                <a:gd name="T22" fmla="*/ 0 w 43"/>
                <a:gd name="T23" fmla="*/ 0 h 44"/>
                <a:gd name="T24" fmla="*/ 0 w 43"/>
                <a:gd name="T25" fmla="*/ 0 h 44"/>
                <a:gd name="T26" fmla="*/ 0 w 43"/>
                <a:gd name="T27" fmla="*/ 0 h 44"/>
                <a:gd name="T28" fmla="*/ 0 w 43"/>
                <a:gd name="T29" fmla="*/ 0 h 44"/>
                <a:gd name="T30" fmla="*/ 0 w 43"/>
                <a:gd name="T31" fmla="*/ 0 h 44"/>
                <a:gd name="T32" fmla="*/ 0 w 43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4"/>
                <a:gd name="T53" fmla="*/ 43 w 4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4">
                  <a:moveTo>
                    <a:pt x="2" y="14"/>
                  </a:moveTo>
                  <a:lnTo>
                    <a:pt x="6" y="7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9" y="1"/>
                  </a:lnTo>
                  <a:lnTo>
                    <a:pt x="37" y="6"/>
                  </a:lnTo>
                  <a:lnTo>
                    <a:pt x="42" y="13"/>
                  </a:lnTo>
                  <a:lnTo>
                    <a:pt x="43" y="21"/>
                  </a:lnTo>
                  <a:lnTo>
                    <a:pt x="42" y="30"/>
                  </a:lnTo>
                  <a:lnTo>
                    <a:pt x="37" y="37"/>
                  </a:lnTo>
                  <a:lnTo>
                    <a:pt x="31" y="41"/>
                  </a:lnTo>
                  <a:lnTo>
                    <a:pt x="23" y="44"/>
                  </a:lnTo>
                  <a:lnTo>
                    <a:pt x="14" y="43"/>
                  </a:lnTo>
                  <a:lnTo>
                    <a:pt x="7" y="38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16" name="Freeform 131"/>
            <p:cNvSpPr>
              <a:spLocks/>
            </p:cNvSpPr>
            <p:nvPr/>
          </p:nvSpPr>
          <p:spPr bwMode="auto">
            <a:xfrm>
              <a:off x="3487" y="1486"/>
              <a:ext cx="22" cy="22"/>
            </a:xfrm>
            <a:custGeom>
              <a:avLst/>
              <a:gdLst>
                <a:gd name="T0" fmla="*/ 1 w 44"/>
                <a:gd name="T1" fmla="*/ 1 h 43"/>
                <a:gd name="T2" fmla="*/ 1 w 44"/>
                <a:gd name="T3" fmla="*/ 1 h 43"/>
                <a:gd name="T4" fmla="*/ 1 w 44"/>
                <a:gd name="T5" fmla="*/ 0 h 43"/>
                <a:gd name="T6" fmla="*/ 1 w 44"/>
                <a:gd name="T7" fmla="*/ 1 h 43"/>
                <a:gd name="T8" fmla="*/ 1 w 44"/>
                <a:gd name="T9" fmla="*/ 1 h 43"/>
                <a:gd name="T10" fmla="*/ 1 w 44"/>
                <a:gd name="T11" fmla="*/ 1 h 43"/>
                <a:gd name="T12" fmla="*/ 1 w 44"/>
                <a:gd name="T13" fmla="*/ 1 h 43"/>
                <a:gd name="T14" fmla="*/ 1 w 44"/>
                <a:gd name="T15" fmla="*/ 1 h 43"/>
                <a:gd name="T16" fmla="*/ 1 w 44"/>
                <a:gd name="T17" fmla="*/ 1 h 43"/>
                <a:gd name="T18" fmla="*/ 1 w 44"/>
                <a:gd name="T19" fmla="*/ 1 h 43"/>
                <a:gd name="T20" fmla="*/ 1 w 44"/>
                <a:gd name="T21" fmla="*/ 1 h 43"/>
                <a:gd name="T22" fmla="*/ 1 w 44"/>
                <a:gd name="T23" fmla="*/ 1 h 43"/>
                <a:gd name="T24" fmla="*/ 1 w 44"/>
                <a:gd name="T25" fmla="*/ 1 h 43"/>
                <a:gd name="T26" fmla="*/ 1 w 44"/>
                <a:gd name="T27" fmla="*/ 1 h 43"/>
                <a:gd name="T28" fmla="*/ 0 w 44"/>
                <a:gd name="T29" fmla="*/ 1 h 43"/>
                <a:gd name="T30" fmla="*/ 1 w 44"/>
                <a:gd name="T31" fmla="*/ 1 h 43"/>
                <a:gd name="T32" fmla="*/ 1 w 44"/>
                <a:gd name="T33" fmla="*/ 1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3"/>
                <a:gd name="T53" fmla="*/ 44 w 44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3">
                  <a:moveTo>
                    <a:pt x="6" y="7"/>
                  </a:moveTo>
                  <a:lnTo>
                    <a:pt x="13" y="1"/>
                  </a:lnTo>
                  <a:lnTo>
                    <a:pt x="21" y="0"/>
                  </a:lnTo>
                  <a:lnTo>
                    <a:pt x="29" y="1"/>
                  </a:lnTo>
                  <a:lnTo>
                    <a:pt x="36" y="5"/>
                  </a:lnTo>
                  <a:lnTo>
                    <a:pt x="41" y="12"/>
                  </a:lnTo>
                  <a:lnTo>
                    <a:pt x="44" y="20"/>
                  </a:lnTo>
                  <a:lnTo>
                    <a:pt x="43" y="28"/>
                  </a:lnTo>
                  <a:lnTo>
                    <a:pt x="38" y="37"/>
                  </a:lnTo>
                  <a:lnTo>
                    <a:pt x="30" y="41"/>
                  </a:lnTo>
                  <a:lnTo>
                    <a:pt x="22" y="43"/>
                  </a:lnTo>
                  <a:lnTo>
                    <a:pt x="14" y="42"/>
                  </a:lnTo>
                  <a:lnTo>
                    <a:pt x="7" y="38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17" name="Freeform 132"/>
            <p:cNvSpPr>
              <a:spLocks/>
            </p:cNvSpPr>
            <p:nvPr/>
          </p:nvSpPr>
          <p:spPr bwMode="auto">
            <a:xfrm>
              <a:off x="3520" y="1456"/>
              <a:ext cx="22" cy="22"/>
            </a:xfrm>
            <a:custGeom>
              <a:avLst/>
              <a:gdLst>
                <a:gd name="T0" fmla="*/ 1 w 43"/>
                <a:gd name="T1" fmla="*/ 1 h 43"/>
                <a:gd name="T2" fmla="*/ 1 w 43"/>
                <a:gd name="T3" fmla="*/ 1 h 43"/>
                <a:gd name="T4" fmla="*/ 1 w 43"/>
                <a:gd name="T5" fmla="*/ 0 h 43"/>
                <a:gd name="T6" fmla="*/ 1 w 43"/>
                <a:gd name="T7" fmla="*/ 1 h 43"/>
                <a:gd name="T8" fmla="*/ 1 w 43"/>
                <a:gd name="T9" fmla="*/ 1 h 43"/>
                <a:gd name="T10" fmla="*/ 1 w 43"/>
                <a:gd name="T11" fmla="*/ 1 h 43"/>
                <a:gd name="T12" fmla="*/ 1 w 43"/>
                <a:gd name="T13" fmla="*/ 1 h 43"/>
                <a:gd name="T14" fmla="*/ 1 w 43"/>
                <a:gd name="T15" fmla="*/ 1 h 43"/>
                <a:gd name="T16" fmla="*/ 1 w 43"/>
                <a:gd name="T17" fmla="*/ 1 h 43"/>
                <a:gd name="T18" fmla="*/ 1 w 43"/>
                <a:gd name="T19" fmla="*/ 1 h 43"/>
                <a:gd name="T20" fmla="*/ 1 w 43"/>
                <a:gd name="T21" fmla="*/ 1 h 43"/>
                <a:gd name="T22" fmla="*/ 1 w 43"/>
                <a:gd name="T23" fmla="*/ 1 h 43"/>
                <a:gd name="T24" fmla="*/ 1 w 43"/>
                <a:gd name="T25" fmla="*/ 1 h 43"/>
                <a:gd name="T26" fmla="*/ 1 w 43"/>
                <a:gd name="T27" fmla="*/ 1 h 43"/>
                <a:gd name="T28" fmla="*/ 0 w 43"/>
                <a:gd name="T29" fmla="*/ 1 h 43"/>
                <a:gd name="T30" fmla="*/ 1 w 43"/>
                <a:gd name="T31" fmla="*/ 1 h 43"/>
                <a:gd name="T32" fmla="*/ 1 w 43"/>
                <a:gd name="T33" fmla="*/ 1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8" y="5"/>
                  </a:moveTo>
                  <a:lnTo>
                    <a:pt x="16" y="1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9" y="8"/>
                  </a:lnTo>
                  <a:lnTo>
                    <a:pt x="43" y="16"/>
                  </a:lnTo>
                  <a:lnTo>
                    <a:pt x="43" y="24"/>
                  </a:lnTo>
                  <a:lnTo>
                    <a:pt x="41" y="32"/>
                  </a:lnTo>
                  <a:lnTo>
                    <a:pt x="35" y="39"/>
                  </a:lnTo>
                  <a:lnTo>
                    <a:pt x="27" y="43"/>
                  </a:lnTo>
                  <a:lnTo>
                    <a:pt x="19" y="43"/>
                  </a:lnTo>
                  <a:lnTo>
                    <a:pt x="11" y="41"/>
                  </a:lnTo>
                  <a:lnTo>
                    <a:pt x="5" y="35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18" name="Freeform 133"/>
            <p:cNvSpPr>
              <a:spLocks/>
            </p:cNvSpPr>
            <p:nvPr/>
          </p:nvSpPr>
          <p:spPr bwMode="auto">
            <a:xfrm>
              <a:off x="3553" y="1428"/>
              <a:ext cx="22" cy="21"/>
            </a:xfrm>
            <a:custGeom>
              <a:avLst/>
              <a:gdLst>
                <a:gd name="T0" fmla="*/ 1 w 44"/>
                <a:gd name="T1" fmla="*/ 0 h 44"/>
                <a:gd name="T2" fmla="*/ 1 w 44"/>
                <a:gd name="T3" fmla="*/ 0 h 44"/>
                <a:gd name="T4" fmla="*/ 1 w 44"/>
                <a:gd name="T5" fmla="*/ 0 h 44"/>
                <a:gd name="T6" fmla="*/ 1 w 44"/>
                <a:gd name="T7" fmla="*/ 0 h 44"/>
                <a:gd name="T8" fmla="*/ 1 w 44"/>
                <a:gd name="T9" fmla="*/ 0 h 44"/>
                <a:gd name="T10" fmla="*/ 1 w 44"/>
                <a:gd name="T11" fmla="*/ 0 h 44"/>
                <a:gd name="T12" fmla="*/ 1 w 44"/>
                <a:gd name="T13" fmla="*/ 0 h 44"/>
                <a:gd name="T14" fmla="*/ 1 w 44"/>
                <a:gd name="T15" fmla="*/ 0 h 44"/>
                <a:gd name="T16" fmla="*/ 1 w 44"/>
                <a:gd name="T17" fmla="*/ 0 h 44"/>
                <a:gd name="T18" fmla="*/ 1 w 44"/>
                <a:gd name="T19" fmla="*/ 0 h 44"/>
                <a:gd name="T20" fmla="*/ 1 w 44"/>
                <a:gd name="T21" fmla="*/ 0 h 44"/>
                <a:gd name="T22" fmla="*/ 1 w 44"/>
                <a:gd name="T23" fmla="*/ 0 h 44"/>
                <a:gd name="T24" fmla="*/ 1 w 44"/>
                <a:gd name="T25" fmla="*/ 0 h 44"/>
                <a:gd name="T26" fmla="*/ 1 w 44"/>
                <a:gd name="T27" fmla="*/ 0 h 44"/>
                <a:gd name="T28" fmla="*/ 0 w 44"/>
                <a:gd name="T29" fmla="*/ 0 h 44"/>
                <a:gd name="T30" fmla="*/ 1 w 44"/>
                <a:gd name="T31" fmla="*/ 0 h 44"/>
                <a:gd name="T32" fmla="*/ 1 w 44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4"/>
                <a:gd name="T53" fmla="*/ 44 w 44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4">
                  <a:moveTo>
                    <a:pt x="7" y="7"/>
                  </a:moveTo>
                  <a:lnTo>
                    <a:pt x="14" y="1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8" y="7"/>
                  </a:lnTo>
                  <a:lnTo>
                    <a:pt x="43" y="14"/>
                  </a:lnTo>
                  <a:lnTo>
                    <a:pt x="44" y="22"/>
                  </a:lnTo>
                  <a:lnTo>
                    <a:pt x="43" y="30"/>
                  </a:lnTo>
                  <a:lnTo>
                    <a:pt x="37" y="38"/>
                  </a:lnTo>
                  <a:lnTo>
                    <a:pt x="30" y="43"/>
                  </a:lnTo>
                  <a:lnTo>
                    <a:pt x="22" y="44"/>
                  </a:lnTo>
                  <a:lnTo>
                    <a:pt x="14" y="43"/>
                  </a:lnTo>
                  <a:lnTo>
                    <a:pt x="7" y="37"/>
                  </a:lnTo>
                  <a:lnTo>
                    <a:pt x="3" y="30"/>
                  </a:lnTo>
                  <a:lnTo>
                    <a:pt x="0" y="22"/>
                  </a:lnTo>
                  <a:lnTo>
                    <a:pt x="3" y="14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19" name="Freeform 134"/>
            <p:cNvSpPr>
              <a:spLocks/>
            </p:cNvSpPr>
            <p:nvPr/>
          </p:nvSpPr>
          <p:spPr bwMode="auto">
            <a:xfrm>
              <a:off x="3580" y="1392"/>
              <a:ext cx="22" cy="22"/>
            </a:xfrm>
            <a:custGeom>
              <a:avLst/>
              <a:gdLst>
                <a:gd name="T0" fmla="*/ 1 w 44"/>
                <a:gd name="T1" fmla="*/ 1 h 44"/>
                <a:gd name="T2" fmla="*/ 1 w 44"/>
                <a:gd name="T3" fmla="*/ 1 h 44"/>
                <a:gd name="T4" fmla="*/ 1 w 44"/>
                <a:gd name="T5" fmla="*/ 1 h 44"/>
                <a:gd name="T6" fmla="*/ 1 w 44"/>
                <a:gd name="T7" fmla="*/ 0 h 44"/>
                <a:gd name="T8" fmla="*/ 1 w 44"/>
                <a:gd name="T9" fmla="*/ 1 h 44"/>
                <a:gd name="T10" fmla="*/ 1 w 44"/>
                <a:gd name="T11" fmla="*/ 1 h 44"/>
                <a:gd name="T12" fmla="*/ 1 w 44"/>
                <a:gd name="T13" fmla="*/ 1 h 44"/>
                <a:gd name="T14" fmla="*/ 1 w 44"/>
                <a:gd name="T15" fmla="*/ 1 h 44"/>
                <a:gd name="T16" fmla="*/ 1 w 44"/>
                <a:gd name="T17" fmla="*/ 1 h 44"/>
                <a:gd name="T18" fmla="*/ 1 w 44"/>
                <a:gd name="T19" fmla="*/ 1 h 44"/>
                <a:gd name="T20" fmla="*/ 1 w 44"/>
                <a:gd name="T21" fmla="*/ 1 h 44"/>
                <a:gd name="T22" fmla="*/ 1 w 44"/>
                <a:gd name="T23" fmla="*/ 1 h 44"/>
                <a:gd name="T24" fmla="*/ 1 w 44"/>
                <a:gd name="T25" fmla="*/ 1 h 44"/>
                <a:gd name="T26" fmla="*/ 1 w 44"/>
                <a:gd name="T27" fmla="*/ 1 h 44"/>
                <a:gd name="T28" fmla="*/ 1 w 44"/>
                <a:gd name="T29" fmla="*/ 1 h 44"/>
                <a:gd name="T30" fmla="*/ 0 w 44"/>
                <a:gd name="T31" fmla="*/ 1 h 44"/>
                <a:gd name="T32" fmla="*/ 1 w 44"/>
                <a:gd name="T33" fmla="*/ 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4"/>
                <a:gd name="T53" fmla="*/ 44 w 44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4">
                  <a:moveTo>
                    <a:pt x="1" y="15"/>
                  </a:moveTo>
                  <a:lnTo>
                    <a:pt x="6" y="7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30" y="1"/>
                  </a:lnTo>
                  <a:lnTo>
                    <a:pt x="38" y="6"/>
                  </a:lnTo>
                  <a:lnTo>
                    <a:pt x="43" y="11"/>
                  </a:lnTo>
                  <a:lnTo>
                    <a:pt x="44" y="19"/>
                  </a:lnTo>
                  <a:lnTo>
                    <a:pt x="43" y="29"/>
                  </a:lnTo>
                  <a:lnTo>
                    <a:pt x="38" y="37"/>
                  </a:lnTo>
                  <a:lnTo>
                    <a:pt x="33" y="41"/>
                  </a:lnTo>
                  <a:lnTo>
                    <a:pt x="25" y="44"/>
                  </a:lnTo>
                  <a:lnTo>
                    <a:pt x="15" y="42"/>
                  </a:lnTo>
                  <a:lnTo>
                    <a:pt x="7" y="38"/>
                  </a:lnTo>
                  <a:lnTo>
                    <a:pt x="3" y="31"/>
                  </a:lnTo>
                  <a:lnTo>
                    <a:pt x="0" y="23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20" name="Freeform 135"/>
            <p:cNvSpPr>
              <a:spLocks/>
            </p:cNvSpPr>
            <p:nvPr/>
          </p:nvSpPr>
          <p:spPr bwMode="auto">
            <a:xfrm>
              <a:off x="3504" y="1733"/>
              <a:ext cx="21" cy="22"/>
            </a:xfrm>
            <a:custGeom>
              <a:avLst/>
              <a:gdLst>
                <a:gd name="T0" fmla="*/ 0 w 43"/>
                <a:gd name="T1" fmla="*/ 1 h 43"/>
                <a:gd name="T2" fmla="*/ 0 w 43"/>
                <a:gd name="T3" fmla="*/ 1 h 43"/>
                <a:gd name="T4" fmla="*/ 0 w 43"/>
                <a:gd name="T5" fmla="*/ 1 h 43"/>
                <a:gd name="T6" fmla="*/ 0 w 43"/>
                <a:gd name="T7" fmla="*/ 1 h 43"/>
                <a:gd name="T8" fmla="*/ 0 w 43"/>
                <a:gd name="T9" fmla="*/ 0 h 43"/>
                <a:gd name="T10" fmla="*/ 0 w 43"/>
                <a:gd name="T11" fmla="*/ 0 h 43"/>
                <a:gd name="T12" fmla="*/ 0 w 43"/>
                <a:gd name="T13" fmla="*/ 1 h 43"/>
                <a:gd name="T14" fmla="*/ 0 w 43"/>
                <a:gd name="T15" fmla="*/ 1 h 43"/>
                <a:gd name="T16" fmla="*/ 0 w 43"/>
                <a:gd name="T17" fmla="*/ 1 h 43"/>
                <a:gd name="T18" fmla="*/ 0 w 43"/>
                <a:gd name="T19" fmla="*/ 1 h 43"/>
                <a:gd name="T20" fmla="*/ 0 w 43"/>
                <a:gd name="T21" fmla="*/ 1 h 43"/>
                <a:gd name="T22" fmla="*/ 0 w 43"/>
                <a:gd name="T23" fmla="*/ 1 h 43"/>
                <a:gd name="T24" fmla="*/ 0 w 43"/>
                <a:gd name="T25" fmla="*/ 1 h 43"/>
                <a:gd name="T26" fmla="*/ 0 w 43"/>
                <a:gd name="T27" fmla="*/ 1 h 43"/>
                <a:gd name="T28" fmla="*/ 0 w 43"/>
                <a:gd name="T29" fmla="*/ 1 h 43"/>
                <a:gd name="T30" fmla="*/ 0 w 43"/>
                <a:gd name="T31" fmla="*/ 1 h 43"/>
                <a:gd name="T32" fmla="*/ 0 w 43"/>
                <a:gd name="T33" fmla="*/ 1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0" y="26"/>
                  </a:moveTo>
                  <a:lnTo>
                    <a:pt x="0" y="18"/>
                  </a:lnTo>
                  <a:lnTo>
                    <a:pt x="4" y="10"/>
                  </a:lnTo>
                  <a:lnTo>
                    <a:pt x="9" y="3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3"/>
                  </a:lnTo>
                  <a:lnTo>
                    <a:pt x="39" y="9"/>
                  </a:lnTo>
                  <a:lnTo>
                    <a:pt x="43" y="17"/>
                  </a:lnTo>
                  <a:lnTo>
                    <a:pt x="43" y="25"/>
                  </a:lnTo>
                  <a:lnTo>
                    <a:pt x="41" y="33"/>
                  </a:lnTo>
                  <a:lnTo>
                    <a:pt x="35" y="40"/>
                  </a:lnTo>
                  <a:lnTo>
                    <a:pt x="27" y="43"/>
                  </a:lnTo>
                  <a:lnTo>
                    <a:pt x="17" y="43"/>
                  </a:lnTo>
                  <a:lnTo>
                    <a:pt x="9" y="40"/>
                  </a:lnTo>
                  <a:lnTo>
                    <a:pt x="4" y="3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21" name="Freeform 137"/>
            <p:cNvSpPr>
              <a:spLocks/>
            </p:cNvSpPr>
            <p:nvPr/>
          </p:nvSpPr>
          <p:spPr bwMode="auto">
            <a:xfrm>
              <a:off x="3482" y="1773"/>
              <a:ext cx="96" cy="342"/>
            </a:xfrm>
            <a:custGeom>
              <a:avLst/>
              <a:gdLst>
                <a:gd name="T0" fmla="*/ 1 w 191"/>
                <a:gd name="T1" fmla="*/ 1 h 683"/>
                <a:gd name="T2" fmla="*/ 1 w 191"/>
                <a:gd name="T3" fmla="*/ 1 h 683"/>
                <a:gd name="T4" fmla="*/ 1 w 191"/>
                <a:gd name="T5" fmla="*/ 1 h 683"/>
                <a:gd name="T6" fmla="*/ 1 w 191"/>
                <a:gd name="T7" fmla="*/ 1 h 683"/>
                <a:gd name="T8" fmla="*/ 1 w 191"/>
                <a:gd name="T9" fmla="*/ 1 h 683"/>
                <a:gd name="T10" fmla="*/ 1 w 191"/>
                <a:gd name="T11" fmla="*/ 0 h 683"/>
                <a:gd name="T12" fmla="*/ 1 w 191"/>
                <a:gd name="T13" fmla="*/ 0 h 683"/>
                <a:gd name="T14" fmla="*/ 0 w 191"/>
                <a:gd name="T15" fmla="*/ 1 h 683"/>
                <a:gd name="T16" fmla="*/ 1 w 191"/>
                <a:gd name="T17" fmla="*/ 1 h 6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"/>
                <a:gd name="T28" fmla="*/ 0 h 683"/>
                <a:gd name="T29" fmla="*/ 191 w 191"/>
                <a:gd name="T30" fmla="*/ 683 h 6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" h="683">
                  <a:moveTo>
                    <a:pt x="55" y="28"/>
                  </a:moveTo>
                  <a:lnTo>
                    <a:pt x="102" y="683"/>
                  </a:lnTo>
                  <a:lnTo>
                    <a:pt x="164" y="683"/>
                  </a:lnTo>
                  <a:lnTo>
                    <a:pt x="191" y="657"/>
                  </a:lnTo>
                  <a:lnTo>
                    <a:pt x="145" y="657"/>
                  </a:lnTo>
                  <a:lnTo>
                    <a:pt x="98" y="0"/>
                  </a:lnTo>
                  <a:lnTo>
                    <a:pt x="1" y="0"/>
                  </a:lnTo>
                  <a:lnTo>
                    <a:pt x="0" y="28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495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22" name="Freeform 138"/>
            <p:cNvSpPr>
              <a:spLocks/>
            </p:cNvSpPr>
            <p:nvPr/>
          </p:nvSpPr>
          <p:spPr bwMode="auto">
            <a:xfrm>
              <a:off x="3366" y="1697"/>
              <a:ext cx="78" cy="418"/>
            </a:xfrm>
            <a:custGeom>
              <a:avLst/>
              <a:gdLst>
                <a:gd name="T0" fmla="*/ 1 w 155"/>
                <a:gd name="T1" fmla="*/ 1 h 835"/>
                <a:gd name="T2" fmla="*/ 1 w 155"/>
                <a:gd name="T3" fmla="*/ 1 h 835"/>
                <a:gd name="T4" fmla="*/ 1 w 155"/>
                <a:gd name="T5" fmla="*/ 1 h 835"/>
                <a:gd name="T6" fmla="*/ 1 w 155"/>
                <a:gd name="T7" fmla="*/ 1 h 835"/>
                <a:gd name="T8" fmla="*/ 1 w 155"/>
                <a:gd name="T9" fmla="*/ 1 h 835"/>
                <a:gd name="T10" fmla="*/ 1 w 155"/>
                <a:gd name="T11" fmla="*/ 0 h 835"/>
                <a:gd name="T12" fmla="*/ 1 w 155"/>
                <a:gd name="T13" fmla="*/ 0 h 835"/>
                <a:gd name="T14" fmla="*/ 0 w 155"/>
                <a:gd name="T15" fmla="*/ 1 h 835"/>
                <a:gd name="T16" fmla="*/ 1 w 155"/>
                <a:gd name="T17" fmla="*/ 1 h 8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"/>
                <a:gd name="T28" fmla="*/ 0 h 835"/>
                <a:gd name="T29" fmla="*/ 155 w 155"/>
                <a:gd name="T30" fmla="*/ 835 h 8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" h="835">
                  <a:moveTo>
                    <a:pt x="56" y="28"/>
                  </a:moveTo>
                  <a:lnTo>
                    <a:pt x="106" y="835"/>
                  </a:lnTo>
                  <a:lnTo>
                    <a:pt x="154" y="835"/>
                  </a:lnTo>
                  <a:lnTo>
                    <a:pt x="155" y="809"/>
                  </a:lnTo>
                  <a:lnTo>
                    <a:pt x="148" y="809"/>
                  </a:lnTo>
                  <a:lnTo>
                    <a:pt x="99" y="0"/>
                  </a:lnTo>
                  <a:lnTo>
                    <a:pt x="1" y="0"/>
                  </a:lnTo>
                  <a:lnTo>
                    <a:pt x="0" y="28"/>
                  </a:lnTo>
                  <a:lnTo>
                    <a:pt x="56" y="28"/>
                  </a:lnTo>
                  <a:close/>
                </a:path>
              </a:pathLst>
            </a:custGeom>
            <a:solidFill>
              <a:srgbClr val="495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23" name="Freeform 139"/>
            <p:cNvSpPr>
              <a:spLocks/>
            </p:cNvSpPr>
            <p:nvPr/>
          </p:nvSpPr>
          <p:spPr bwMode="auto">
            <a:xfrm>
              <a:off x="3625" y="2031"/>
              <a:ext cx="21" cy="84"/>
            </a:xfrm>
            <a:custGeom>
              <a:avLst/>
              <a:gdLst>
                <a:gd name="T0" fmla="*/ 0 w 43"/>
                <a:gd name="T1" fmla="*/ 1 h 167"/>
                <a:gd name="T2" fmla="*/ 0 w 43"/>
                <a:gd name="T3" fmla="*/ 1 h 167"/>
                <a:gd name="T4" fmla="*/ 0 w 43"/>
                <a:gd name="T5" fmla="*/ 1 h 167"/>
                <a:gd name="T6" fmla="*/ 0 w 43"/>
                <a:gd name="T7" fmla="*/ 0 h 167"/>
                <a:gd name="T8" fmla="*/ 0 w 43"/>
                <a:gd name="T9" fmla="*/ 1 h 167"/>
                <a:gd name="T10" fmla="*/ 0 w 43"/>
                <a:gd name="T11" fmla="*/ 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167"/>
                <a:gd name="T20" fmla="*/ 43 w 43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167">
                  <a:moveTo>
                    <a:pt x="0" y="167"/>
                  </a:moveTo>
                  <a:lnTo>
                    <a:pt x="12" y="167"/>
                  </a:lnTo>
                  <a:lnTo>
                    <a:pt x="43" y="141"/>
                  </a:lnTo>
                  <a:lnTo>
                    <a:pt x="43" y="0"/>
                  </a:lnTo>
                  <a:lnTo>
                    <a:pt x="0" y="4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495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24" name="Freeform 140"/>
            <p:cNvSpPr>
              <a:spLocks/>
            </p:cNvSpPr>
            <p:nvPr/>
          </p:nvSpPr>
          <p:spPr bwMode="auto">
            <a:xfrm>
              <a:off x="3699" y="2031"/>
              <a:ext cx="21" cy="84"/>
            </a:xfrm>
            <a:custGeom>
              <a:avLst/>
              <a:gdLst>
                <a:gd name="T0" fmla="*/ 0 w 43"/>
                <a:gd name="T1" fmla="*/ 1 h 167"/>
                <a:gd name="T2" fmla="*/ 0 w 43"/>
                <a:gd name="T3" fmla="*/ 1 h 167"/>
                <a:gd name="T4" fmla="*/ 0 w 43"/>
                <a:gd name="T5" fmla="*/ 1 h 167"/>
                <a:gd name="T6" fmla="*/ 0 w 43"/>
                <a:gd name="T7" fmla="*/ 0 h 167"/>
                <a:gd name="T8" fmla="*/ 0 w 43"/>
                <a:gd name="T9" fmla="*/ 1 h 167"/>
                <a:gd name="T10" fmla="*/ 0 w 43"/>
                <a:gd name="T11" fmla="*/ 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167"/>
                <a:gd name="T20" fmla="*/ 43 w 43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167">
                  <a:moveTo>
                    <a:pt x="0" y="167"/>
                  </a:moveTo>
                  <a:lnTo>
                    <a:pt x="0" y="167"/>
                  </a:lnTo>
                  <a:lnTo>
                    <a:pt x="43" y="136"/>
                  </a:lnTo>
                  <a:lnTo>
                    <a:pt x="43" y="0"/>
                  </a:lnTo>
                  <a:lnTo>
                    <a:pt x="0" y="4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495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25" name="Freeform 141"/>
            <p:cNvSpPr>
              <a:spLocks/>
            </p:cNvSpPr>
            <p:nvPr/>
          </p:nvSpPr>
          <p:spPr bwMode="auto">
            <a:xfrm>
              <a:off x="3768" y="2031"/>
              <a:ext cx="127" cy="303"/>
            </a:xfrm>
            <a:custGeom>
              <a:avLst/>
              <a:gdLst>
                <a:gd name="T0" fmla="*/ 0 w 255"/>
                <a:gd name="T1" fmla="*/ 1 h 606"/>
                <a:gd name="T2" fmla="*/ 0 w 255"/>
                <a:gd name="T3" fmla="*/ 1 h 606"/>
                <a:gd name="T4" fmla="*/ 0 w 255"/>
                <a:gd name="T5" fmla="*/ 0 h 606"/>
                <a:gd name="T6" fmla="*/ 0 w 255"/>
                <a:gd name="T7" fmla="*/ 1 h 606"/>
                <a:gd name="T8" fmla="*/ 0 w 255"/>
                <a:gd name="T9" fmla="*/ 1 h 606"/>
                <a:gd name="T10" fmla="*/ 0 w 255"/>
                <a:gd name="T11" fmla="*/ 1 h 606"/>
                <a:gd name="T12" fmla="*/ 0 w 255"/>
                <a:gd name="T13" fmla="*/ 1 h 606"/>
                <a:gd name="T14" fmla="*/ 0 w 255"/>
                <a:gd name="T15" fmla="*/ 1 h 606"/>
                <a:gd name="T16" fmla="*/ 0 w 255"/>
                <a:gd name="T17" fmla="*/ 1 h 606"/>
                <a:gd name="T18" fmla="*/ 0 w 255"/>
                <a:gd name="T19" fmla="*/ 1 h 606"/>
                <a:gd name="T20" fmla="*/ 0 w 255"/>
                <a:gd name="T21" fmla="*/ 1 h 6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5"/>
                <a:gd name="T34" fmla="*/ 0 h 606"/>
                <a:gd name="T35" fmla="*/ 255 w 255"/>
                <a:gd name="T36" fmla="*/ 606 h 6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5" h="606">
                  <a:moveTo>
                    <a:pt x="43" y="235"/>
                  </a:moveTo>
                  <a:lnTo>
                    <a:pt x="43" y="235"/>
                  </a:lnTo>
                  <a:lnTo>
                    <a:pt x="43" y="0"/>
                  </a:lnTo>
                  <a:lnTo>
                    <a:pt x="0" y="44"/>
                  </a:lnTo>
                  <a:lnTo>
                    <a:pt x="0" y="262"/>
                  </a:lnTo>
                  <a:lnTo>
                    <a:pt x="212" y="262"/>
                  </a:lnTo>
                  <a:lnTo>
                    <a:pt x="212" y="606"/>
                  </a:lnTo>
                  <a:lnTo>
                    <a:pt x="255" y="602"/>
                  </a:lnTo>
                  <a:lnTo>
                    <a:pt x="255" y="235"/>
                  </a:lnTo>
                  <a:lnTo>
                    <a:pt x="43" y="235"/>
                  </a:lnTo>
                  <a:close/>
                </a:path>
              </a:pathLst>
            </a:custGeom>
            <a:solidFill>
              <a:srgbClr val="495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26" name="Freeform 142"/>
            <p:cNvSpPr>
              <a:spLocks/>
            </p:cNvSpPr>
            <p:nvPr/>
          </p:nvSpPr>
          <p:spPr bwMode="auto">
            <a:xfrm>
              <a:off x="3304" y="2101"/>
              <a:ext cx="41" cy="14"/>
            </a:xfrm>
            <a:custGeom>
              <a:avLst/>
              <a:gdLst>
                <a:gd name="T0" fmla="*/ 1 w 82"/>
                <a:gd name="T1" fmla="*/ 1 h 26"/>
                <a:gd name="T2" fmla="*/ 1 w 82"/>
                <a:gd name="T3" fmla="*/ 0 h 26"/>
                <a:gd name="T4" fmla="*/ 0 w 82"/>
                <a:gd name="T5" fmla="*/ 0 h 26"/>
                <a:gd name="T6" fmla="*/ 0 w 82"/>
                <a:gd name="T7" fmla="*/ 1 h 26"/>
                <a:gd name="T8" fmla="*/ 1 w 82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6"/>
                <a:gd name="T17" fmla="*/ 82 w 8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6">
                  <a:moveTo>
                    <a:pt x="81" y="26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81" y="26"/>
                  </a:lnTo>
                  <a:close/>
                </a:path>
              </a:pathLst>
            </a:custGeom>
            <a:solidFill>
              <a:srgbClr val="495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27" name="Rectangle 143"/>
            <p:cNvSpPr>
              <a:spLocks noChangeArrowheads="1"/>
            </p:cNvSpPr>
            <p:nvPr/>
          </p:nvSpPr>
          <p:spPr bwMode="auto">
            <a:xfrm>
              <a:off x="3210" y="2178"/>
              <a:ext cx="93" cy="13"/>
            </a:xfrm>
            <a:prstGeom prst="rect">
              <a:avLst/>
            </a:prstGeom>
            <a:solidFill>
              <a:srgbClr val="495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 baseline="0" dirty="0">
                <a:ea typeface="微軟正黑體" pitchFamily="34" charset="-120"/>
              </a:endParaRPr>
            </a:p>
          </p:txBody>
        </p:sp>
        <p:sp>
          <p:nvSpPr>
            <p:cNvPr id="12428" name="Rectangle 144"/>
            <p:cNvSpPr>
              <a:spLocks noChangeArrowheads="1"/>
            </p:cNvSpPr>
            <p:nvPr/>
          </p:nvSpPr>
          <p:spPr bwMode="auto">
            <a:xfrm>
              <a:off x="3374" y="1794"/>
              <a:ext cx="48" cy="11"/>
            </a:xfrm>
            <a:prstGeom prst="rect">
              <a:avLst/>
            </a:prstGeom>
            <a:solidFill>
              <a:srgbClr val="495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 baseline="0" dirty="0">
                <a:ea typeface="微軟正黑體" pitchFamily="34" charset="-120"/>
              </a:endParaRPr>
            </a:p>
          </p:txBody>
        </p:sp>
        <p:sp>
          <p:nvSpPr>
            <p:cNvPr id="12429" name="Rectangle 145"/>
            <p:cNvSpPr>
              <a:spLocks noChangeArrowheads="1"/>
            </p:cNvSpPr>
            <p:nvPr/>
          </p:nvSpPr>
          <p:spPr bwMode="auto">
            <a:xfrm>
              <a:off x="3488" y="1851"/>
              <a:ext cx="48" cy="10"/>
            </a:xfrm>
            <a:prstGeom prst="rect">
              <a:avLst/>
            </a:prstGeom>
            <a:solidFill>
              <a:srgbClr val="495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 baseline="0" dirty="0">
                <a:ea typeface="微軟正黑體" pitchFamily="34" charset="-120"/>
              </a:endParaRPr>
            </a:p>
          </p:txBody>
        </p:sp>
        <p:sp>
          <p:nvSpPr>
            <p:cNvPr id="12430" name="Freeform 146"/>
            <p:cNvSpPr>
              <a:spLocks/>
            </p:cNvSpPr>
            <p:nvPr/>
          </p:nvSpPr>
          <p:spPr bwMode="auto">
            <a:xfrm>
              <a:off x="4042" y="1752"/>
              <a:ext cx="17" cy="17"/>
            </a:xfrm>
            <a:custGeom>
              <a:avLst/>
              <a:gdLst>
                <a:gd name="T0" fmla="*/ 1 w 32"/>
                <a:gd name="T1" fmla="*/ 1 h 33"/>
                <a:gd name="T2" fmla="*/ 1 w 32"/>
                <a:gd name="T3" fmla="*/ 1 h 33"/>
                <a:gd name="T4" fmla="*/ 1 w 32"/>
                <a:gd name="T5" fmla="*/ 1 h 33"/>
                <a:gd name="T6" fmla="*/ 1 w 32"/>
                <a:gd name="T7" fmla="*/ 1 h 33"/>
                <a:gd name="T8" fmla="*/ 1 w 32"/>
                <a:gd name="T9" fmla="*/ 1 h 33"/>
                <a:gd name="T10" fmla="*/ 1 w 32"/>
                <a:gd name="T11" fmla="*/ 0 h 33"/>
                <a:gd name="T12" fmla="*/ 0 w 32"/>
                <a:gd name="T13" fmla="*/ 1 h 33"/>
                <a:gd name="T14" fmla="*/ 1 w 32"/>
                <a:gd name="T15" fmla="*/ 1 h 33"/>
                <a:gd name="T16" fmla="*/ 1 w 32"/>
                <a:gd name="T17" fmla="*/ 1 h 33"/>
                <a:gd name="T18" fmla="*/ 1 w 32"/>
                <a:gd name="T19" fmla="*/ 1 h 33"/>
                <a:gd name="T20" fmla="*/ 1 w 32"/>
                <a:gd name="T21" fmla="*/ 1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33"/>
                <a:gd name="T35" fmla="*/ 32 w 32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33">
                  <a:moveTo>
                    <a:pt x="9" y="33"/>
                  </a:moveTo>
                  <a:lnTo>
                    <a:pt x="32" y="24"/>
                  </a:lnTo>
                  <a:lnTo>
                    <a:pt x="29" y="18"/>
                  </a:lnTo>
                  <a:lnTo>
                    <a:pt x="25" y="11"/>
                  </a:lnTo>
                  <a:lnTo>
                    <a:pt x="22" y="5"/>
                  </a:lnTo>
                  <a:lnTo>
                    <a:pt x="18" y="0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7" y="29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31" name="Freeform 149"/>
            <p:cNvSpPr>
              <a:spLocks/>
            </p:cNvSpPr>
            <p:nvPr/>
          </p:nvSpPr>
          <p:spPr bwMode="auto">
            <a:xfrm>
              <a:off x="3977" y="1762"/>
              <a:ext cx="13" cy="14"/>
            </a:xfrm>
            <a:custGeom>
              <a:avLst/>
              <a:gdLst>
                <a:gd name="T0" fmla="*/ 0 w 27"/>
                <a:gd name="T1" fmla="*/ 0 h 29"/>
                <a:gd name="T2" fmla="*/ 0 w 27"/>
                <a:gd name="T3" fmla="*/ 0 h 29"/>
                <a:gd name="T4" fmla="*/ 0 w 27"/>
                <a:gd name="T5" fmla="*/ 0 h 29"/>
                <a:gd name="T6" fmla="*/ 0 w 27"/>
                <a:gd name="T7" fmla="*/ 0 h 29"/>
                <a:gd name="T8" fmla="*/ 0 w 27"/>
                <a:gd name="T9" fmla="*/ 0 h 29"/>
                <a:gd name="T10" fmla="*/ 0 w 27"/>
                <a:gd name="T11" fmla="*/ 0 h 29"/>
                <a:gd name="T12" fmla="*/ 0 w 27"/>
                <a:gd name="T13" fmla="*/ 0 h 29"/>
                <a:gd name="T14" fmla="*/ 0 w 27"/>
                <a:gd name="T15" fmla="*/ 0 h 29"/>
                <a:gd name="T16" fmla="*/ 0 w 27"/>
                <a:gd name="T17" fmla="*/ 0 h 29"/>
                <a:gd name="T18" fmla="*/ 0 w 27"/>
                <a:gd name="T19" fmla="*/ 0 h 29"/>
                <a:gd name="T20" fmla="*/ 0 w 27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29"/>
                <a:gd name="T35" fmla="*/ 27 w 27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29">
                  <a:moveTo>
                    <a:pt x="4" y="29"/>
                  </a:moveTo>
                  <a:lnTo>
                    <a:pt x="27" y="23"/>
                  </a:lnTo>
                  <a:lnTo>
                    <a:pt x="26" y="18"/>
                  </a:lnTo>
                  <a:lnTo>
                    <a:pt x="25" y="12"/>
                  </a:lnTo>
                  <a:lnTo>
                    <a:pt x="22" y="6"/>
                  </a:lnTo>
                  <a:lnTo>
                    <a:pt x="21" y="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1"/>
                  </a:lnTo>
                  <a:lnTo>
                    <a:pt x="3" y="26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  <p:sp>
          <p:nvSpPr>
            <p:cNvPr id="12432" name="Freeform 150"/>
            <p:cNvSpPr>
              <a:spLocks/>
            </p:cNvSpPr>
            <p:nvPr/>
          </p:nvSpPr>
          <p:spPr bwMode="auto">
            <a:xfrm>
              <a:off x="3791" y="1661"/>
              <a:ext cx="206" cy="359"/>
            </a:xfrm>
            <a:custGeom>
              <a:avLst/>
              <a:gdLst>
                <a:gd name="T0" fmla="*/ 0 w 414"/>
                <a:gd name="T1" fmla="*/ 1 h 716"/>
                <a:gd name="T2" fmla="*/ 0 w 414"/>
                <a:gd name="T3" fmla="*/ 1 h 716"/>
                <a:gd name="T4" fmla="*/ 0 w 414"/>
                <a:gd name="T5" fmla="*/ 1 h 716"/>
                <a:gd name="T6" fmla="*/ 0 w 414"/>
                <a:gd name="T7" fmla="*/ 1 h 716"/>
                <a:gd name="T8" fmla="*/ 0 w 414"/>
                <a:gd name="T9" fmla="*/ 1 h 716"/>
                <a:gd name="T10" fmla="*/ 0 w 414"/>
                <a:gd name="T11" fmla="*/ 1 h 716"/>
                <a:gd name="T12" fmla="*/ 0 w 414"/>
                <a:gd name="T13" fmla="*/ 1 h 716"/>
                <a:gd name="T14" fmla="*/ 0 w 414"/>
                <a:gd name="T15" fmla="*/ 1 h 716"/>
                <a:gd name="T16" fmla="*/ 0 w 414"/>
                <a:gd name="T17" fmla="*/ 1 h 716"/>
                <a:gd name="T18" fmla="*/ 0 w 414"/>
                <a:gd name="T19" fmla="*/ 1 h 716"/>
                <a:gd name="T20" fmla="*/ 0 w 414"/>
                <a:gd name="T21" fmla="*/ 1 h 716"/>
                <a:gd name="T22" fmla="*/ 0 w 414"/>
                <a:gd name="T23" fmla="*/ 1 h 716"/>
                <a:gd name="T24" fmla="*/ 0 w 414"/>
                <a:gd name="T25" fmla="*/ 1 h 716"/>
                <a:gd name="T26" fmla="*/ 0 w 414"/>
                <a:gd name="T27" fmla="*/ 1 h 716"/>
                <a:gd name="T28" fmla="*/ 0 w 414"/>
                <a:gd name="T29" fmla="*/ 1 h 716"/>
                <a:gd name="T30" fmla="*/ 0 w 414"/>
                <a:gd name="T31" fmla="*/ 1 h 716"/>
                <a:gd name="T32" fmla="*/ 0 w 414"/>
                <a:gd name="T33" fmla="*/ 1 h 716"/>
                <a:gd name="T34" fmla="*/ 0 w 414"/>
                <a:gd name="T35" fmla="*/ 1 h 716"/>
                <a:gd name="T36" fmla="*/ 0 w 414"/>
                <a:gd name="T37" fmla="*/ 1 h 716"/>
                <a:gd name="T38" fmla="*/ 0 w 414"/>
                <a:gd name="T39" fmla="*/ 1 h 716"/>
                <a:gd name="T40" fmla="*/ 0 w 414"/>
                <a:gd name="T41" fmla="*/ 1 h 716"/>
                <a:gd name="T42" fmla="*/ 0 w 414"/>
                <a:gd name="T43" fmla="*/ 1 h 716"/>
                <a:gd name="T44" fmla="*/ 0 w 414"/>
                <a:gd name="T45" fmla="*/ 1 h 716"/>
                <a:gd name="T46" fmla="*/ 0 w 414"/>
                <a:gd name="T47" fmla="*/ 1 h 716"/>
                <a:gd name="T48" fmla="*/ 0 w 414"/>
                <a:gd name="T49" fmla="*/ 1 h 716"/>
                <a:gd name="T50" fmla="*/ 0 w 414"/>
                <a:gd name="T51" fmla="*/ 0 h 716"/>
                <a:gd name="T52" fmla="*/ 0 w 414"/>
                <a:gd name="T53" fmla="*/ 1 h 716"/>
                <a:gd name="T54" fmla="*/ 0 w 414"/>
                <a:gd name="T55" fmla="*/ 1 h 716"/>
                <a:gd name="T56" fmla="*/ 0 w 414"/>
                <a:gd name="T57" fmla="*/ 1 h 716"/>
                <a:gd name="T58" fmla="*/ 0 w 414"/>
                <a:gd name="T59" fmla="*/ 1 h 716"/>
                <a:gd name="T60" fmla="*/ 0 w 414"/>
                <a:gd name="T61" fmla="*/ 1 h 716"/>
                <a:gd name="T62" fmla="*/ 0 w 414"/>
                <a:gd name="T63" fmla="*/ 1 h 716"/>
                <a:gd name="T64" fmla="*/ 0 w 414"/>
                <a:gd name="T65" fmla="*/ 1 h 716"/>
                <a:gd name="T66" fmla="*/ 0 w 414"/>
                <a:gd name="T67" fmla="*/ 1 h 716"/>
                <a:gd name="T68" fmla="*/ 0 w 414"/>
                <a:gd name="T69" fmla="*/ 1 h 716"/>
                <a:gd name="T70" fmla="*/ 0 w 414"/>
                <a:gd name="T71" fmla="*/ 1 h 716"/>
                <a:gd name="T72" fmla="*/ 0 w 414"/>
                <a:gd name="T73" fmla="*/ 1 h 716"/>
                <a:gd name="T74" fmla="*/ 0 w 414"/>
                <a:gd name="T75" fmla="*/ 1 h 716"/>
                <a:gd name="T76" fmla="*/ 0 w 414"/>
                <a:gd name="T77" fmla="*/ 1 h 716"/>
                <a:gd name="T78" fmla="*/ 0 w 414"/>
                <a:gd name="T79" fmla="*/ 1 h 716"/>
                <a:gd name="T80" fmla="*/ 0 w 414"/>
                <a:gd name="T81" fmla="*/ 1 h 716"/>
                <a:gd name="T82" fmla="*/ 0 w 414"/>
                <a:gd name="T83" fmla="*/ 1 h 716"/>
                <a:gd name="T84" fmla="*/ 0 w 414"/>
                <a:gd name="T85" fmla="*/ 1 h 7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4"/>
                <a:gd name="T130" fmla="*/ 0 h 716"/>
                <a:gd name="T131" fmla="*/ 414 w 414"/>
                <a:gd name="T132" fmla="*/ 716 h 71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4" h="716">
                  <a:moveTo>
                    <a:pt x="376" y="229"/>
                  </a:moveTo>
                  <a:lnTo>
                    <a:pt x="382" y="260"/>
                  </a:lnTo>
                  <a:lnTo>
                    <a:pt x="387" y="292"/>
                  </a:lnTo>
                  <a:lnTo>
                    <a:pt x="390" y="325"/>
                  </a:lnTo>
                  <a:lnTo>
                    <a:pt x="391" y="359"/>
                  </a:lnTo>
                  <a:lnTo>
                    <a:pt x="387" y="425"/>
                  </a:lnTo>
                  <a:lnTo>
                    <a:pt x="376" y="487"/>
                  </a:lnTo>
                  <a:lnTo>
                    <a:pt x="360" y="542"/>
                  </a:lnTo>
                  <a:lnTo>
                    <a:pt x="337" y="592"/>
                  </a:lnTo>
                  <a:lnTo>
                    <a:pt x="310" y="632"/>
                  </a:lnTo>
                  <a:lnTo>
                    <a:pt x="279" y="662"/>
                  </a:lnTo>
                  <a:lnTo>
                    <a:pt x="245" y="682"/>
                  </a:lnTo>
                  <a:lnTo>
                    <a:pt x="208" y="689"/>
                  </a:lnTo>
                  <a:lnTo>
                    <a:pt x="195" y="688"/>
                  </a:lnTo>
                  <a:lnTo>
                    <a:pt x="182" y="685"/>
                  </a:lnTo>
                  <a:lnTo>
                    <a:pt x="170" y="682"/>
                  </a:lnTo>
                  <a:lnTo>
                    <a:pt x="157" y="676"/>
                  </a:lnTo>
                  <a:lnTo>
                    <a:pt x="144" y="669"/>
                  </a:lnTo>
                  <a:lnTo>
                    <a:pt x="133" y="660"/>
                  </a:lnTo>
                  <a:lnTo>
                    <a:pt x="121" y="650"/>
                  </a:lnTo>
                  <a:lnTo>
                    <a:pt x="110" y="638"/>
                  </a:lnTo>
                  <a:lnTo>
                    <a:pt x="90" y="613"/>
                  </a:lnTo>
                  <a:lnTo>
                    <a:pt x="74" y="585"/>
                  </a:lnTo>
                  <a:lnTo>
                    <a:pt x="59" y="553"/>
                  </a:lnTo>
                  <a:lnTo>
                    <a:pt x="46" y="518"/>
                  </a:lnTo>
                  <a:lnTo>
                    <a:pt x="37" y="481"/>
                  </a:lnTo>
                  <a:lnTo>
                    <a:pt x="30" y="442"/>
                  </a:lnTo>
                  <a:lnTo>
                    <a:pt x="26" y="402"/>
                  </a:lnTo>
                  <a:lnTo>
                    <a:pt x="24" y="359"/>
                  </a:lnTo>
                  <a:lnTo>
                    <a:pt x="26" y="317"/>
                  </a:lnTo>
                  <a:lnTo>
                    <a:pt x="30" y="276"/>
                  </a:lnTo>
                  <a:lnTo>
                    <a:pt x="37" y="237"/>
                  </a:lnTo>
                  <a:lnTo>
                    <a:pt x="46" y="199"/>
                  </a:lnTo>
                  <a:lnTo>
                    <a:pt x="59" y="165"/>
                  </a:lnTo>
                  <a:lnTo>
                    <a:pt x="74" y="132"/>
                  </a:lnTo>
                  <a:lnTo>
                    <a:pt x="90" y="105"/>
                  </a:lnTo>
                  <a:lnTo>
                    <a:pt x="110" y="79"/>
                  </a:lnTo>
                  <a:lnTo>
                    <a:pt x="121" y="67"/>
                  </a:lnTo>
                  <a:lnTo>
                    <a:pt x="133" y="56"/>
                  </a:lnTo>
                  <a:lnTo>
                    <a:pt x="144" y="48"/>
                  </a:lnTo>
                  <a:lnTo>
                    <a:pt x="157" y="40"/>
                  </a:lnTo>
                  <a:lnTo>
                    <a:pt x="170" y="34"/>
                  </a:lnTo>
                  <a:lnTo>
                    <a:pt x="182" y="31"/>
                  </a:lnTo>
                  <a:lnTo>
                    <a:pt x="195" y="29"/>
                  </a:lnTo>
                  <a:lnTo>
                    <a:pt x="208" y="28"/>
                  </a:lnTo>
                  <a:lnTo>
                    <a:pt x="220" y="29"/>
                  </a:lnTo>
                  <a:lnTo>
                    <a:pt x="233" y="31"/>
                  </a:lnTo>
                  <a:lnTo>
                    <a:pt x="246" y="34"/>
                  </a:lnTo>
                  <a:lnTo>
                    <a:pt x="258" y="40"/>
                  </a:lnTo>
                  <a:lnTo>
                    <a:pt x="270" y="48"/>
                  </a:lnTo>
                  <a:lnTo>
                    <a:pt x="283" y="56"/>
                  </a:lnTo>
                  <a:lnTo>
                    <a:pt x="293" y="67"/>
                  </a:lnTo>
                  <a:lnTo>
                    <a:pt x="304" y="79"/>
                  </a:lnTo>
                  <a:lnTo>
                    <a:pt x="315" y="92"/>
                  </a:lnTo>
                  <a:lnTo>
                    <a:pt x="325" y="107"/>
                  </a:lnTo>
                  <a:lnTo>
                    <a:pt x="336" y="122"/>
                  </a:lnTo>
                  <a:lnTo>
                    <a:pt x="344" y="138"/>
                  </a:lnTo>
                  <a:lnTo>
                    <a:pt x="352" y="155"/>
                  </a:lnTo>
                  <a:lnTo>
                    <a:pt x="360" y="174"/>
                  </a:lnTo>
                  <a:lnTo>
                    <a:pt x="367" y="193"/>
                  </a:lnTo>
                  <a:lnTo>
                    <a:pt x="372" y="213"/>
                  </a:lnTo>
                  <a:lnTo>
                    <a:pt x="393" y="200"/>
                  </a:lnTo>
                  <a:lnTo>
                    <a:pt x="386" y="180"/>
                  </a:lnTo>
                  <a:lnTo>
                    <a:pt x="379" y="160"/>
                  </a:lnTo>
                  <a:lnTo>
                    <a:pt x="371" y="140"/>
                  </a:lnTo>
                  <a:lnTo>
                    <a:pt x="363" y="122"/>
                  </a:lnTo>
                  <a:lnTo>
                    <a:pt x="354" y="105"/>
                  </a:lnTo>
                  <a:lnTo>
                    <a:pt x="344" y="89"/>
                  </a:lnTo>
                  <a:lnTo>
                    <a:pt x="333" y="74"/>
                  </a:lnTo>
                  <a:lnTo>
                    <a:pt x="322" y="60"/>
                  </a:lnTo>
                  <a:lnTo>
                    <a:pt x="309" y="46"/>
                  </a:lnTo>
                  <a:lnTo>
                    <a:pt x="295" y="34"/>
                  </a:lnTo>
                  <a:lnTo>
                    <a:pt x="281" y="24"/>
                  </a:lnTo>
                  <a:lnTo>
                    <a:pt x="268" y="15"/>
                  </a:lnTo>
                  <a:lnTo>
                    <a:pt x="253" y="8"/>
                  </a:lnTo>
                  <a:lnTo>
                    <a:pt x="238" y="3"/>
                  </a:lnTo>
                  <a:lnTo>
                    <a:pt x="223" y="1"/>
                  </a:lnTo>
                  <a:lnTo>
                    <a:pt x="208" y="0"/>
                  </a:lnTo>
                  <a:lnTo>
                    <a:pt x="187" y="2"/>
                  </a:lnTo>
                  <a:lnTo>
                    <a:pt x="166" y="7"/>
                  </a:lnTo>
                  <a:lnTo>
                    <a:pt x="147" y="16"/>
                  </a:lnTo>
                  <a:lnTo>
                    <a:pt x="127" y="29"/>
                  </a:lnTo>
                  <a:lnTo>
                    <a:pt x="109" y="44"/>
                  </a:lnTo>
                  <a:lnTo>
                    <a:pt x="92" y="61"/>
                  </a:lnTo>
                  <a:lnTo>
                    <a:pt x="76" y="82"/>
                  </a:lnTo>
                  <a:lnTo>
                    <a:pt x="61" y="105"/>
                  </a:lnTo>
                  <a:lnTo>
                    <a:pt x="47" y="131"/>
                  </a:lnTo>
                  <a:lnTo>
                    <a:pt x="36" y="159"/>
                  </a:lnTo>
                  <a:lnTo>
                    <a:pt x="26" y="188"/>
                  </a:lnTo>
                  <a:lnTo>
                    <a:pt x="16" y="220"/>
                  </a:lnTo>
                  <a:lnTo>
                    <a:pt x="9" y="252"/>
                  </a:lnTo>
                  <a:lnTo>
                    <a:pt x="5" y="287"/>
                  </a:lnTo>
                  <a:lnTo>
                    <a:pt x="1" y="322"/>
                  </a:lnTo>
                  <a:lnTo>
                    <a:pt x="0" y="359"/>
                  </a:lnTo>
                  <a:lnTo>
                    <a:pt x="1" y="404"/>
                  </a:lnTo>
                  <a:lnTo>
                    <a:pt x="6" y="448"/>
                  </a:lnTo>
                  <a:lnTo>
                    <a:pt x="14" y="489"/>
                  </a:lnTo>
                  <a:lnTo>
                    <a:pt x="24" y="529"/>
                  </a:lnTo>
                  <a:lnTo>
                    <a:pt x="38" y="565"/>
                  </a:lnTo>
                  <a:lnTo>
                    <a:pt x="53" y="600"/>
                  </a:lnTo>
                  <a:lnTo>
                    <a:pt x="72" y="631"/>
                  </a:lnTo>
                  <a:lnTo>
                    <a:pt x="92" y="658"/>
                  </a:lnTo>
                  <a:lnTo>
                    <a:pt x="105" y="671"/>
                  </a:lnTo>
                  <a:lnTo>
                    <a:pt x="119" y="683"/>
                  </a:lnTo>
                  <a:lnTo>
                    <a:pt x="133" y="693"/>
                  </a:lnTo>
                  <a:lnTo>
                    <a:pt x="148" y="701"/>
                  </a:lnTo>
                  <a:lnTo>
                    <a:pt x="162" y="708"/>
                  </a:lnTo>
                  <a:lnTo>
                    <a:pt x="177" y="713"/>
                  </a:lnTo>
                  <a:lnTo>
                    <a:pt x="193" y="715"/>
                  </a:lnTo>
                  <a:lnTo>
                    <a:pt x="208" y="716"/>
                  </a:lnTo>
                  <a:lnTo>
                    <a:pt x="223" y="715"/>
                  </a:lnTo>
                  <a:lnTo>
                    <a:pt x="238" y="713"/>
                  </a:lnTo>
                  <a:lnTo>
                    <a:pt x="253" y="708"/>
                  </a:lnTo>
                  <a:lnTo>
                    <a:pt x="268" y="701"/>
                  </a:lnTo>
                  <a:lnTo>
                    <a:pt x="281" y="693"/>
                  </a:lnTo>
                  <a:lnTo>
                    <a:pt x="295" y="683"/>
                  </a:lnTo>
                  <a:lnTo>
                    <a:pt x="309" y="671"/>
                  </a:lnTo>
                  <a:lnTo>
                    <a:pt x="322" y="658"/>
                  </a:lnTo>
                  <a:lnTo>
                    <a:pt x="343" y="631"/>
                  </a:lnTo>
                  <a:lnTo>
                    <a:pt x="361" y="600"/>
                  </a:lnTo>
                  <a:lnTo>
                    <a:pt x="376" y="565"/>
                  </a:lnTo>
                  <a:lnTo>
                    <a:pt x="390" y="529"/>
                  </a:lnTo>
                  <a:lnTo>
                    <a:pt x="400" y="489"/>
                  </a:lnTo>
                  <a:lnTo>
                    <a:pt x="408" y="448"/>
                  </a:lnTo>
                  <a:lnTo>
                    <a:pt x="413" y="404"/>
                  </a:lnTo>
                  <a:lnTo>
                    <a:pt x="414" y="359"/>
                  </a:lnTo>
                  <a:lnTo>
                    <a:pt x="413" y="324"/>
                  </a:lnTo>
                  <a:lnTo>
                    <a:pt x="411" y="289"/>
                  </a:lnTo>
                  <a:lnTo>
                    <a:pt x="406" y="256"/>
                  </a:lnTo>
                  <a:lnTo>
                    <a:pt x="399" y="223"/>
                  </a:lnTo>
                  <a:lnTo>
                    <a:pt x="376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ea typeface="微軟正黑體" pitchFamily="34" charset="-120"/>
              </a:endParaRPr>
            </a:p>
          </p:txBody>
        </p:sp>
      </p:grpSp>
      <p:pic>
        <p:nvPicPr>
          <p:cNvPr id="12306" name="Picture 152" descr="200705071523045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2717800"/>
            <a:ext cx="10223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922" name="Rectangle 154"/>
          <p:cNvSpPr>
            <a:spLocks noChangeArrowheads="1"/>
          </p:cNvSpPr>
          <p:nvPr/>
        </p:nvSpPr>
        <p:spPr bwMode="auto">
          <a:xfrm>
            <a:off x="6350000" y="1980856"/>
            <a:ext cx="2000250" cy="19882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  <a:defRPr/>
            </a:pPr>
            <a:endParaRPr kumimoji="0" lang="zh-TW" altLang="en-US" sz="2800" baseline="0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sz="2800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維護工廠基本資料</a:t>
            </a:r>
            <a:endParaRPr kumimoji="0" lang="zh-TW" altLang="en-US" sz="2800" baseline="0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  <a:defRPr/>
            </a:pPr>
            <a:endParaRPr kumimoji="0" lang="zh-TW" altLang="en-US" sz="2800" baseline="0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308" name="Picture 156" descr="200705071523045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5067300"/>
            <a:ext cx="1395412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16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5295900"/>
            <a:ext cx="19780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164" descr="j0343747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72313" y="5564188"/>
            <a:ext cx="66516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1" name="Rectangle 3"/>
          <p:cNvSpPr>
            <a:spLocks noChangeArrowheads="1"/>
          </p:cNvSpPr>
          <p:nvPr/>
        </p:nvSpPr>
        <p:spPr bwMode="auto">
          <a:xfrm>
            <a:off x="1466232" y="279115"/>
            <a:ext cx="7561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標章申請操作說明</a:t>
            </a:r>
          </a:p>
        </p:txBody>
      </p:sp>
      <p:sp>
        <p:nvSpPr>
          <p:cNvPr id="146" name="矩形 145"/>
          <p:cNvSpPr/>
          <p:nvPr/>
        </p:nvSpPr>
        <p:spPr>
          <a:xfrm>
            <a:off x="5510143" y="3676234"/>
            <a:ext cx="2929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16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※</a:t>
            </a:r>
            <a:r>
              <a:rPr lang="zh-TW" altLang="en-US" sz="16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服務類業者</a:t>
            </a:r>
            <a:r>
              <a:rPr lang="en-US" altLang="zh-TW" sz="105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altLang="en-US" sz="105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除旅館業</a:t>
            </a:r>
            <a:r>
              <a:rPr lang="en-US" altLang="zh-TW" sz="105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zh-TW" altLang="en-US" sz="16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毋須填寫</a:t>
            </a:r>
            <a:endParaRPr lang="zh-TW" altLang="en-US" sz="1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1930" y="1893427"/>
            <a:ext cx="5022050" cy="409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11660" y="323655"/>
            <a:ext cx="7561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申請同意書下載</a:t>
            </a:r>
          </a:p>
        </p:txBody>
      </p:sp>
      <p:sp>
        <p:nvSpPr>
          <p:cNvPr id="13320" name="圓角矩形 8"/>
          <p:cNvSpPr>
            <a:spLocks noChangeArrowheads="1"/>
          </p:cNvSpPr>
          <p:nvPr/>
        </p:nvSpPr>
        <p:spPr bwMode="auto">
          <a:xfrm>
            <a:off x="431800" y="1268760"/>
            <a:ext cx="2106613" cy="5397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ea typeface="微軟正黑體" pitchFamily="34" charset="-120"/>
              </a:rPr>
              <a:t>同意書下載</a:t>
            </a:r>
          </a:p>
        </p:txBody>
      </p:sp>
      <p:sp>
        <p:nvSpPr>
          <p:cNvPr id="13321" name="圓角矩形 9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ea typeface="微軟正黑體" pitchFamily="34" charset="-120"/>
              </a:rPr>
              <a:t>工廠基本資料</a:t>
            </a:r>
          </a:p>
        </p:txBody>
      </p:sp>
      <p:sp>
        <p:nvSpPr>
          <p:cNvPr id="13322" name="圓角矩形 10"/>
          <p:cNvSpPr>
            <a:spLocks noChangeArrowheads="1"/>
          </p:cNvSpPr>
          <p:nvPr/>
        </p:nvSpPr>
        <p:spPr bwMode="auto">
          <a:xfrm>
            <a:off x="4986338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ea typeface="微軟正黑體" pitchFamily="34" charset="-120"/>
              </a:rPr>
              <a:t>填寫申請資料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00" y="2033845"/>
            <a:ext cx="4626335" cy="245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9" name="Text Box 19"/>
          <p:cNvSpPr txBox="1">
            <a:spLocks noChangeArrowheads="1"/>
          </p:cNvSpPr>
          <p:nvPr/>
        </p:nvSpPr>
        <p:spPr bwMode="auto">
          <a:xfrm>
            <a:off x="431800" y="4734145"/>
            <a:ext cx="4095750" cy="1512887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1pPr>
            <a:lvl2pPr marL="742950" indent="-28575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2pPr>
            <a:lvl3pPr marL="11430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3pPr>
            <a:lvl4pPr marL="16002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4pPr>
            <a:lvl5pPr marL="20574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9pPr>
          </a:lstStyle>
          <a:p>
            <a:pPr eaLnBrk="1" hangingPunct="1">
              <a:buClr>
                <a:srgbClr val="009900"/>
              </a:buClr>
              <a:buFont typeface="Wingdings" pitchFamily="2" charset="2"/>
              <a:buChar char="n"/>
            </a:pPr>
            <a:r>
              <a:rPr kumimoji="0" lang="zh-TW" altLang="en-US" baseline="0" dirty="0">
                <a:ea typeface="微軟正黑體" pitchFamily="34" charset="-120"/>
              </a:rPr>
              <a:t>點選資訊網首頁「下載專區」，下載</a:t>
            </a:r>
            <a:r>
              <a:rPr kumimoji="0" lang="zh-TW" altLang="en-US" u="sng" baseline="0" dirty="0">
                <a:solidFill>
                  <a:srgbClr val="FF0000"/>
                </a:solidFill>
                <a:ea typeface="微軟正黑體" pitchFamily="34" charset="-120"/>
              </a:rPr>
              <a:t>環保標章申請及使用同意書 </a:t>
            </a:r>
            <a:r>
              <a:rPr kumimoji="0" lang="zh-TW" altLang="en-US" baseline="0" dirty="0">
                <a:ea typeface="微軟正黑體" pitchFamily="34" charset="-120"/>
              </a:rPr>
              <a:t>與</a:t>
            </a:r>
            <a:r>
              <a:rPr kumimoji="0" lang="zh-TW" altLang="en-US" u="sng" baseline="0" dirty="0">
                <a:solidFill>
                  <a:srgbClr val="FF0000"/>
                </a:solidFill>
                <a:ea typeface="微軟正黑體" pitchFamily="34" charset="-120"/>
              </a:rPr>
              <a:t>第二類環境保護產品證明書申請及使用同意書 </a:t>
            </a:r>
            <a:r>
              <a:rPr kumimoji="0" lang="zh-TW" altLang="en-US" baseline="0" dirty="0">
                <a:ea typeface="微軟正黑體" pitchFamily="34" charset="-120"/>
              </a:rPr>
              <a:t>。</a:t>
            </a:r>
            <a:endParaRPr kumimoji="0" lang="en-US" altLang="zh-TW" baseline="0" dirty="0">
              <a:ea typeface="微軟正黑體" pitchFamily="34" charset="-120"/>
            </a:endParaRPr>
          </a:p>
        </p:txBody>
      </p:sp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48490">
            <a:off x="3847496" y="2672142"/>
            <a:ext cx="5070609" cy="507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 12"/>
          <p:cNvSpPr/>
          <p:nvPr/>
        </p:nvSpPr>
        <p:spPr bwMode="auto">
          <a:xfrm>
            <a:off x="7992380" y="5544235"/>
            <a:ext cx="970916" cy="45024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微軟正黑體" pitchFamily="34" charset="-120"/>
            </a:endParaRP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7815793" y="2573905"/>
            <a:ext cx="354540" cy="34827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en-US" altLang="zh-TW" baseline="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kumimoji="0" lang="en-US" altLang="zh-TW" sz="2800" baseline="0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1601670" y="2033845"/>
            <a:ext cx="354540" cy="34827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zh-TW" altLang="en-US" baseline="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２</a:t>
            </a:r>
            <a:endParaRPr kumimoji="0" lang="en-US" altLang="zh-TW" baseline="0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4350280" y="3699030"/>
            <a:ext cx="354540" cy="34827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zh-TW" altLang="en-US" baseline="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３</a:t>
            </a:r>
            <a:endParaRPr kumimoji="0" lang="en-US" altLang="zh-TW" baseline="0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11237" y="279115"/>
            <a:ext cx="7561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工廠基本資料填寫</a:t>
            </a:r>
          </a:p>
        </p:txBody>
      </p:sp>
      <p:sp>
        <p:nvSpPr>
          <p:cNvPr id="420889" name="Rectangle 25"/>
          <p:cNvSpPr>
            <a:spLocks noChangeArrowheads="1"/>
          </p:cNvSpPr>
          <p:nvPr/>
        </p:nvSpPr>
        <p:spPr bwMode="auto">
          <a:xfrm>
            <a:off x="366713" y="2206625"/>
            <a:ext cx="622300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sz="2400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新增、編輯工廠</a:t>
            </a:r>
            <a:r>
              <a:rPr kumimoji="0" lang="zh-TW" altLang="en-US" sz="2400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資料*</a:t>
            </a:r>
            <a:endParaRPr kumimoji="0" lang="zh-TW" altLang="en-US" sz="2400" baseline="0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341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663825"/>
            <a:ext cx="8353425" cy="3552825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Rectangle 40"/>
          <p:cNvSpPr>
            <a:spLocks noChangeArrowheads="1"/>
          </p:cNvSpPr>
          <p:nvPr/>
        </p:nvSpPr>
        <p:spPr bwMode="auto">
          <a:xfrm>
            <a:off x="1025525" y="4149725"/>
            <a:ext cx="7551738" cy="1709738"/>
          </a:xfrm>
          <a:prstGeom prst="rect">
            <a:avLst/>
          </a:prstGeom>
          <a:solidFill>
            <a:schemeClr val="accent1">
              <a:lumMod val="40000"/>
              <a:lumOff val="60000"/>
              <a:alpha val="79000"/>
            </a:schemeClr>
          </a:solidFill>
          <a:ln w="9525" algn="ctr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none" lIns="0" tIns="0" anchor="ctr"/>
          <a:lstStyle/>
          <a:p>
            <a:pPr algn="ctr"/>
            <a:r>
              <a:rPr kumimoji="0" lang="zh-TW" altLang="en-US" baseline="0" dirty="0">
                <a:solidFill>
                  <a:srgbClr val="FF0000"/>
                </a:solidFill>
                <a:ea typeface="微軟正黑體" pitchFamily="34" charset="-120"/>
              </a:rPr>
              <a:t>工廠詳細資料</a:t>
            </a:r>
          </a:p>
        </p:txBody>
      </p:sp>
      <p:sp>
        <p:nvSpPr>
          <p:cNvPr id="14343" name="Rectangle 41"/>
          <p:cNvSpPr>
            <a:spLocks noChangeArrowheads="1"/>
          </p:cNvSpPr>
          <p:nvPr/>
        </p:nvSpPr>
        <p:spPr bwMode="auto">
          <a:xfrm>
            <a:off x="1008063" y="3203575"/>
            <a:ext cx="7613650" cy="720725"/>
          </a:xfrm>
          <a:prstGeom prst="rect">
            <a:avLst/>
          </a:prstGeom>
          <a:solidFill>
            <a:schemeClr val="accent1">
              <a:lumMod val="40000"/>
              <a:lumOff val="60000"/>
              <a:alpha val="79000"/>
            </a:schemeClr>
          </a:solidFill>
          <a:ln w="9525" algn="ctr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none" lIns="0" tIns="0" anchor="ctr"/>
          <a:lstStyle/>
          <a:p>
            <a:pPr algn="ctr"/>
            <a:r>
              <a:rPr kumimoji="0" lang="zh-TW" altLang="en-US" baseline="0" dirty="0">
                <a:solidFill>
                  <a:srgbClr val="FF0000"/>
                </a:solidFill>
                <a:ea typeface="微軟正黑體" pitchFamily="34" charset="-120"/>
              </a:rPr>
              <a:t>工廠清單列表</a:t>
            </a:r>
          </a:p>
        </p:txBody>
      </p:sp>
      <p:pic>
        <p:nvPicPr>
          <p:cNvPr id="14344" name="Picture 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873375"/>
            <a:ext cx="13811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圓角矩形 8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10" name="圓角矩形 9"/>
          <p:cNvSpPr/>
          <p:nvPr/>
        </p:nvSpPr>
        <p:spPr bwMode="auto">
          <a:xfrm>
            <a:off x="2690813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工廠</a:t>
            </a:r>
            <a:r>
              <a:rPr kumimoji="0" lang="zh-TW" altLang="en-US" sz="2400" b="1" baseline="0" dirty="0" smtClean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基本資料</a:t>
            </a:r>
            <a:endParaRPr kumimoji="0" lang="zh-TW" altLang="en-US" sz="2400" b="1" baseline="0" dirty="0">
              <a:solidFill>
                <a:schemeClr val="lt1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14347" name="圓角矩形 10"/>
          <p:cNvSpPr>
            <a:spLocks noChangeArrowheads="1"/>
          </p:cNvSpPr>
          <p:nvPr/>
        </p:nvSpPr>
        <p:spPr bwMode="auto">
          <a:xfrm>
            <a:off x="4986338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sp>
        <p:nvSpPr>
          <p:cNvPr id="12" name="矩形 11"/>
          <p:cNvSpPr/>
          <p:nvPr/>
        </p:nvSpPr>
        <p:spPr>
          <a:xfrm>
            <a:off x="1422400" y="2843213"/>
            <a:ext cx="138112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baseline="0" dirty="0"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33144" y="5999220"/>
            <a:ext cx="3433953" cy="400110"/>
          </a:xfrm>
          <a:prstGeom prst="rect">
            <a:avLst/>
          </a:prstGeom>
          <a:solidFill>
            <a:schemeClr val="bg1">
              <a:lumMod val="40000"/>
              <a:lumOff val="60000"/>
              <a:alpha val="63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b="1" baseline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b="1" baseline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服務類業者</a:t>
            </a:r>
            <a:r>
              <a:rPr lang="en-US" altLang="zh-TW" sz="1200" b="1" baseline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b="1" baseline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除旅館業</a:t>
            </a:r>
            <a:r>
              <a:rPr lang="en-US" altLang="zh-TW" sz="1200" b="1" baseline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baseline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毋須填寫</a:t>
            </a:r>
          </a:p>
        </p:txBody>
      </p:sp>
      <p:pic>
        <p:nvPicPr>
          <p:cNvPr id="14" name="Picture 9" descr="交通标志, 路标, 盾, 交通, 路, 路牌, 驱动器, 汽车, 警告, 注意, 危险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0506" y="6041870"/>
            <a:ext cx="406349" cy="357460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6214993" y="919463"/>
            <a:ext cx="2929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16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※</a:t>
            </a:r>
            <a:r>
              <a:rPr lang="zh-TW" altLang="en-US" sz="16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服務類業者</a:t>
            </a:r>
            <a:r>
              <a:rPr lang="en-US" altLang="zh-TW" sz="12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altLang="en-US" sz="12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除旅館業</a:t>
            </a:r>
            <a:r>
              <a:rPr lang="en-US" altLang="zh-TW" sz="12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zh-TW" altLang="en-US" sz="16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毋須填寫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4707015" y="2843935"/>
            <a:ext cx="675075" cy="27003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全真顏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854200"/>
            <a:ext cx="6011863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187325" y="1917700"/>
            <a:ext cx="2503488" cy="3625850"/>
          </a:xfrm>
          <a:prstGeom prst="rect">
            <a:avLst/>
          </a:prstGeom>
          <a:solidFill>
            <a:srgbClr val="FFFFCC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baseline="0" dirty="0">
              <a:ea typeface="微軟正黑體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95263" y="1917700"/>
            <a:ext cx="2495550" cy="324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微軟正黑體" pitchFamily="34" charset="-120"/>
              </a:rPr>
              <a:t>工廠基本資料可以</a:t>
            </a:r>
            <a:endParaRPr lang="en-US" altLang="zh-TW" baseline="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微軟正黑體" pitchFamily="34" charset="-120"/>
            </a:endParaRPr>
          </a:p>
          <a:p>
            <a:pPr>
              <a:spcBef>
                <a:spcPts val="600"/>
              </a:spcBef>
              <a:buClr>
                <a:srgbClr val="008000"/>
              </a:buClr>
              <a:defRPr/>
            </a:pPr>
            <a:r>
              <a:rPr lang="en-US" altLang="zh-TW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微軟正黑體" pitchFamily="34" charset="-120"/>
              </a:rPr>
              <a:t>  </a:t>
            </a:r>
            <a:r>
              <a:rPr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微軟正黑體" pitchFamily="34" charset="-120"/>
              </a:rPr>
              <a:t>下列兩種方式輸入：</a:t>
            </a:r>
            <a:endParaRPr lang="en-US" altLang="zh-TW" baseline="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微軟正黑體" pitchFamily="34" charset="-120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zh-TW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微軟正黑體" pitchFamily="34" charset="-120"/>
              </a:rPr>
              <a:t>(1)</a:t>
            </a:r>
            <a:r>
              <a:rPr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微軟正黑體" pitchFamily="34" charset="-120"/>
              </a:rPr>
              <a:t>手動輸入：</a:t>
            </a:r>
            <a:endParaRPr lang="en-US" altLang="zh-TW" baseline="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微軟正黑體" pitchFamily="34" charset="-120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微軟正黑體" pitchFamily="34" charset="-120"/>
              </a:rPr>
              <a:t>直接</a:t>
            </a:r>
            <a:r>
              <a:rPr lang="en-US" altLang="zh-TW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微軟正黑體" pitchFamily="34" charset="-120"/>
              </a:rPr>
              <a:t>key-in</a:t>
            </a:r>
            <a:r>
              <a:rPr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微軟正黑體" pitchFamily="34" charset="-120"/>
              </a:rPr>
              <a:t>各欄位所需基本資料</a:t>
            </a:r>
            <a:endParaRPr lang="en-US" altLang="zh-TW" baseline="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微軟正黑體" pitchFamily="34" charset="-120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zh-TW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微軟正黑體" pitchFamily="34" charset="-120"/>
              </a:rPr>
              <a:t>(2)</a:t>
            </a:r>
            <a:r>
              <a:rPr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微軟正黑體" pitchFamily="34" charset="-120"/>
              </a:rPr>
              <a:t>憑證帶入：</a:t>
            </a:r>
            <a:endParaRPr lang="en-US" altLang="zh-TW" baseline="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微軟正黑體" pitchFamily="34" charset="-120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微軟正黑體" pitchFamily="34" charset="-120"/>
              </a:rPr>
              <a:t>至環保署空水廢毒管理資訊系統下載憑證檔案帶入資料</a:t>
            </a:r>
          </a:p>
        </p:txBody>
      </p:sp>
      <p:sp>
        <p:nvSpPr>
          <p:cNvPr id="15367" name="Oval 2"/>
          <p:cNvSpPr>
            <a:spLocks noChangeArrowheads="1"/>
          </p:cNvSpPr>
          <p:nvPr/>
        </p:nvSpPr>
        <p:spPr bwMode="auto">
          <a:xfrm>
            <a:off x="7688263" y="1493838"/>
            <a:ext cx="1143000" cy="10715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TW" altLang="en-US" sz="1800" b="1" baseline="0" dirty="0">
                <a:ea typeface="微軟正黑體" pitchFamily="34" charset="-120"/>
              </a:rPr>
              <a:t>手動輸入</a:t>
            </a:r>
          </a:p>
        </p:txBody>
      </p:sp>
      <p:sp>
        <p:nvSpPr>
          <p:cNvPr id="21" name="矩形 20"/>
          <p:cNvSpPr/>
          <p:nvPr/>
        </p:nvSpPr>
        <p:spPr>
          <a:xfrm>
            <a:off x="8037513" y="6343650"/>
            <a:ext cx="428625" cy="325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baseline="0" dirty="0">
              <a:ea typeface="微軟正黑體" pitchFamily="34" charset="-120"/>
            </a:endParaRPr>
          </a:p>
        </p:txBody>
      </p:sp>
      <p:sp>
        <p:nvSpPr>
          <p:cNvPr id="15369" name="AutoShape 4"/>
          <p:cNvSpPr>
            <a:spLocks/>
          </p:cNvSpPr>
          <p:nvPr/>
        </p:nvSpPr>
        <p:spPr bwMode="auto">
          <a:xfrm>
            <a:off x="6643688" y="4214813"/>
            <a:ext cx="2428875" cy="642937"/>
          </a:xfrm>
          <a:prstGeom prst="borderCallout2">
            <a:avLst>
              <a:gd name="adj1" fmla="val 101579"/>
              <a:gd name="adj2" fmla="val 52394"/>
              <a:gd name="adj3" fmla="val 99060"/>
              <a:gd name="adj4" fmla="val 50921"/>
              <a:gd name="adj5" fmla="val 331407"/>
              <a:gd name="adj6" fmla="val 65282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lang="zh-TW" altLang="en-US" sz="1600" b="1" baseline="0" dirty="0">
                <a:ea typeface="微軟正黑體" pitchFamily="34" charset="-120"/>
              </a:rPr>
              <a:t>依序輸入各欄位資料後，點選</a:t>
            </a:r>
            <a:r>
              <a:rPr lang="en-US" altLang="zh-TW" sz="1600" b="1" baseline="0" dirty="0">
                <a:ea typeface="微軟正黑體" pitchFamily="34" charset="-120"/>
              </a:rPr>
              <a:t>【</a:t>
            </a:r>
            <a:r>
              <a:rPr lang="zh-TW" altLang="en-US" sz="1600" b="1" baseline="0" dirty="0">
                <a:ea typeface="微軟正黑體" pitchFamily="34" charset="-120"/>
              </a:rPr>
              <a:t>新增</a:t>
            </a:r>
            <a:r>
              <a:rPr lang="en-US" altLang="zh-TW" sz="1600" b="1" baseline="0" dirty="0">
                <a:ea typeface="微軟正黑體" pitchFamily="34" charset="-120"/>
              </a:rPr>
              <a:t>】</a:t>
            </a:r>
            <a:endParaRPr lang="zh-TW" altLang="en-US" sz="1600" b="1" baseline="0" dirty="0">
              <a:ea typeface="微軟正黑體" pitchFamily="34" charset="-120"/>
            </a:endParaRPr>
          </a:p>
        </p:txBody>
      </p:sp>
      <p:sp>
        <p:nvSpPr>
          <p:cNvPr id="15370" name="圓角矩形 9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11" name="圓角矩形 10"/>
          <p:cNvSpPr/>
          <p:nvPr/>
        </p:nvSpPr>
        <p:spPr bwMode="auto">
          <a:xfrm>
            <a:off x="2690813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15372" name="圓角矩形 11"/>
          <p:cNvSpPr>
            <a:spLocks noChangeArrowheads="1"/>
          </p:cNvSpPr>
          <p:nvPr/>
        </p:nvSpPr>
        <p:spPr bwMode="auto">
          <a:xfrm>
            <a:off x="4986338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sp>
        <p:nvSpPr>
          <p:cNvPr id="12" name="矩形 11"/>
          <p:cNvSpPr/>
          <p:nvPr/>
        </p:nvSpPr>
        <p:spPr>
          <a:xfrm>
            <a:off x="6214993" y="919463"/>
            <a:ext cx="2929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16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※</a:t>
            </a:r>
            <a:r>
              <a:rPr lang="zh-TW" altLang="en-US" sz="16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服務類業者</a:t>
            </a:r>
            <a:r>
              <a:rPr lang="en-US" altLang="zh-TW" sz="12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altLang="en-US" sz="12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除旅館業</a:t>
            </a:r>
            <a:r>
              <a:rPr lang="en-US" altLang="zh-TW" sz="12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zh-TW" altLang="en-US" sz="16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毋須填寫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511237" y="279115"/>
            <a:ext cx="7561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工廠基本資料填寫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06" r="10600"/>
          <a:stretch>
            <a:fillRect/>
          </a:stretch>
        </p:blipFill>
        <p:spPr bwMode="auto">
          <a:xfrm>
            <a:off x="161925" y="2762250"/>
            <a:ext cx="8712200" cy="3997325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42"/>
          <p:cNvSpPr>
            <a:spLocks noChangeArrowheads="1"/>
          </p:cNvSpPr>
          <p:nvPr/>
        </p:nvSpPr>
        <p:spPr bwMode="auto">
          <a:xfrm>
            <a:off x="1285875" y="1854200"/>
            <a:ext cx="78819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/>
          <a:p>
            <a:r>
              <a:rPr lang="zh-TW" altLang="zh-TW" sz="2800" u="sng" baseline="0" dirty="0">
                <a:solidFill>
                  <a:srgbClr val="FF0000"/>
                </a:solidFill>
                <a:ea typeface="微軟正黑體" pitchFamily="34" charset="-120"/>
              </a:rPr>
              <a:t>空水廢毒列管事業</a:t>
            </a:r>
            <a:r>
              <a:rPr lang="zh-TW" altLang="zh-TW" sz="2800" baseline="0" dirty="0">
                <a:solidFill>
                  <a:srgbClr val="3366FF"/>
                </a:solidFill>
                <a:ea typeface="微軟正黑體" pitchFamily="34" charset="-120"/>
              </a:rPr>
              <a:t>可同步審核通過資訊</a:t>
            </a:r>
            <a:endParaRPr lang="zh-TW" altLang="en-US" sz="2800" baseline="0" dirty="0">
              <a:solidFill>
                <a:srgbClr val="3366FF"/>
              </a:solidFill>
              <a:ea typeface="微軟正黑體" pitchFamily="34" charset="-120"/>
            </a:endParaRPr>
          </a:p>
          <a:p>
            <a:r>
              <a:rPr lang="zh-TW" altLang="en-US" sz="2800" baseline="0" dirty="0">
                <a:ea typeface="微軟正黑體" pitchFamily="34" charset="-120"/>
              </a:rPr>
              <a:t>空水廢毒管理資訊系統：</a:t>
            </a:r>
            <a:r>
              <a:rPr lang="en-US" altLang="zh-TW" sz="2800" baseline="0" dirty="0">
                <a:ea typeface="微軟正黑體" pitchFamily="34" charset="-120"/>
              </a:rPr>
              <a:t>http://ems.epa.gov.tw/</a:t>
            </a:r>
            <a:endParaRPr lang="zh-TW" altLang="en-US" sz="2800" baseline="0" dirty="0">
              <a:ea typeface="微軟正黑體" pitchFamily="34" charset="-120"/>
            </a:endParaRPr>
          </a:p>
        </p:txBody>
      </p:sp>
      <p:sp>
        <p:nvSpPr>
          <p:cNvPr id="16390" name="Rectangle 45"/>
          <p:cNvSpPr>
            <a:spLocks noChangeArrowheads="1"/>
          </p:cNvSpPr>
          <p:nvPr/>
        </p:nvSpPr>
        <p:spPr bwMode="auto">
          <a:xfrm>
            <a:off x="1196975" y="4764088"/>
            <a:ext cx="522288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 sz="1400" baseline="0" dirty="0">
              <a:ea typeface="微軟正黑體" pitchFamily="34" charset="-120"/>
            </a:endParaRPr>
          </a:p>
        </p:txBody>
      </p:sp>
      <p:sp>
        <p:nvSpPr>
          <p:cNvPr id="16391" name="Oval 2"/>
          <p:cNvSpPr>
            <a:spLocks noChangeArrowheads="1"/>
          </p:cNvSpPr>
          <p:nvPr/>
        </p:nvSpPr>
        <p:spPr bwMode="auto">
          <a:xfrm>
            <a:off x="115888" y="1908175"/>
            <a:ext cx="1143000" cy="1071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TW" altLang="en-US" sz="1800" b="1" baseline="0" dirty="0">
                <a:ea typeface="微軟正黑體" pitchFamily="34" charset="-120"/>
              </a:rPr>
              <a:t>憑證帶入</a:t>
            </a:r>
          </a:p>
        </p:txBody>
      </p:sp>
      <p:sp>
        <p:nvSpPr>
          <p:cNvPr id="16392" name="AutoShape 4"/>
          <p:cNvSpPr>
            <a:spLocks/>
          </p:cNvSpPr>
          <p:nvPr/>
        </p:nvSpPr>
        <p:spPr bwMode="auto">
          <a:xfrm>
            <a:off x="3286125" y="3643313"/>
            <a:ext cx="2857500" cy="714375"/>
          </a:xfrm>
          <a:prstGeom prst="borderCallout2">
            <a:avLst>
              <a:gd name="adj1" fmla="val 42616"/>
              <a:gd name="adj2" fmla="val -3023"/>
              <a:gd name="adj3" fmla="val 45579"/>
              <a:gd name="adj4" fmla="val -34787"/>
              <a:gd name="adj5" fmla="val 156042"/>
              <a:gd name="adj6" fmla="val -63398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kumimoji="0" lang="en-US" altLang="zh-TW" sz="1600" b="1" baseline="0" dirty="0">
                <a:ea typeface="微軟正黑體" pitchFamily="34" charset="-120"/>
              </a:rPr>
              <a:t>Step1</a:t>
            </a:r>
            <a:r>
              <a:rPr lang="zh-TW" altLang="en-US" sz="1600" b="1" baseline="0" dirty="0">
                <a:ea typeface="微軟正黑體" pitchFamily="34" charset="-120"/>
              </a:rPr>
              <a:t>：進入</a:t>
            </a:r>
            <a:r>
              <a:rPr lang="en-US" altLang="zh-TW" sz="1600" b="1" baseline="0" dirty="0">
                <a:ea typeface="微軟正黑體" pitchFamily="34" charset="-120"/>
              </a:rPr>
              <a:t>EMS</a:t>
            </a:r>
            <a:r>
              <a:rPr lang="zh-TW" altLang="en-US" sz="1600" b="1" baseline="0" dirty="0">
                <a:ea typeface="微軟正黑體" pitchFamily="34" charset="-120"/>
              </a:rPr>
              <a:t>系統後，點選左方</a:t>
            </a:r>
            <a:r>
              <a:rPr lang="en-US" altLang="zh-TW" sz="1600" b="1" baseline="0" dirty="0">
                <a:ea typeface="微軟正黑體" pitchFamily="34" charset="-120"/>
              </a:rPr>
              <a:t>【</a:t>
            </a:r>
            <a:r>
              <a:rPr lang="zh-TW" altLang="en-US" sz="1600" b="1" baseline="0" dirty="0">
                <a:ea typeface="微軟正黑體" pitchFamily="34" charset="-120"/>
              </a:rPr>
              <a:t>登入</a:t>
            </a:r>
            <a:r>
              <a:rPr lang="en-US" altLang="zh-TW" sz="1600" b="1" baseline="0" dirty="0">
                <a:ea typeface="微軟正黑體" pitchFamily="34" charset="-120"/>
              </a:rPr>
              <a:t>】</a:t>
            </a:r>
            <a:endParaRPr lang="zh-TW" altLang="en-US" sz="1600" b="1" baseline="0" dirty="0">
              <a:ea typeface="微軟正黑體" pitchFamily="34" charset="-120"/>
            </a:endParaRPr>
          </a:p>
        </p:txBody>
      </p:sp>
      <p:sp>
        <p:nvSpPr>
          <p:cNvPr id="16393" name="圓角矩形 9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11" name="圓角矩形 10"/>
          <p:cNvSpPr/>
          <p:nvPr/>
        </p:nvSpPr>
        <p:spPr bwMode="auto">
          <a:xfrm>
            <a:off x="2690813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16395" name="圓角矩形 11"/>
          <p:cNvSpPr>
            <a:spLocks noChangeArrowheads="1"/>
          </p:cNvSpPr>
          <p:nvPr/>
        </p:nvSpPr>
        <p:spPr bwMode="auto">
          <a:xfrm>
            <a:off x="4986338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511237" y="279115"/>
            <a:ext cx="7561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工廠基本資料填寫</a:t>
            </a:r>
          </a:p>
        </p:txBody>
      </p:sp>
      <p:sp>
        <p:nvSpPr>
          <p:cNvPr id="12" name="矩形 11"/>
          <p:cNvSpPr/>
          <p:nvPr/>
        </p:nvSpPr>
        <p:spPr>
          <a:xfrm>
            <a:off x="6214993" y="919463"/>
            <a:ext cx="2929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16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※</a:t>
            </a:r>
            <a:r>
              <a:rPr lang="zh-TW" altLang="en-US" sz="16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服務類業者</a:t>
            </a:r>
            <a:r>
              <a:rPr lang="en-US" altLang="zh-TW" sz="12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altLang="en-US" sz="12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除旅館業</a:t>
            </a:r>
            <a:r>
              <a:rPr lang="en-US" altLang="zh-TW" sz="12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zh-TW" altLang="en-US" sz="16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毋須填寫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627313"/>
            <a:ext cx="8399462" cy="4041775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331913" y="2025650"/>
            <a:ext cx="68754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/>
          <a:p>
            <a:r>
              <a:rPr lang="zh-TW" altLang="zh-TW" sz="2800" u="sng" baseline="0" dirty="0">
                <a:solidFill>
                  <a:srgbClr val="FF0000"/>
                </a:solidFill>
                <a:ea typeface="微軟正黑體" pitchFamily="34" charset="-120"/>
              </a:rPr>
              <a:t>空水廢毒列管事業</a:t>
            </a:r>
            <a:r>
              <a:rPr lang="zh-TW" altLang="zh-TW" sz="2800" baseline="0" dirty="0">
                <a:solidFill>
                  <a:srgbClr val="3366FF"/>
                </a:solidFill>
                <a:ea typeface="微軟正黑體" pitchFamily="34" charset="-120"/>
              </a:rPr>
              <a:t>可同步審核通過資訊</a:t>
            </a:r>
            <a:endParaRPr lang="zh-TW" altLang="en-US" sz="2800" baseline="0" dirty="0">
              <a:ea typeface="微軟正黑體" pitchFamily="34" charset="-120"/>
            </a:endParaRPr>
          </a:p>
        </p:txBody>
      </p:sp>
      <p:sp>
        <p:nvSpPr>
          <p:cNvPr id="17415" name="AutoShape 4"/>
          <p:cNvSpPr>
            <a:spLocks/>
          </p:cNvSpPr>
          <p:nvPr/>
        </p:nvSpPr>
        <p:spPr bwMode="auto">
          <a:xfrm>
            <a:off x="3548193" y="2798930"/>
            <a:ext cx="3094037" cy="692150"/>
          </a:xfrm>
          <a:prstGeom prst="borderCallout2">
            <a:avLst>
              <a:gd name="adj1" fmla="val 46495"/>
              <a:gd name="adj2" fmla="val -144"/>
              <a:gd name="adj3" fmla="val 198850"/>
              <a:gd name="adj4" fmla="val -20379"/>
              <a:gd name="adj5" fmla="val 393934"/>
              <a:gd name="adj6" fmla="val -46504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kumimoji="0" lang="en-US" altLang="zh-TW" sz="1600" b="1" baseline="0" dirty="0">
                <a:ea typeface="微軟正黑體" pitchFamily="34" charset="-120"/>
              </a:rPr>
              <a:t>Step2</a:t>
            </a:r>
            <a:r>
              <a:rPr lang="zh-TW" altLang="en-US" sz="1600" b="1" baseline="0" dirty="0">
                <a:ea typeface="微軟正黑體" pitchFamily="34" charset="-120"/>
              </a:rPr>
              <a:t>：點選基線許可資料</a:t>
            </a:r>
            <a:r>
              <a:rPr lang="en-US" altLang="zh-TW" sz="1600" b="1" baseline="0" dirty="0">
                <a:ea typeface="微軟正黑體" pitchFamily="34" charset="-120"/>
              </a:rPr>
              <a:t>&gt;&gt;EMS</a:t>
            </a:r>
            <a:r>
              <a:rPr lang="zh-TW" altLang="en-US" sz="1600" b="1" baseline="0" dirty="0">
                <a:ea typeface="微軟正黑體" pitchFamily="34" charset="-120"/>
              </a:rPr>
              <a:t>授權憑證下載</a:t>
            </a:r>
          </a:p>
        </p:txBody>
      </p:sp>
      <p:sp>
        <p:nvSpPr>
          <p:cNvPr id="17416" name="圓角矩形 12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14" name="圓角矩形 13"/>
          <p:cNvSpPr/>
          <p:nvPr/>
        </p:nvSpPr>
        <p:spPr bwMode="auto">
          <a:xfrm>
            <a:off x="2690813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17418" name="圓角矩形 14"/>
          <p:cNvSpPr>
            <a:spLocks noChangeArrowheads="1"/>
          </p:cNvSpPr>
          <p:nvPr/>
        </p:nvSpPr>
        <p:spPr bwMode="auto">
          <a:xfrm>
            <a:off x="4986338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115888" y="1908175"/>
            <a:ext cx="1143000" cy="1071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TW" altLang="en-US" sz="1800" b="1" baseline="0" dirty="0">
                <a:ea typeface="微軟正黑體" pitchFamily="34" charset="-120"/>
              </a:rPr>
              <a:t>憑證帶入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11237" y="279115"/>
            <a:ext cx="7561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工廠基本資料填寫</a:t>
            </a:r>
          </a:p>
        </p:txBody>
      </p:sp>
      <p:sp>
        <p:nvSpPr>
          <p:cNvPr id="15" name="矩形 14"/>
          <p:cNvSpPr/>
          <p:nvPr/>
        </p:nvSpPr>
        <p:spPr>
          <a:xfrm>
            <a:off x="6214993" y="919463"/>
            <a:ext cx="2929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16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※</a:t>
            </a:r>
            <a:r>
              <a:rPr lang="zh-TW" altLang="en-US" sz="16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服務類業者</a:t>
            </a:r>
            <a:r>
              <a:rPr lang="en-US" altLang="zh-TW" sz="12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altLang="en-US" sz="12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除旅館業</a:t>
            </a:r>
            <a:r>
              <a:rPr lang="en-US" altLang="zh-TW" sz="12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zh-TW" altLang="en-US" sz="16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毋須填寫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16113"/>
            <a:ext cx="6278563" cy="2049462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AutoShape 4"/>
          <p:cNvSpPr>
            <a:spLocks/>
          </p:cNvSpPr>
          <p:nvPr/>
        </p:nvSpPr>
        <p:spPr bwMode="auto">
          <a:xfrm>
            <a:off x="4632325" y="2066925"/>
            <a:ext cx="2606675" cy="428625"/>
          </a:xfrm>
          <a:prstGeom prst="borderCallout2">
            <a:avLst>
              <a:gd name="adj1" fmla="val 26667"/>
              <a:gd name="adj2" fmla="val 102921"/>
              <a:gd name="adj3" fmla="val 26667"/>
              <a:gd name="adj4" fmla="val 110292"/>
              <a:gd name="adj5" fmla="val 167778"/>
              <a:gd name="adj6" fmla="val 110718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kumimoji="0" lang="en-US" altLang="zh-TW" sz="1600" b="1" baseline="0" dirty="0">
                <a:ea typeface="微軟正黑體" pitchFamily="34" charset="-120"/>
              </a:rPr>
              <a:t>Step3</a:t>
            </a:r>
            <a:r>
              <a:rPr lang="zh-TW" altLang="en-US" sz="1600" b="1" baseline="0" dirty="0">
                <a:ea typeface="微軟正黑體" pitchFamily="34" charset="-120"/>
              </a:rPr>
              <a:t>：點選</a:t>
            </a:r>
            <a:r>
              <a:rPr lang="en-US" altLang="zh-TW" sz="1600" b="1" baseline="0" dirty="0">
                <a:ea typeface="微軟正黑體" pitchFamily="34" charset="-120"/>
              </a:rPr>
              <a:t>【</a:t>
            </a:r>
            <a:r>
              <a:rPr lang="zh-TW" altLang="en-US" sz="1600" b="1" baseline="0" dirty="0">
                <a:ea typeface="微軟正黑體" pitchFamily="34" charset="-120"/>
              </a:rPr>
              <a:t>產生檔案</a:t>
            </a:r>
            <a:r>
              <a:rPr lang="en-US" altLang="zh-TW" sz="1600" b="1" baseline="0" dirty="0">
                <a:ea typeface="微軟正黑體" pitchFamily="34" charset="-120"/>
              </a:rPr>
              <a:t>】</a:t>
            </a:r>
            <a:endParaRPr lang="zh-TW" altLang="en-US" sz="1600" b="1" baseline="0" dirty="0">
              <a:ea typeface="微軟正黑體" pitchFamily="34" charset="-120"/>
            </a:endParaRP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902075"/>
            <a:ext cx="5451475" cy="28575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13" b="17632"/>
          <a:stretch>
            <a:fillRect/>
          </a:stretch>
        </p:blipFill>
        <p:spPr bwMode="auto">
          <a:xfrm>
            <a:off x="7666038" y="3651250"/>
            <a:ext cx="1262062" cy="1038225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向下箭號 25"/>
          <p:cNvSpPr/>
          <p:nvPr/>
        </p:nvSpPr>
        <p:spPr>
          <a:xfrm rot="18613009">
            <a:off x="7223419" y="3516227"/>
            <a:ext cx="431847" cy="909441"/>
          </a:xfrm>
          <a:prstGeom prst="downArrow">
            <a:avLst/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baseline="0" dirty="0">
              <a:ea typeface="微軟正黑體" pitchFamily="34" charset="-120"/>
            </a:endParaRPr>
          </a:p>
        </p:txBody>
      </p:sp>
      <p:sp>
        <p:nvSpPr>
          <p:cNvPr id="18444" name="Rectangle 45"/>
          <p:cNvSpPr>
            <a:spLocks noChangeArrowheads="1"/>
          </p:cNvSpPr>
          <p:nvPr/>
        </p:nvSpPr>
        <p:spPr bwMode="auto">
          <a:xfrm>
            <a:off x="1636713" y="3924300"/>
            <a:ext cx="2357437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 sz="1400" baseline="0" dirty="0">
              <a:ea typeface="微軟正黑體" pitchFamily="34" charset="-120"/>
            </a:endParaRPr>
          </a:p>
        </p:txBody>
      </p:sp>
      <p:sp>
        <p:nvSpPr>
          <p:cNvPr id="18445" name="AutoShape 4"/>
          <p:cNvSpPr>
            <a:spLocks/>
          </p:cNvSpPr>
          <p:nvPr/>
        </p:nvSpPr>
        <p:spPr bwMode="auto">
          <a:xfrm>
            <a:off x="155575" y="3319463"/>
            <a:ext cx="1393825" cy="2732087"/>
          </a:xfrm>
          <a:prstGeom prst="borderCallout2">
            <a:avLst>
              <a:gd name="adj1" fmla="val 3241"/>
              <a:gd name="adj2" fmla="val 106273"/>
              <a:gd name="adj3" fmla="val 3241"/>
              <a:gd name="adj4" fmla="val 122440"/>
              <a:gd name="adj5" fmla="val 16866"/>
              <a:gd name="adj6" fmla="val 148843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kumimoji="0" lang="en-US" altLang="zh-TW" sz="1600" b="1" baseline="0" dirty="0">
                <a:ea typeface="微軟正黑體" pitchFamily="34" charset="-120"/>
              </a:rPr>
              <a:t>Step4</a:t>
            </a:r>
            <a:r>
              <a:rPr lang="zh-TW" altLang="en-US" sz="1600" b="1" baseline="0" dirty="0">
                <a:ea typeface="微軟正黑體" pitchFamily="34" charset="-120"/>
              </a:rPr>
              <a:t>：回到綠色生活資訊網的工廠資料管理頁面後，點選</a:t>
            </a:r>
            <a:r>
              <a:rPr lang="en-US" altLang="zh-TW" sz="1600" b="1" baseline="0" dirty="0">
                <a:ea typeface="微軟正黑體" pitchFamily="34" charset="-120"/>
              </a:rPr>
              <a:t>【</a:t>
            </a:r>
            <a:r>
              <a:rPr lang="zh-TW" altLang="en-US" sz="1600" b="1" baseline="0" dirty="0">
                <a:ea typeface="微軟正黑體" pitchFamily="34" charset="-120"/>
              </a:rPr>
              <a:t>瀏覽</a:t>
            </a:r>
            <a:r>
              <a:rPr lang="en-US" altLang="zh-TW" sz="1600" b="1" baseline="0" dirty="0">
                <a:ea typeface="微軟正黑體" pitchFamily="34" charset="-120"/>
              </a:rPr>
              <a:t>】</a:t>
            </a:r>
            <a:r>
              <a:rPr lang="zh-TW" altLang="en-US" sz="1600" b="1" baseline="0" dirty="0">
                <a:ea typeface="微軟正黑體" pitchFamily="34" charset="-120"/>
              </a:rPr>
              <a:t>，再按下</a:t>
            </a:r>
            <a:r>
              <a:rPr lang="en-US" altLang="zh-TW" sz="1600" b="1" baseline="0" dirty="0">
                <a:ea typeface="微軟正黑體" pitchFamily="34" charset="-120"/>
              </a:rPr>
              <a:t>【</a:t>
            </a:r>
            <a:r>
              <a:rPr lang="zh-TW" altLang="en-US" sz="1600" b="1" baseline="0" dirty="0">
                <a:ea typeface="微軟正黑體" pitchFamily="34" charset="-120"/>
              </a:rPr>
              <a:t>同步</a:t>
            </a:r>
            <a:r>
              <a:rPr lang="en-US" altLang="zh-TW" sz="1600" b="1" baseline="0" dirty="0">
                <a:ea typeface="微軟正黑體" pitchFamily="34" charset="-120"/>
              </a:rPr>
              <a:t>】</a:t>
            </a:r>
            <a:r>
              <a:rPr lang="zh-TW" altLang="en-US" sz="1600" b="1" baseline="0" dirty="0">
                <a:ea typeface="微軟正黑體" pitchFamily="34" charset="-120"/>
              </a:rPr>
              <a:t>按鈕，工廠資料將會自動帶入。</a:t>
            </a:r>
          </a:p>
        </p:txBody>
      </p:sp>
      <p:sp>
        <p:nvSpPr>
          <p:cNvPr id="18446" name="AutoShape 4"/>
          <p:cNvSpPr>
            <a:spLocks/>
          </p:cNvSpPr>
          <p:nvPr/>
        </p:nvSpPr>
        <p:spPr bwMode="auto">
          <a:xfrm>
            <a:off x="7215188" y="5672138"/>
            <a:ext cx="1785937" cy="823912"/>
          </a:xfrm>
          <a:prstGeom prst="borderCallout2">
            <a:avLst>
              <a:gd name="adj1" fmla="val 42319"/>
              <a:gd name="adj2" fmla="val 1125"/>
              <a:gd name="adj3" fmla="val 42764"/>
              <a:gd name="adj4" fmla="val -14440"/>
              <a:gd name="adj5" fmla="val 82889"/>
              <a:gd name="adj6" fmla="val -38287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kumimoji="0" lang="en-US" altLang="zh-TW" sz="1600" b="1" baseline="0" dirty="0">
                <a:ea typeface="微軟正黑體" pitchFamily="34" charset="-120"/>
              </a:rPr>
              <a:t>Step5</a:t>
            </a:r>
            <a:r>
              <a:rPr lang="zh-TW" altLang="en-US" sz="1600" b="1" baseline="0" dirty="0">
                <a:ea typeface="微軟正黑體" pitchFamily="34" charset="-120"/>
              </a:rPr>
              <a:t>：確認資料正確後，點選</a:t>
            </a:r>
            <a:r>
              <a:rPr lang="en-US" altLang="zh-TW" sz="1600" b="1" baseline="0" dirty="0">
                <a:ea typeface="微軟正黑體" pitchFamily="34" charset="-120"/>
              </a:rPr>
              <a:t>【</a:t>
            </a:r>
            <a:r>
              <a:rPr lang="zh-TW" altLang="en-US" sz="1600" b="1" baseline="0" dirty="0">
                <a:ea typeface="微軟正黑體" pitchFamily="34" charset="-120"/>
              </a:rPr>
              <a:t>新增</a:t>
            </a:r>
            <a:r>
              <a:rPr lang="en-US" altLang="zh-TW" sz="1600" b="1" baseline="0" dirty="0">
                <a:ea typeface="微軟正黑體" pitchFamily="34" charset="-120"/>
              </a:rPr>
              <a:t>】</a:t>
            </a:r>
            <a:endParaRPr lang="zh-TW" altLang="en-US" sz="1600" b="1" baseline="0" dirty="0">
              <a:ea typeface="微軟正黑體" pitchFamily="34" charset="-120"/>
            </a:endParaRPr>
          </a:p>
        </p:txBody>
      </p:sp>
      <p:sp>
        <p:nvSpPr>
          <p:cNvPr id="18447" name="Rectangle 45"/>
          <p:cNvSpPr>
            <a:spLocks noChangeArrowheads="1"/>
          </p:cNvSpPr>
          <p:nvPr/>
        </p:nvSpPr>
        <p:spPr bwMode="auto">
          <a:xfrm>
            <a:off x="6394450" y="6396038"/>
            <a:ext cx="330200" cy="357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 sz="1400" baseline="0" dirty="0">
              <a:ea typeface="微軟正黑體" pitchFamily="34" charset="-120"/>
            </a:endParaRPr>
          </a:p>
        </p:txBody>
      </p:sp>
      <p:sp>
        <p:nvSpPr>
          <p:cNvPr id="18448" name="矩形 19"/>
          <p:cNvSpPr>
            <a:spLocks noChangeArrowheads="1"/>
          </p:cNvSpPr>
          <p:nvPr/>
        </p:nvSpPr>
        <p:spPr bwMode="auto">
          <a:xfrm>
            <a:off x="6261100" y="2782888"/>
            <a:ext cx="1563688" cy="69056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kumimoji="0" lang="zh-TW" altLang="en-US" sz="2400" b="1" baseline="0" dirty="0">
              <a:ea typeface="微軟正黑體" pitchFamily="34" charset="-120"/>
            </a:endParaRPr>
          </a:p>
        </p:txBody>
      </p:sp>
      <p:sp>
        <p:nvSpPr>
          <p:cNvPr id="18449" name="圓角矩形 15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17" name="圓角矩形 16"/>
          <p:cNvSpPr/>
          <p:nvPr/>
        </p:nvSpPr>
        <p:spPr bwMode="auto">
          <a:xfrm>
            <a:off x="2690813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18451" name="圓角矩形 17"/>
          <p:cNvSpPr>
            <a:spLocks noChangeArrowheads="1"/>
          </p:cNvSpPr>
          <p:nvPr/>
        </p:nvSpPr>
        <p:spPr bwMode="auto">
          <a:xfrm>
            <a:off x="4986338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115888" y="1908175"/>
            <a:ext cx="1143000" cy="10715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TW" altLang="en-US" sz="1800" b="1" baseline="0" dirty="0">
                <a:ea typeface="微軟正黑體" pitchFamily="34" charset="-120"/>
              </a:rPr>
              <a:t>憑證帶入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511237" y="279115"/>
            <a:ext cx="7561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工廠基本資料填寫</a:t>
            </a:r>
          </a:p>
        </p:txBody>
      </p:sp>
      <p:sp>
        <p:nvSpPr>
          <p:cNvPr id="18" name="矩形 17"/>
          <p:cNvSpPr/>
          <p:nvPr/>
        </p:nvSpPr>
        <p:spPr>
          <a:xfrm>
            <a:off x="6214993" y="919463"/>
            <a:ext cx="2929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16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※</a:t>
            </a:r>
            <a:r>
              <a:rPr lang="zh-TW" altLang="en-US" sz="16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服務類業者</a:t>
            </a:r>
            <a:r>
              <a:rPr lang="en-US" altLang="zh-TW" sz="12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altLang="en-US" sz="12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除旅館業</a:t>
            </a:r>
            <a:r>
              <a:rPr lang="en-US" altLang="zh-TW" sz="12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zh-TW" altLang="en-US" sz="1600" b="1" baseline="0" dirty="0" smtClean="0">
                <a:solidFill>
                  <a:srgbClr val="FF0000"/>
                </a:solidFill>
                <a:latin typeface="+mn-ea"/>
                <a:ea typeface="+mn-ea"/>
              </a:rPr>
              <a:t>毋須填寫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6515" y="2415510"/>
            <a:ext cx="8484259" cy="39388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  <p:sp>
        <p:nvSpPr>
          <p:cNvPr id="19462" name="Rectangle 16"/>
          <p:cNvSpPr>
            <a:spLocks noChangeArrowheads="1"/>
          </p:cNvSpPr>
          <p:nvPr/>
        </p:nvSpPr>
        <p:spPr bwMode="auto">
          <a:xfrm>
            <a:off x="215241" y="3789519"/>
            <a:ext cx="8484259" cy="1506311"/>
          </a:xfrm>
          <a:prstGeom prst="rect">
            <a:avLst/>
          </a:prstGeom>
          <a:solidFill>
            <a:schemeClr val="accent1">
              <a:lumMod val="40000"/>
              <a:lumOff val="60000"/>
              <a:alpha val="79000"/>
            </a:schemeClr>
          </a:solidFill>
          <a:ln w="9525" algn="ctr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none" lIns="0" tIns="0" anchor="ctr"/>
          <a:lstStyle/>
          <a:p>
            <a:pPr algn="ctr"/>
            <a:r>
              <a:rPr kumimoji="0" lang="zh-TW" altLang="en-US" baseline="0" dirty="0">
                <a:solidFill>
                  <a:srgbClr val="FF0000"/>
                </a:solidFill>
                <a:ea typeface="微軟正黑體" pitchFamily="34" charset="-120"/>
              </a:rPr>
              <a:t>查詢條件</a:t>
            </a:r>
          </a:p>
        </p:txBody>
      </p:sp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5562110" y="3135590"/>
            <a:ext cx="1169988" cy="204924"/>
          </a:xfrm>
          <a:prstGeom prst="rect">
            <a:avLst/>
          </a:prstGeom>
          <a:noFill/>
          <a:ln w="2857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kumimoji="0" lang="zh-TW" altLang="en-US" baseline="0" dirty="0">
              <a:solidFill>
                <a:schemeClr val="lt1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19467" name="文字方塊 35"/>
          <p:cNvSpPr txBox="1">
            <a:spLocks noChangeArrowheads="1"/>
          </p:cNvSpPr>
          <p:nvPr/>
        </p:nvSpPr>
        <p:spPr bwMode="auto">
          <a:xfrm>
            <a:off x="6867255" y="3090585"/>
            <a:ext cx="1080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600" b="1" baseline="0" dirty="0">
                <a:solidFill>
                  <a:srgbClr val="006600"/>
                </a:solidFill>
                <a:ea typeface="微軟正黑體" pitchFamily="34" charset="-120"/>
              </a:rPr>
              <a:t>操作</a:t>
            </a:r>
            <a:r>
              <a:rPr lang="zh-TW" altLang="en-US" sz="1600" b="1" baseline="0" dirty="0" smtClean="0">
                <a:solidFill>
                  <a:srgbClr val="006600"/>
                </a:solidFill>
                <a:ea typeface="微軟正黑體" pitchFamily="34" charset="-120"/>
              </a:rPr>
              <a:t>手冊</a:t>
            </a:r>
            <a:endParaRPr lang="en-US" altLang="zh-TW" sz="1600" b="1" baseline="0" dirty="0" smtClean="0">
              <a:solidFill>
                <a:srgbClr val="006600"/>
              </a:solidFill>
              <a:ea typeface="微軟正黑體" pitchFamily="34" charset="-120"/>
            </a:endParaRPr>
          </a:p>
          <a:p>
            <a:r>
              <a:rPr lang="zh-TW" altLang="en-US" sz="1600" b="1" baseline="0" dirty="0" smtClean="0">
                <a:solidFill>
                  <a:srgbClr val="006600"/>
                </a:solidFill>
                <a:ea typeface="微軟正黑體" pitchFamily="34" charset="-120"/>
              </a:rPr>
              <a:t>下載</a:t>
            </a:r>
            <a:r>
              <a:rPr lang="zh-TW" altLang="en-US" sz="1600" b="1" baseline="0" dirty="0">
                <a:solidFill>
                  <a:srgbClr val="006600"/>
                </a:solidFill>
                <a:ea typeface="微軟正黑體" pitchFamily="34" charset="-120"/>
              </a:rPr>
              <a:t>位置</a:t>
            </a:r>
          </a:p>
        </p:txBody>
      </p:sp>
      <p:cxnSp>
        <p:nvCxnSpPr>
          <p:cNvPr id="19468" name="直線單箭頭接點 33"/>
          <p:cNvCxnSpPr>
            <a:cxnSpLocks noChangeShapeType="1"/>
          </p:cNvCxnSpPr>
          <p:nvPr/>
        </p:nvCxnSpPr>
        <p:spPr bwMode="auto">
          <a:xfrm>
            <a:off x="6732240" y="3225600"/>
            <a:ext cx="198632" cy="145880"/>
          </a:xfrm>
          <a:prstGeom prst="straightConnector1">
            <a:avLst/>
          </a:prstGeom>
          <a:noFill/>
          <a:ln w="28575" algn="ctr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19469" name="圓角矩形 17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19470" name="圓角矩形 18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20" name="圓角矩形 19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7047275" y="1471940"/>
            <a:ext cx="675075" cy="696920"/>
            <a:chOff x="7047275" y="1471940"/>
            <a:chExt cx="675075" cy="696920"/>
          </a:xfrm>
        </p:grpSpPr>
        <p:sp>
          <p:nvSpPr>
            <p:cNvPr id="19" name="橢圓 18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7137285" y="1493785"/>
              <a:ext cx="527709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一類</a:t>
              </a:r>
              <a:endParaRPr lang="en-US" altLang="zh-TW" dirty="0" smtClean="0">
                <a:ea typeface="微軟正黑體" pitchFamily="34" charset="-120"/>
              </a:endParaRPr>
            </a:p>
            <a:p>
              <a:r>
                <a:rPr lang="zh-TW" altLang="en-US" dirty="0" smtClean="0">
                  <a:ea typeface="微軟正黑體" pitchFamily="34" charset="-120"/>
                </a:rPr>
                <a:t>二類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428751" y="2820555"/>
            <a:ext cx="1262062" cy="153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baseline="0" dirty="0">
              <a:ea typeface="微軟正黑體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724873" y="3180595"/>
            <a:ext cx="1262062" cy="153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baseline="0" dirty="0">
              <a:ea typeface="微軟正黑體" pitchFamily="34" charset="-120"/>
            </a:endParaRP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228201" y="5706870"/>
            <a:ext cx="8484259" cy="647455"/>
          </a:xfrm>
          <a:prstGeom prst="rect">
            <a:avLst/>
          </a:prstGeom>
          <a:solidFill>
            <a:schemeClr val="accent1">
              <a:lumMod val="40000"/>
              <a:lumOff val="60000"/>
              <a:alpha val="79000"/>
            </a:schemeClr>
          </a:solidFill>
          <a:ln w="9525" algn="ctr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none" lIns="0" tIns="0" anchor="ctr"/>
          <a:lstStyle/>
          <a:p>
            <a:pPr algn="ctr"/>
            <a:r>
              <a:rPr kumimoji="0" lang="zh-TW" altLang="en-US" baseline="0" dirty="0" smtClean="0">
                <a:solidFill>
                  <a:srgbClr val="FF0000"/>
                </a:solidFill>
                <a:ea typeface="微軟正黑體" pitchFamily="34" charset="-120"/>
              </a:rPr>
              <a:t>案件清單</a:t>
            </a:r>
            <a:endParaRPr kumimoji="0" lang="zh-TW" altLang="en-US" baseline="0" dirty="0">
              <a:solidFill>
                <a:srgbClr val="FF0000"/>
              </a:solidFill>
              <a:ea typeface="微軟正黑體" pitchFamily="34" charset="-120"/>
            </a:endParaRPr>
          </a:p>
        </p:txBody>
      </p:sp>
      <p:sp>
        <p:nvSpPr>
          <p:cNvPr id="32" name="AutoShape 4"/>
          <p:cNvSpPr>
            <a:spLocks/>
          </p:cNvSpPr>
          <p:nvPr/>
        </p:nvSpPr>
        <p:spPr bwMode="auto">
          <a:xfrm>
            <a:off x="4031940" y="2391930"/>
            <a:ext cx="2606675" cy="428625"/>
          </a:xfrm>
          <a:prstGeom prst="borderCallout2">
            <a:avLst>
              <a:gd name="adj1" fmla="val 38519"/>
              <a:gd name="adj2" fmla="val -1017"/>
              <a:gd name="adj3" fmla="val 46420"/>
              <a:gd name="adj4" fmla="val -32298"/>
              <a:gd name="adj5" fmla="val 153950"/>
              <a:gd name="adj6" fmla="val -49412"/>
            </a:avLst>
          </a:prstGeom>
          <a:ln>
            <a:headEnd/>
            <a:tailEnd type="stealth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912813"/>
            <a:r>
              <a:rPr lang="zh-TW" altLang="en-US" sz="1600" b="1" baseline="0" dirty="0" smtClean="0">
                <a:ea typeface="微軟正黑體" pitchFamily="34" charset="-120"/>
              </a:rPr>
              <a:t>點選進入</a:t>
            </a:r>
            <a:r>
              <a:rPr lang="en-US" altLang="zh-TW" sz="1600" b="1" baseline="0" dirty="0" smtClean="0">
                <a:ea typeface="微軟正黑體" pitchFamily="34" charset="-120"/>
              </a:rPr>
              <a:t>【</a:t>
            </a:r>
            <a:r>
              <a:rPr lang="zh-TW" altLang="en-US" sz="1600" b="1" baseline="0" dirty="0" smtClean="0">
                <a:ea typeface="微軟正黑體" pitchFamily="34" charset="-120"/>
              </a:rPr>
              <a:t>案件管理</a:t>
            </a:r>
            <a:r>
              <a:rPr lang="en-US" altLang="zh-TW" sz="1600" b="1" baseline="0" dirty="0" smtClean="0">
                <a:ea typeface="微軟正黑體" pitchFamily="34" charset="-120"/>
              </a:rPr>
              <a:t>】</a:t>
            </a:r>
            <a:endParaRPr lang="zh-TW" altLang="en-US" sz="1600" b="1" baseline="0" dirty="0">
              <a:ea typeface="微軟正黑體" pitchFamily="34" charset="-120"/>
            </a:endParaRPr>
          </a:p>
        </p:txBody>
      </p:sp>
      <p:pic>
        <p:nvPicPr>
          <p:cNvPr id="1034" name="Picture 10" descr="http://i.imgur.com/Nn7Ny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2170" y="2455580"/>
            <a:ext cx="387418" cy="447653"/>
          </a:xfrm>
          <a:prstGeom prst="rect">
            <a:avLst/>
          </a:prstGeom>
          <a:noFill/>
        </p:spPr>
      </p:pic>
      <p:grpSp>
        <p:nvGrpSpPr>
          <p:cNvPr id="22" name="群組 21"/>
          <p:cNvGrpSpPr/>
          <p:nvPr/>
        </p:nvGrpSpPr>
        <p:grpSpPr>
          <a:xfrm>
            <a:off x="7632340" y="1471940"/>
            <a:ext cx="699230" cy="696920"/>
            <a:chOff x="7047275" y="1471940"/>
            <a:chExt cx="699230" cy="696920"/>
          </a:xfrm>
        </p:grpSpPr>
        <p:sp>
          <p:nvSpPr>
            <p:cNvPr id="23" name="橢圓 22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7047275" y="1583795"/>
              <a:ext cx="699230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服務類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341530" y="1853825"/>
            <a:ext cx="2317750" cy="442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kumimoji="0" lang="zh-TW" altLang="en-US" baseline="0" dirty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申請案件管理介面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89" name="Rectangle 25"/>
          <p:cNvSpPr>
            <a:spLocks noChangeArrowheads="1"/>
          </p:cNvSpPr>
          <p:nvPr/>
        </p:nvSpPr>
        <p:spPr bwMode="auto">
          <a:xfrm>
            <a:off x="3016218" y="1853825"/>
            <a:ext cx="5191157" cy="7017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sz="1800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申請按鈕，依申請類別點選申請</a:t>
            </a:r>
          </a:p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sz="1800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提供查詢功能，查看各案件審查進度及歷程</a:t>
            </a:r>
            <a:endParaRPr kumimoji="0" lang="zh-TW" altLang="en-US" sz="1600" baseline="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微軟正黑體" pitchFamily="34" charset="-120"/>
            </a:endParaRPr>
          </a:p>
        </p:txBody>
      </p:sp>
      <p:sp>
        <p:nvSpPr>
          <p:cNvPr id="19469" name="圓角矩形 17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19470" name="圓角矩形 18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20" name="圓角矩形 19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1061610" y="2963390"/>
            <a:ext cx="8460940" cy="3255920"/>
            <a:chOff x="386535" y="2918385"/>
            <a:chExt cx="8460940" cy="3255920"/>
          </a:xfrm>
        </p:grpSpPr>
        <p:grpSp>
          <p:nvGrpSpPr>
            <p:cNvPr id="19" name="群組 18"/>
            <p:cNvGrpSpPr/>
            <p:nvPr/>
          </p:nvGrpSpPr>
          <p:grpSpPr>
            <a:xfrm>
              <a:off x="386535" y="2918385"/>
              <a:ext cx="8460940" cy="3255920"/>
              <a:chOff x="386535" y="2528900"/>
              <a:chExt cx="8460940" cy="3255920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6535" y="2528900"/>
                <a:ext cx="7920880" cy="32559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79000"/>
                </a:schemeClr>
              </a:solidFill>
              <a:ln w="9525" algn="ctr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2" name="矩形 9"/>
              <p:cNvSpPr>
                <a:spLocks noChangeArrowheads="1"/>
              </p:cNvSpPr>
              <p:nvPr/>
            </p:nvSpPr>
            <p:spPr bwMode="auto">
              <a:xfrm>
                <a:off x="5517105" y="2916829"/>
                <a:ext cx="855095" cy="136560"/>
              </a:xfrm>
              <a:prstGeom prst="rect">
                <a:avLst/>
              </a:prstGeom>
              <a:noFill/>
              <a:ln w="28575" algn="ctr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kumimoji="0" lang="zh-TW" altLang="en-US" baseline="0" dirty="0">
                  <a:solidFill>
                    <a:schemeClr val="lt1"/>
                  </a:solidFill>
                  <a:latin typeface="+mn-lt"/>
                  <a:ea typeface="微軟正黑體" pitchFamily="34" charset="-120"/>
                </a:endParaRPr>
              </a:p>
            </p:txBody>
          </p:sp>
          <p:sp>
            <p:nvSpPr>
              <p:cNvPr id="19467" name="文字方塊 35"/>
              <p:cNvSpPr txBox="1">
                <a:spLocks noChangeArrowheads="1"/>
              </p:cNvSpPr>
              <p:nvPr/>
            </p:nvSpPr>
            <p:spPr bwMode="auto">
              <a:xfrm>
                <a:off x="6925806" y="2760486"/>
                <a:ext cx="192166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 baseline="-25000">
                    <a:solidFill>
                      <a:schemeClr val="tx1"/>
                    </a:solidFill>
                    <a:latin typeface="Arial" pitchFamily="34" charset="0"/>
                    <a:ea typeface="全真顏體" pitchFamily="49" charset="-120"/>
                  </a:defRPr>
                </a:lvl1pPr>
                <a:lvl2pPr marL="742950" indent="-285750" eaLnBrk="0" hangingPunct="0">
                  <a:defRPr kumimoji="1" sz="2000" baseline="-25000">
                    <a:solidFill>
                      <a:schemeClr val="tx1"/>
                    </a:solidFill>
                    <a:latin typeface="Arial" pitchFamily="34" charset="0"/>
                    <a:ea typeface="全真顏體" pitchFamily="49" charset="-120"/>
                  </a:defRPr>
                </a:lvl2pPr>
                <a:lvl3pPr marL="1143000" indent="-228600" eaLnBrk="0" hangingPunct="0">
                  <a:defRPr kumimoji="1" sz="2000" baseline="-25000">
                    <a:solidFill>
                      <a:schemeClr val="tx1"/>
                    </a:solidFill>
                    <a:latin typeface="Arial" pitchFamily="34" charset="0"/>
                    <a:ea typeface="全真顏體" pitchFamily="49" charset="-120"/>
                  </a:defRPr>
                </a:lvl3pPr>
                <a:lvl4pPr marL="1600200" indent="-228600" eaLnBrk="0" hangingPunct="0">
                  <a:defRPr kumimoji="1" sz="2000" baseline="-25000">
                    <a:solidFill>
                      <a:schemeClr val="tx1"/>
                    </a:solidFill>
                    <a:latin typeface="Arial" pitchFamily="34" charset="0"/>
                    <a:ea typeface="全真顏體" pitchFamily="49" charset="-120"/>
                  </a:defRPr>
                </a:lvl4pPr>
                <a:lvl5pPr marL="2057400" indent="-228600" eaLnBrk="0" hangingPunct="0">
                  <a:defRPr kumimoji="1" sz="2000" baseline="-25000">
                    <a:solidFill>
                      <a:schemeClr val="tx1"/>
                    </a:solidFill>
                    <a:latin typeface="Arial" pitchFamily="34" charset="0"/>
                    <a:ea typeface="全真顏體" pitchFamily="49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itchFamily="34" charset="0"/>
                    <a:ea typeface="全真顏體" pitchFamily="49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itchFamily="34" charset="0"/>
                    <a:ea typeface="全真顏體" pitchFamily="49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itchFamily="34" charset="0"/>
                    <a:ea typeface="全真顏體" pitchFamily="49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itchFamily="34" charset="0"/>
                    <a:ea typeface="全真顏體" pitchFamily="49" charset="-120"/>
                  </a:defRPr>
                </a:lvl9pPr>
              </a:lstStyle>
              <a:p>
                <a:pPr eaLnBrk="1" hangingPunct="1"/>
                <a:r>
                  <a:rPr lang="zh-TW" altLang="en-US" sz="1600" b="1" baseline="0" dirty="0">
                    <a:solidFill>
                      <a:srgbClr val="006600"/>
                    </a:solidFill>
                    <a:latin typeface="微軟正黑體" pitchFamily="34" charset="-120"/>
                    <a:ea typeface="微軟正黑體" pitchFamily="34" charset="-120"/>
                  </a:rPr>
                  <a:t>操作</a:t>
                </a:r>
                <a:r>
                  <a:rPr lang="zh-TW" altLang="en-US" sz="1600" b="1" baseline="0" dirty="0" smtClean="0">
                    <a:solidFill>
                      <a:srgbClr val="006600"/>
                    </a:solidFill>
                    <a:latin typeface="微軟正黑體" pitchFamily="34" charset="-120"/>
                    <a:ea typeface="微軟正黑體" pitchFamily="34" charset="-120"/>
                  </a:rPr>
                  <a:t>手冊</a:t>
                </a:r>
                <a:endParaRPr lang="en-US" altLang="zh-TW" sz="1600" b="1" baseline="0" dirty="0" smtClean="0">
                  <a:solidFill>
                    <a:srgbClr val="006600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/>
                <a:r>
                  <a:rPr lang="zh-TW" altLang="en-US" sz="1600" b="1" baseline="0" dirty="0" smtClean="0">
                    <a:solidFill>
                      <a:srgbClr val="006600"/>
                    </a:solidFill>
                    <a:latin typeface="微軟正黑體" pitchFamily="34" charset="-120"/>
                    <a:ea typeface="微軟正黑體" pitchFamily="34" charset="-120"/>
                  </a:rPr>
                  <a:t>下載</a:t>
                </a:r>
                <a:r>
                  <a:rPr lang="zh-TW" altLang="en-US" sz="1600" b="1" baseline="0" dirty="0">
                    <a:solidFill>
                      <a:srgbClr val="006600"/>
                    </a:solidFill>
                    <a:latin typeface="微軟正黑體" pitchFamily="34" charset="-120"/>
                    <a:ea typeface="微軟正黑體" pitchFamily="34" charset="-120"/>
                  </a:rPr>
                  <a:t>位置</a:t>
                </a:r>
              </a:p>
            </p:txBody>
          </p:sp>
          <p:cxnSp>
            <p:nvCxnSpPr>
              <p:cNvPr id="19468" name="直線單箭頭接點 33"/>
              <p:cNvCxnSpPr>
                <a:cxnSpLocks noChangeShapeType="1"/>
              </p:cNvCxnSpPr>
              <p:nvPr/>
            </p:nvCxnSpPr>
            <p:spPr bwMode="auto">
              <a:xfrm flipV="1">
                <a:off x="6372200" y="2929763"/>
                <a:ext cx="630070" cy="55347"/>
              </a:xfrm>
              <a:prstGeom prst="straightConnector1">
                <a:avLst/>
              </a:prstGeom>
              <a:noFill/>
              <a:ln w="28575" algn="ctr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9462" name="Rectangle 16"/>
            <p:cNvSpPr>
              <a:spLocks noChangeArrowheads="1"/>
            </p:cNvSpPr>
            <p:nvPr/>
          </p:nvSpPr>
          <p:spPr bwMode="auto">
            <a:xfrm>
              <a:off x="566555" y="4059070"/>
              <a:ext cx="7426508" cy="72786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79000"/>
              </a:schemeClr>
            </a:solidFill>
            <a:ln w="9525" algn="ctr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anchor="ctr"/>
            <a:lstStyle/>
            <a:p>
              <a:pPr algn="ctr"/>
              <a:r>
                <a:rPr kumimoji="0" lang="zh-TW" altLang="en-US" baseline="0" dirty="0">
                  <a:solidFill>
                    <a:srgbClr val="FF0000"/>
                  </a:solidFill>
                  <a:ea typeface="微軟正黑體" pitchFamily="34" charset="-120"/>
                </a:rPr>
                <a:t>查詢條件</a:t>
              </a:r>
            </a:p>
          </p:txBody>
        </p:sp>
        <p:sp>
          <p:nvSpPr>
            <p:cNvPr id="19463" name="Rectangle 17"/>
            <p:cNvSpPr>
              <a:spLocks noChangeArrowheads="1"/>
            </p:cNvSpPr>
            <p:nvPr/>
          </p:nvSpPr>
          <p:spPr bwMode="auto">
            <a:xfrm>
              <a:off x="566555" y="5235460"/>
              <a:ext cx="7426508" cy="93884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79000"/>
              </a:schemeClr>
            </a:solidFill>
            <a:ln w="9525" algn="ctr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anchor="ctr"/>
            <a:lstStyle/>
            <a:p>
              <a:pPr algn="ctr"/>
              <a:r>
                <a:rPr kumimoji="0" lang="zh-TW" altLang="en-US" baseline="0" dirty="0">
                  <a:solidFill>
                    <a:srgbClr val="FF0000"/>
                  </a:solidFill>
                  <a:ea typeface="微軟正黑體" pitchFamily="34" charset="-120"/>
                </a:rPr>
                <a:t>案件清單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82463" y="3488524"/>
              <a:ext cx="3664512" cy="2848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zh-TW" altLang="en-US" baseline="0" dirty="0">
                <a:ea typeface="微軟正黑體" pitchFamily="34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7047275" y="1471940"/>
            <a:ext cx="675075" cy="696920"/>
            <a:chOff x="7047275" y="1471940"/>
            <a:chExt cx="675075" cy="696920"/>
          </a:xfrm>
        </p:grpSpPr>
        <p:sp>
          <p:nvSpPr>
            <p:cNvPr id="16" name="橢圓 15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7104631" y="1538790"/>
              <a:ext cx="527709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一類</a:t>
              </a:r>
              <a:endParaRPr lang="en-US" altLang="zh-TW" dirty="0" smtClean="0">
                <a:ea typeface="微軟正黑體" pitchFamily="34" charset="-120"/>
              </a:endParaRPr>
            </a:p>
            <a:p>
              <a:r>
                <a:rPr lang="zh-TW" altLang="en-US" dirty="0" smtClean="0">
                  <a:ea typeface="微軟正黑體" pitchFamily="34" charset="-120"/>
                </a:rPr>
                <a:t>二類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341530" y="1853825"/>
            <a:ext cx="2317750" cy="442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kumimoji="0" lang="zh-TW" altLang="en-US" baseline="0" dirty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申請案件管理介面</a:t>
            </a:r>
          </a:p>
        </p:txBody>
      </p:sp>
      <p:sp>
        <p:nvSpPr>
          <p:cNvPr id="23" name="圓角矩形 17"/>
          <p:cNvSpPr>
            <a:spLocks noChangeArrowheads="1"/>
          </p:cNvSpPr>
          <p:nvPr/>
        </p:nvSpPr>
        <p:spPr bwMode="auto">
          <a:xfrm>
            <a:off x="45005" y="4329100"/>
            <a:ext cx="3986935" cy="16139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zh-TW" altLang="en-US" sz="1800" b="1" baseline="0" dirty="0" smtClean="0">
                <a:solidFill>
                  <a:srgbClr val="FFFF00"/>
                </a:solidFill>
                <a:ea typeface="微軟正黑體" pitchFamily="34" charset="-120"/>
              </a:rPr>
              <a:t>初次申請</a:t>
            </a:r>
            <a:r>
              <a:rPr kumimoji="0" lang="en-US" altLang="zh-TW" sz="1800" b="1" baseline="0" dirty="0" smtClean="0">
                <a:solidFill>
                  <a:srgbClr val="FFFF00"/>
                </a:solidFill>
                <a:ea typeface="微軟正黑體" pitchFamily="34" charset="-120"/>
              </a:rPr>
              <a:t>:</a:t>
            </a:r>
            <a:r>
              <a:rPr kumimoji="0" lang="zh-TW" altLang="en-US" sz="1800" baseline="0" dirty="0" smtClean="0">
                <a:solidFill>
                  <a:schemeClr val="bg1"/>
                </a:solidFill>
                <a:ea typeface="微軟正黑體" pitchFamily="34" charset="-120"/>
              </a:rPr>
              <a:t>開立全新案件</a:t>
            </a:r>
            <a:endParaRPr kumimoji="0" lang="en-US" altLang="zh-TW" sz="1800" baseline="0" dirty="0">
              <a:solidFill>
                <a:schemeClr val="bg1"/>
              </a:solidFill>
              <a:ea typeface="微軟正黑體" pitchFamily="34" charset="-120"/>
            </a:endParaRPr>
          </a:p>
          <a:p>
            <a:r>
              <a:rPr kumimoji="0" lang="zh-TW" altLang="en-US" sz="1800" b="1" baseline="0" dirty="0" smtClean="0">
                <a:solidFill>
                  <a:srgbClr val="FFFF00"/>
                </a:solidFill>
                <a:ea typeface="微軟正黑體" pitchFamily="34" charset="-120"/>
              </a:rPr>
              <a:t>換發新證</a:t>
            </a:r>
            <a:r>
              <a:rPr kumimoji="0" lang="en-US" altLang="zh-TW" sz="1800" b="1" baseline="0" dirty="0" smtClean="0">
                <a:solidFill>
                  <a:srgbClr val="FFFF00"/>
                </a:solidFill>
                <a:ea typeface="微軟正黑體" pitchFamily="34" charset="-120"/>
              </a:rPr>
              <a:t>:</a:t>
            </a:r>
            <a:r>
              <a:rPr kumimoji="0" lang="zh-TW" altLang="en-US" sz="1800" baseline="0" dirty="0" smtClean="0">
                <a:solidFill>
                  <a:schemeClr val="bg1"/>
                </a:solidFill>
                <a:ea typeface="微軟正黑體" pitchFamily="34" charset="-120"/>
              </a:rPr>
              <a:t>延長原證書期限</a:t>
            </a:r>
            <a:r>
              <a:rPr kumimoji="0" lang="en-US" altLang="zh-TW" sz="1800" baseline="0" dirty="0" smtClean="0">
                <a:solidFill>
                  <a:schemeClr val="bg1"/>
                </a:solidFill>
                <a:ea typeface="微軟正黑體" pitchFamily="34" charset="-120"/>
              </a:rPr>
              <a:t>(3</a:t>
            </a:r>
            <a:r>
              <a:rPr kumimoji="0" lang="zh-TW" altLang="en-US" sz="1800" baseline="0" dirty="0" smtClean="0">
                <a:solidFill>
                  <a:schemeClr val="bg1"/>
                </a:solidFill>
                <a:ea typeface="微軟正黑體" pitchFamily="34" charset="-120"/>
              </a:rPr>
              <a:t>年</a:t>
            </a:r>
            <a:r>
              <a:rPr kumimoji="0" lang="en-US" altLang="zh-TW" sz="1800" baseline="0" dirty="0" smtClean="0">
                <a:solidFill>
                  <a:schemeClr val="bg1"/>
                </a:solidFill>
                <a:ea typeface="微軟正黑體" pitchFamily="34" charset="-120"/>
              </a:rPr>
              <a:t>),</a:t>
            </a:r>
            <a:r>
              <a:rPr kumimoji="0" lang="zh-TW" altLang="en-US" sz="1800" baseline="0" dirty="0" smtClean="0">
                <a:solidFill>
                  <a:schemeClr val="bg1"/>
                </a:solidFill>
                <a:ea typeface="微軟正黑體" pitchFamily="34" charset="-120"/>
              </a:rPr>
              <a:t> 需</a:t>
            </a:r>
            <a:r>
              <a:rPr kumimoji="0" lang="en-US" altLang="zh-TW" sz="1800" baseline="0" dirty="0" smtClean="0">
                <a:solidFill>
                  <a:schemeClr val="bg1"/>
                </a:solidFill>
                <a:ea typeface="微軟正黑體" pitchFamily="34" charset="-120"/>
              </a:rPr>
              <a:t>	</a:t>
            </a:r>
            <a:r>
              <a:rPr kumimoji="0" lang="zh-TW" altLang="en-US" sz="1800" baseline="0" dirty="0" smtClean="0">
                <a:solidFill>
                  <a:schemeClr val="bg1"/>
                </a:solidFill>
                <a:ea typeface="微軟正黑體" pitchFamily="34" charset="-120"/>
              </a:rPr>
              <a:t> 提前</a:t>
            </a:r>
            <a:r>
              <a:rPr kumimoji="0" lang="en-US" altLang="zh-TW" sz="1800" baseline="0" dirty="0" smtClean="0">
                <a:solidFill>
                  <a:schemeClr val="bg1"/>
                </a:solidFill>
                <a:ea typeface="微軟正黑體" pitchFamily="34" charset="-120"/>
              </a:rPr>
              <a:t>6</a:t>
            </a:r>
            <a:r>
              <a:rPr kumimoji="0" lang="zh-TW" altLang="en-US" sz="1800" baseline="0" dirty="0" smtClean="0">
                <a:solidFill>
                  <a:schemeClr val="bg1"/>
                </a:solidFill>
                <a:ea typeface="微軟正黑體" pitchFamily="34" charset="-120"/>
              </a:rPr>
              <a:t>個月作業</a:t>
            </a:r>
            <a:endParaRPr kumimoji="0" lang="en-US" altLang="zh-TW" sz="1800" baseline="0" dirty="0">
              <a:solidFill>
                <a:schemeClr val="bg1"/>
              </a:solidFill>
              <a:ea typeface="微軟正黑體" pitchFamily="34" charset="-120"/>
            </a:endParaRPr>
          </a:p>
          <a:p>
            <a:r>
              <a:rPr kumimoji="0" lang="zh-TW" altLang="en-US" sz="1800" b="1" baseline="0" dirty="0" smtClean="0">
                <a:solidFill>
                  <a:srgbClr val="FFFF00"/>
                </a:solidFill>
                <a:ea typeface="微軟正黑體" pitchFamily="34" charset="-120"/>
              </a:rPr>
              <a:t>變更申請</a:t>
            </a:r>
            <a:r>
              <a:rPr kumimoji="0" lang="en-US" altLang="zh-TW" sz="1800" b="1" baseline="0" dirty="0" smtClean="0">
                <a:solidFill>
                  <a:srgbClr val="FFFF00"/>
                </a:solidFill>
                <a:ea typeface="微軟正黑體" pitchFamily="34" charset="-120"/>
              </a:rPr>
              <a:t>:</a:t>
            </a:r>
            <a:r>
              <a:rPr kumimoji="0" lang="zh-TW" altLang="en-US" sz="1800" baseline="0" dirty="0" smtClean="0">
                <a:solidFill>
                  <a:schemeClr val="bg1"/>
                </a:solidFill>
                <a:ea typeface="微軟正黑體" pitchFamily="34" charset="-120"/>
              </a:rPr>
              <a:t>變更公司</a:t>
            </a:r>
            <a:r>
              <a:rPr kumimoji="0" lang="en-US" altLang="zh-TW" sz="1800" baseline="0" dirty="0" smtClean="0">
                <a:solidFill>
                  <a:schemeClr val="bg1"/>
                </a:solidFill>
                <a:ea typeface="微軟正黑體" pitchFamily="34" charset="-120"/>
              </a:rPr>
              <a:t>/</a:t>
            </a:r>
            <a:r>
              <a:rPr kumimoji="0" lang="zh-TW" altLang="en-US" sz="1800" baseline="0" dirty="0" smtClean="0">
                <a:solidFill>
                  <a:schemeClr val="bg1"/>
                </a:solidFill>
                <a:ea typeface="微軟正黑體" pitchFamily="34" charset="-120"/>
              </a:rPr>
              <a:t>產品資訊</a:t>
            </a:r>
            <a:endParaRPr kumimoji="0" lang="en-US" altLang="zh-TW" sz="1800" baseline="0" dirty="0">
              <a:solidFill>
                <a:schemeClr val="bg1"/>
              </a:solidFill>
              <a:ea typeface="微軟正黑體" pitchFamily="34" charset="-120"/>
            </a:endParaRPr>
          </a:p>
          <a:p>
            <a:r>
              <a:rPr kumimoji="0" lang="zh-TW" altLang="en-US" sz="1800" b="1" baseline="0" dirty="0" smtClean="0">
                <a:solidFill>
                  <a:srgbClr val="FFFF00"/>
                </a:solidFill>
                <a:ea typeface="微軟正黑體" pitchFamily="34" charset="-120"/>
              </a:rPr>
              <a:t>其他功能規格變更</a:t>
            </a:r>
            <a:r>
              <a:rPr kumimoji="0" lang="en-US" altLang="zh-TW" sz="1800" b="1" baseline="0" dirty="0" smtClean="0">
                <a:solidFill>
                  <a:srgbClr val="FFFF00"/>
                </a:solidFill>
                <a:ea typeface="微軟正黑體" pitchFamily="34" charset="-120"/>
              </a:rPr>
              <a:t>:</a:t>
            </a:r>
            <a:r>
              <a:rPr kumimoji="0" lang="zh-TW" altLang="en-US" sz="1800" baseline="0" dirty="0" smtClean="0">
                <a:solidFill>
                  <a:schemeClr val="bg1"/>
                </a:solidFill>
                <a:ea typeface="微軟正黑體" pitchFamily="34" charset="-120"/>
              </a:rPr>
              <a:t>僅開放</a:t>
            </a:r>
            <a:r>
              <a:rPr kumimoji="0" lang="en-US" altLang="zh-TW" sz="1800" baseline="0" dirty="0" smtClean="0">
                <a:solidFill>
                  <a:schemeClr val="bg1"/>
                </a:solidFill>
                <a:ea typeface="微軟正黑體" pitchFamily="34" charset="-120"/>
              </a:rPr>
              <a:t>CPU</a:t>
            </a:r>
            <a:r>
              <a:rPr kumimoji="0" lang="zh-TW" altLang="en-US" sz="1800" baseline="0" dirty="0" smtClean="0">
                <a:solidFill>
                  <a:schemeClr val="bg1"/>
                </a:solidFill>
                <a:ea typeface="微軟正黑體" pitchFamily="34" charset="-120"/>
              </a:rPr>
              <a:t>修改</a:t>
            </a:r>
            <a:endParaRPr kumimoji="0" lang="zh-TW" altLang="en-US" sz="1800" baseline="0" dirty="0">
              <a:solidFill>
                <a:schemeClr val="bg1"/>
              </a:solidFill>
              <a:ea typeface="微軟正黑體" pitchFamily="34" charset="-120"/>
            </a:endParaRPr>
          </a:p>
        </p:txBody>
      </p:sp>
      <p:cxnSp>
        <p:nvCxnSpPr>
          <p:cNvPr id="25" name="直線單箭頭接點 24"/>
          <p:cNvCxnSpPr/>
          <p:nvPr/>
        </p:nvCxnSpPr>
        <p:spPr bwMode="auto">
          <a:xfrm flipH="1">
            <a:off x="881590" y="3819244"/>
            <a:ext cx="475949" cy="50985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  <p:extLst>
      <p:ext uri="{BB962C8B-B14F-4D97-AF65-F5344CB8AC3E}">
        <p14:creationId xmlns="" xmlns:p14="http://schemas.microsoft.com/office/powerpoint/2010/main" val="33215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92288" y="188913"/>
            <a:ext cx="555783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5400" baseline="0" dirty="0">
                <a:solidFill>
                  <a:schemeClr val="accent2"/>
                </a:solidFill>
                <a:latin typeface="Times New Roman" pitchFamily="18" charset="0"/>
                <a:ea typeface="微軟正黑體" pitchFamily="34" charset="-120"/>
              </a:rPr>
              <a:t>內容大綱</a:t>
            </a: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522288" y="1128713"/>
            <a:ext cx="84201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marL="742950" lvl="1" indent="-285750">
              <a:buFontTx/>
              <a:buBlip>
                <a:blip r:embed="rId3"/>
              </a:buBlip>
            </a:pPr>
            <a:r>
              <a:rPr kumimoji="0" lang="zh-TW" altLang="en-US" sz="4000" baseline="0" dirty="0">
                <a:solidFill>
                  <a:schemeClr val="accent2"/>
                </a:solidFill>
                <a:latin typeface="Times New Roman" pitchFamily="18" charset="0"/>
                <a:ea typeface="微軟正黑體" pitchFamily="34" charset="-120"/>
              </a:rPr>
              <a:t>帳號管理操作說明</a:t>
            </a:r>
            <a:endParaRPr kumimoji="0" lang="en-US" altLang="zh-TW" sz="4000" baseline="0" dirty="0">
              <a:solidFill>
                <a:schemeClr val="accent2"/>
              </a:solidFill>
              <a:latin typeface="Times New Roman" pitchFamily="18" charset="0"/>
              <a:ea typeface="微軟正黑體" pitchFamily="34" charset="-120"/>
            </a:endParaRPr>
          </a:p>
          <a:p>
            <a:pPr marL="1143000" lvl="2" indent="-228600">
              <a:buFontTx/>
              <a:buBlip>
                <a:blip r:embed="rId4"/>
              </a:buBlip>
            </a:pPr>
            <a:r>
              <a:rPr kumimoji="0" lang="zh-TW" altLang="en-US" sz="3200" baseline="0" dirty="0">
                <a:latin typeface="Times New Roman" pitchFamily="18" charset="0"/>
                <a:ea typeface="微軟正黑體" pitchFamily="34" charset="-120"/>
              </a:rPr>
              <a:t>帳號密碼申請及忘記密碼</a:t>
            </a:r>
            <a:endParaRPr kumimoji="0" lang="en-US" altLang="zh-TW" sz="3200" baseline="0" dirty="0">
              <a:latin typeface="Times New Roman" pitchFamily="18" charset="0"/>
              <a:ea typeface="微軟正黑體" pitchFamily="34" charset="-120"/>
            </a:endParaRPr>
          </a:p>
          <a:p>
            <a:pPr marL="1143000" lvl="2" indent="-228600">
              <a:buFontTx/>
              <a:buBlip>
                <a:blip r:embed="rId4"/>
              </a:buBlip>
            </a:pPr>
            <a:r>
              <a:rPr kumimoji="0" lang="zh-TW" altLang="en-US" sz="3200" baseline="0" dirty="0">
                <a:latin typeface="Times New Roman" pitchFamily="18" charset="0"/>
                <a:ea typeface="微軟正黑體" pitchFamily="34" charset="-120"/>
              </a:rPr>
              <a:t>子帳號設定作業</a:t>
            </a:r>
            <a:endParaRPr kumimoji="0" lang="en-US" altLang="zh-TW" sz="3200" baseline="0" dirty="0">
              <a:latin typeface="Times New Roman" pitchFamily="18" charset="0"/>
              <a:ea typeface="微軟正黑體" pitchFamily="34" charset="-120"/>
            </a:endParaRPr>
          </a:p>
          <a:p>
            <a:pPr marL="742950" lvl="1" indent="-285750">
              <a:buFontTx/>
              <a:buBlip>
                <a:blip r:embed="rId3"/>
              </a:buBlip>
            </a:pPr>
            <a:r>
              <a:rPr kumimoji="0" lang="zh-TW" altLang="en-US" sz="4000" baseline="0" dirty="0" smtClean="0">
                <a:solidFill>
                  <a:schemeClr val="accent2"/>
                </a:solidFill>
                <a:latin typeface="Times New Roman" pitchFamily="18" charset="0"/>
                <a:ea typeface="微軟正黑體" pitchFamily="34" charset="-120"/>
              </a:rPr>
              <a:t>環保標</a:t>
            </a:r>
            <a:r>
              <a:rPr kumimoji="0" lang="zh-TW" altLang="en-US" sz="4000" baseline="0" dirty="0">
                <a:solidFill>
                  <a:schemeClr val="accent2"/>
                </a:solidFill>
                <a:latin typeface="Times New Roman" pitchFamily="18" charset="0"/>
                <a:ea typeface="微軟正黑體" pitchFamily="34" charset="-120"/>
              </a:rPr>
              <a:t>章申請操作說明</a:t>
            </a:r>
            <a:endParaRPr kumimoji="0" lang="en-US" altLang="zh-TW" sz="4000" baseline="0" dirty="0">
              <a:solidFill>
                <a:schemeClr val="accent2"/>
              </a:solidFill>
              <a:latin typeface="Times New Roman" pitchFamily="18" charset="0"/>
              <a:ea typeface="微軟正黑體" pitchFamily="34" charset="-120"/>
            </a:endParaRPr>
          </a:p>
          <a:p>
            <a:pPr marL="1143000" lvl="2" indent="-228600">
              <a:buFontTx/>
              <a:buBlip>
                <a:blip r:embed="rId4"/>
              </a:buBlip>
            </a:pPr>
            <a:r>
              <a:rPr kumimoji="0" lang="zh-TW" altLang="en-US" sz="3200" baseline="0" dirty="0">
                <a:latin typeface="Times New Roman" pitchFamily="18" charset="0"/>
                <a:ea typeface="微軟正黑體" pitchFamily="34" charset="-120"/>
              </a:rPr>
              <a:t>申請同意書</a:t>
            </a:r>
            <a:r>
              <a:rPr kumimoji="0" lang="zh-TW" altLang="en-US" sz="3200" baseline="0" dirty="0" smtClean="0">
                <a:latin typeface="Times New Roman" pitchFamily="18" charset="0"/>
                <a:ea typeface="微軟正黑體" pitchFamily="34" charset="-120"/>
              </a:rPr>
              <a:t>下載</a:t>
            </a:r>
            <a:endParaRPr kumimoji="0" lang="en-US" altLang="zh-TW" sz="3200" baseline="0" dirty="0" smtClean="0">
              <a:latin typeface="Times New Roman" pitchFamily="18" charset="0"/>
              <a:ea typeface="微軟正黑體" pitchFamily="34" charset="-120"/>
            </a:endParaRPr>
          </a:p>
          <a:p>
            <a:pPr marL="1143000" lvl="2" indent="-228600">
              <a:buBlip>
                <a:blip r:embed="rId4"/>
              </a:buBlip>
            </a:pPr>
            <a:r>
              <a:rPr kumimoji="0" lang="zh-TW" altLang="en-US" sz="3200" baseline="0" dirty="0" smtClean="0">
                <a:latin typeface="Times New Roman" pitchFamily="18" charset="0"/>
                <a:ea typeface="微軟正黑體" pitchFamily="34" charset="-120"/>
              </a:rPr>
              <a:t>工廠基本資料填寫</a:t>
            </a:r>
            <a:endParaRPr kumimoji="0" lang="en-US" altLang="zh-TW" sz="3200" baseline="0" dirty="0" smtClean="0">
              <a:latin typeface="Times New Roman" pitchFamily="18" charset="0"/>
              <a:ea typeface="微軟正黑體" pitchFamily="34" charset="-120"/>
            </a:endParaRPr>
          </a:p>
          <a:p>
            <a:pPr marL="1143000" lvl="2" indent="-228600">
              <a:buFontTx/>
              <a:buBlip>
                <a:blip r:embed="rId4"/>
              </a:buBlip>
            </a:pPr>
            <a:r>
              <a:rPr kumimoji="0" lang="zh-TW" altLang="en-US" sz="3200" baseline="0" dirty="0" smtClean="0">
                <a:latin typeface="Times New Roman" pitchFamily="18" charset="0"/>
                <a:ea typeface="微軟正黑體" pitchFamily="34" charset="-120"/>
              </a:rPr>
              <a:t>初次</a:t>
            </a:r>
            <a:r>
              <a:rPr kumimoji="0" lang="zh-TW" altLang="en-US" sz="3200" baseline="0" dirty="0">
                <a:latin typeface="Times New Roman" pitchFamily="18" charset="0"/>
                <a:ea typeface="微軟正黑體" pitchFamily="34" charset="-120"/>
              </a:rPr>
              <a:t>申請資料填寫</a:t>
            </a:r>
            <a:endParaRPr kumimoji="0" lang="en-US" altLang="zh-TW" sz="3200" baseline="0" dirty="0">
              <a:latin typeface="Times New Roman" pitchFamily="18" charset="0"/>
              <a:ea typeface="微軟正黑體" pitchFamily="34" charset="-120"/>
            </a:endParaRPr>
          </a:p>
          <a:p>
            <a:pPr marL="1143000" lvl="2" indent="-228600">
              <a:buFontTx/>
              <a:buBlip>
                <a:blip r:embed="rId4"/>
              </a:buBlip>
            </a:pPr>
            <a:r>
              <a:rPr kumimoji="0" lang="zh-TW" altLang="en-US" sz="3200" baseline="0" dirty="0">
                <a:latin typeface="Times New Roman" pitchFamily="18" charset="0"/>
                <a:ea typeface="微軟正黑體" pitchFamily="34" charset="-120"/>
              </a:rPr>
              <a:t>標示後之照片登錄</a:t>
            </a:r>
            <a:endParaRPr kumimoji="0" lang="en-US" altLang="zh-TW" sz="3200" baseline="0" dirty="0" smtClean="0">
              <a:latin typeface="Times New Roman" pitchFamily="18" charset="0"/>
              <a:ea typeface="微軟正黑體" pitchFamily="34" charset="-120"/>
            </a:endParaRPr>
          </a:p>
          <a:p>
            <a:pPr marL="1143000" lvl="2" indent="-228600">
              <a:buFontTx/>
              <a:buBlip>
                <a:blip r:embed="rId4"/>
              </a:buBlip>
            </a:pPr>
            <a:r>
              <a:rPr kumimoji="0" lang="zh-TW" altLang="en-US" sz="3200" baseline="0" dirty="0" smtClean="0">
                <a:latin typeface="Times New Roman" pitchFamily="18" charset="0"/>
                <a:ea typeface="微軟正黑體" pitchFamily="34" charset="-120"/>
              </a:rPr>
              <a:t>換發新證申請 </a:t>
            </a:r>
            <a:endParaRPr kumimoji="0" lang="en-US" altLang="zh-TW" sz="3200" baseline="0" dirty="0" smtClean="0">
              <a:latin typeface="Times New Roman" pitchFamily="18" charset="0"/>
              <a:ea typeface="微軟正黑體" pitchFamily="34" charset="-120"/>
            </a:endParaRPr>
          </a:p>
          <a:p>
            <a:pPr marL="742950" lvl="1" indent="-285750">
              <a:buFontTx/>
              <a:buBlip>
                <a:blip r:embed="rId3"/>
              </a:buBlip>
            </a:pPr>
            <a:r>
              <a:rPr kumimoji="0" lang="zh-TW" altLang="en-US" sz="4000" baseline="0" dirty="0" smtClean="0">
                <a:solidFill>
                  <a:schemeClr val="accent2"/>
                </a:solidFill>
                <a:latin typeface="Times New Roman" pitchFamily="18" charset="0"/>
                <a:ea typeface="微軟正黑體" pitchFamily="34" charset="-120"/>
              </a:rPr>
              <a:t>諮詢服務專</a:t>
            </a:r>
            <a:r>
              <a:rPr kumimoji="0" lang="zh-TW" altLang="en-US" sz="4000" baseline="0" dirty="0">
                <a:solidFill>
                  <a:schemeClr val="accent2"/>
                </a:solidFill>
                <a:latin typeface="Times New Roman" pitchFamily="18" charset="0"/>
                <a:ea typeface="微軟正黑體" pitchFamily="34" charset="-120"/>
              </a:rPr>
              <a:t>線</a:t>
            </a:r>
          </a:p>
        </p:txBody>
      </p:sp>
      <p:pic>
        <p:nvPicPr>
          <p:cNvPr id="3077" name="Picture 8" descr="j04294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4" y="5094185"/>
            <a:ext cx="1742158" cy="141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14"/>
          <a:stretch/>
        </p:blipFill>
        <p:spPr bwMode="auto">
          <a:xfrm>
            <a:off x="504622" y="2531138"/>
            <a:ext cx="7775658" cy="431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Rectangle 16"/>
          <p:cNvSpPr>
            <a:spLocks noChangeArrowheads="1"/>
          </p:cNvSpPr>
          <p:nvPr/>
        </p:nvSpPr>
        <p:spPr bwMode="auto">
          <a:xfrm>
            <a:off x="615265" y="4104075"/>
            <a:ext cx="7377798" cy="1156769"/>
          </a:xfrm>
          <a:prstGeom prst="rect">
            <a:avLst/>
          </a:prstGeom>
          <a:solidFill>
            <a:schemeClr val="accent1">
              <a:lumMod val="40000"/>
              <a:lumOff val="60000"/>
              <a:alpha val="79000"/>
            </a:schemeClr>
          </a:solidFill>
          <a:ln w="9525" algn="ctr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none" lIns="0" tIns="0" anchor="ctr"/>
          <a:lstStyle/>
          <a:p>
            <a:pPr algn="ctr"/>
            <a:r>
              <a:rPr kumimoji="0" lang="zh-TW" altLang="en-US" baseline="0" dirty="0">
                <a:solidFill>
                  <a:srgbClr val="FF0000"/>
                </a:solidFill>
                <a:ea typeface="微軟正黑體" pitchFamily="34" charset="-120"/>
              </a:rPr>
              <a:t>查詢條件</a:t>
            </a:r>
          </a:p>
        </p:txBody>
      </p:sp>
      <p:sp>
        <p:nvSpPr>
          <p:cNvPr id="19463" name="Rectangle 17"/>
          <p:cNvSpPr>
            <a:spLocks noChangeArrowheads="1"/>
          </p:cNvSpPr>
          <p:nvPr/>
        </p:nvSpPr>
        <p:spPr bwMode="auto">
          <a:xfrm>
            <a:off x="682463" y="5932164"/>
            <a:ext cx="7309645" cy="758825"/>
          </a:xfrm>
          <a:prstGeom prst="rect">
            <a:avLst/>
          </a:prstGeom>
          <a:solidFill>
            <a:schemeClr val="accent1">
              <a:lumMod val="40000"/>
              <a:lumOff val="60000"/>
              <a:alpha val="79000"/>
            </a:schemeClr>
          </a:solidFill>
          <a:ln w="9525" algn="ctr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none" lIns="0" tIns="0" anchor="ctr"/>
          <a:lstStyle/>
          <a:p>
            <a:pPr algn="ctr"/>
            <a:r>
              <a:rPr kumimoji="0" lang="zh-TW" altLang="en-US" baseline="0" dirty="0">
                <a:solidFill>
                  <a:srgbClr val="FF0000"/>
                </a:solidFill>
                <a:ea typeface="微軟正黑體" pitchFamily="34" charset="-120"/>
              </a:rPr>
              <a:t>案件清單</a:t>
            </a:r>
          </a:p>
        </p:txBody>
      </p:sp>
      <p:sp>
        <p:nvSpPr>
          <p:cNvPr id="420889" name="Rectangle 25"/>
          <p:cNvSpPr>
            <a:spLocks noChangeArrowheads="1"/>
          </p:cNvSpPr>
          <p:nvPr/>
        </p:nvSpPr>
        <p:spPr bwMode="auto">
          <a:xfrm>
            <a:off x="3016218" y="1853825"/>
            <a:ext cx="5191157" cy="7017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sz="1800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申請按鈕，依申請類別點選申請</a:t>
            </a:r>
          </a:p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sz="1800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提供查詢功能，查看各案件審查進度及歷程</a:t>
            </a:r>
            <a:endParaRPr kumimoji="0" lang="zh-TW" altLang="en-US" sz="1600" baseline="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微軟正黑體" pitchFamily="34" charset="-120"/>
            </a:endParaRPr>
          </a:p>
        </p:txBody>
      </p:sp>
      <p:sp>
        <p:nvSpPr>
          <p:cNvPr id="19465" name="AutoShape 2"/>
          <p:cNvSpPr>
            <a:spLocks noChangeArrowheads="1"/>
          </p:cNvSpPr>
          <p:nvPr/>
        </p:nvSpPr>
        <p:spPr bwMode="auto">
          <a:xfrm>
            <a:off x="477205" y="2061237"/>
            <a:ext cx="2317750" cy="442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kumimoji="0" lang="zh-TW" altLang="en-US" baseline="0" dirty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申請案件管理介面</a:t>
            </a:r>
          </a:p>
        </p:txBody>
      </p:sp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5517105" y="2916829"/>
            <a:ext cx="855095" cy="136560"/>
          </a:xfrm>
          <a:prstGeom prst="rect">
            <a:avLst/>
          </a:prstGeom>
          <a:noFill/>
          <a:ln w="2857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kumimoji="0" lang="zh-TW" altLang="en-US" baseline="0" dirty="0">
              <a:solidFill>
                <a:schemeClr val="lt1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19467" name="文字方塊 35"/>
          <p:cNvSpPr txBox="1">
            <a:spLocks noChangeArrowheads="1"/>
          </p:cNvSpPr>
          <p:nvPr/>
        </p:nvSpPr>
        <p:spPr bwMode="auto">
          <a:xfrm>
            <a:off x="6925806" y="2760486"/>
            <a:ext cx="19216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1pPr>
            <a:lvl2pPr marL="742950" indent="-28575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2pPr>
            <a:lvl3pPr marL="11430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3pPr>
            <a:lvl4pPr marL="16002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4pPr>
            <a:lvl5pPr marL="20574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9pPr>
          </a:lstStyle>
          <a:p>
            <a:pPr eaLnBrk="1" hangingPunct="1"/>
            <a:r>
              <a:rPr lang="zh-TW" altLang="en-US" sz="1600" b="1" baseline="0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操作手冊下載位置</a:t>
            </a:r>
          </a:p>
        </p:txBody>
      </p:sp>
      <p:cxnSp>
        <p:nvCxnSpPr>
          <p:cNvPr id="19468" name="直線單箭頭接點 33"/>
          <p:cNvCxnSpPr>
            <a:cxnSpLocks noChangeShapeType="1"/>
          </p:cNvCxnSpPr>
          <p:nvPr/>
        </p:nvCxnSpPr>
        <p:spPr bwMode="auto">
          <a:xfrm flipV="1">
            <a:off x="6372200" y="2929763"/>
            <a:ext cx="630070" cy="55347"/>
          </a:xfrm>
          <a:prstGeom prst="straightConnector1">
            <a:avLst/>
          </a:prstGeom>
          <a:noFill/>
          <a:ln w="28575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9" name="圓角矩形 17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19470" name="圓角矩形 18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20" name="圓角矩形 19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sp>
        <p:nvSpPr>
          <p:cNvPr id="17" name="矩形 16"/>
          <p:cNvSpPr/>
          <p:nvPr/>
        </p:nvSpPr>
        <p:spPr>
          <a:xfrm>
            <a:off x="1646870" y="3212970"/>
            <a:ext cx="2385070" cy="5603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baseline="0" dirty="0">
              <a:ea typeface="微軟正黑體" pitchFamily="34" charset="-120"/>
            </a:endParaRPr>
          </a:p>
        </p:txBody>
      </p:sp>
      <p:grpSp>
        <p:nvGrpSpPr>
          <p:cNvPr id="3" name="群組 14"/>
          <p:cNvGrpSpPr/>
          <p:nvPr/>
        </p:nvGrpSpPr>
        <p:grpSpPr>
          <a:xfrm>
            <a:off x="7047275" y="1471940"/>
            <a:ext cx="699230" cy="696920"/>
            <a:chOff x="7047275" y="1471940"/>
            <a:chExt cx="699230" cy="696920"/>
          </a:xfrm>
        </p:grpSpPr>
        <p:sp>
          <p:nvSpPr>
            <p:cNvPr id="16" name="橢圓 15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7047275" y="1583795"/>
              <a:ext cx="699230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服務類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  <p:extLst>
      <p:ext uri="{BB962C8B-B14F-4D97-AF65-F5344CB8AC3E}">
        <p14:creationId xmlns="" xmlns:p14="http://schemas.microsoft.com/office/powerpoint/2010/main" val="33215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2079625"/>
            <a:ext cx="8774112" cy="4635500"/>
          </a:xfrm>
          <a:prstGeom prst="rect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0484" name="圓角矩形 13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20485" name="圓角矩形 14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16" name="圓角矩形 15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sp>
        <p:nvSpPr>
          <p:cNvPr id="20488" name="Rectangle 45"/>
          <p:cNvSpPr>
            <a:spLocks noChangeArrowheads="1"/>
          </p:cNvSpPr>
          <p:nvPr/>
        </p:nvSpPr>
        <p:spPr bwMode="auto">
          <a:xfrm>
            <a:off x="3716338" y="2214563"/>
            <a:ext cx="1576387" cy="2238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 sz="1400" baseline="0" dirty="0">
              <a:ea typeface="微軟正黑體" pitchFamily="34" charset="-120"/>
            </a:endParaRPr>
          </a:p>
        </p:txBody>
      </p:sp>
      <p:sp>
        <p:nvSpPr>
          <p:cNvPr id="20489" name="Rectangle 45"/>
          <p:cNvSpPr>
            <a:spLocks noChangeArrowheads="1"/>
          </p:cNvSpPr>
          <p:nvPr/>
        </p:nvSpPr>
        <p:spPr bwMode="auto">
          <a:xfrm>
            <a:off x="7362825" y="3338513"/>
            <a:ext cx="1468438" cy="36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 sz="1400" baseline="0" dirty="0">
              <a:ea typeface="微軟正黑體" pitchFamily="34" charset="-120"/>
            </a:endParaRPr>
          </a:p>
        </p:txBody>
      </p:sp>
      <p:sp>
        <p:nvSpPr>
          <p:cNvPr id="20490" name="圓角矩形 17"/>
          <p:cNvSpPr>
            <a:spLocks noChangeArrowheads="1"/>
          </p:cNvSpPr>
          <p:nvPr/>
        </p:nvSpPr>
        <p:spPr bwMode="auto">
          <a:xfrm>
            <a:off x="657225" y="3294063"/>
            <a:ext cx="5399088" cy="2070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zh-TW" altLang="en-US" sz="2400" b="1" baseline="0" dirty="0">
                <a:solidFill>
                  <a:srgbClr val="FF0000"/>
                </a:solidFill>
                <a:ea typeface="微軟正黑體" pitchFamily="34" charset="-120"/>
              </a:rPr>
              <a:t>選取</a:t>
            </a:r>
            <a:r>
              <a:rPr kumimoji="0" lang="en-US" altLang="zh-TW" sz="2400" b="1" baseline="0" dirty="0">
                <a:ea typeface="微軟正黑體" pitchFamily="34" charset="-120"/>
              </a:rPr>
              <a:t>:</a:t>
            </a:r>
            <a:r>
              <a:rPr kumimoji="0" lang="zh-TW" altLang="en-US" sz="2400" b="1" baseline="0" dirty="0">
                <a:ea typeface="微軟正黑體" pitchFamily="34" charset="-120"/>
              </a:rPr>
              <a:t>編輯修改申請內容。</a:t>
            </a:r>
            <a:endParaRPr kumimoji="0" lang="en-US" altLang="zh-TW" sz="2400" b="1" baseline="0" dirty="0">
              <a:ea typeface="微軟正黑體" pitchFamily="34" charset="-120"/>
            </a:endParaRPr>
          </a:p>
          <a:p>
            <a:r>
              <a:rPr kumimoji="0" lang="zh-TW" altLang="en-US" sz="2400" b="1" baseline="0" dirty="0">
                <a:solidFill>
                  <a:srgbClr val="FF0000"/>
                </a:solidFill>
                <a:ea typeface="微軟正黑體" pitchFamily="34" charset="-120"/>
              </a:rPr>
              <a:t>預覽</a:t>
            </a:r>
            <a:r>
              <a:rPr kumimoji="0" lang="en-US" altLang="zh-TW" sz="2400" b="1" baseline="0" dirty="0">
                <a:ea typeface="微軟正黑體" pitchFamily="34" charset="-120"/>
              </a:rPr>
              <a:t>:</a:t>
            </a:r>
            <a:r>
              <a:rPr kumimoji="0" lang="zh-TW" altLang="en-US" sz="2400" b="1" baseline="0" dirty="0">
                <a:ea typeface="微軟正黑體" pitchFamily="34" charset="-120"/>
              </a:rPr>
              <a:t>檢視填寫內容與列印資料。</a:t>
            </a:r>
            <a:endParaRPr kumimoji="0" lang="en-US" altLang="zh-TW" sz="2400" b="1" baseline="0" dirty="0">
              <a:ea typeface="微軟正黑體" pitchFamily="34" charset="-120"/>
            </a:endParaRPr>
          </a:p>
          <a:p>
            <a:r>
              <a:rPr kumimoji="0" lang="zh-TW" altLang="en-US" sz="2400" b="1" baseline="0" dirty="0">
                <a:solidFill>
                  <a:srgbClr val="FF0000"/>
                </a:solidFill>
                <a:ea typeface="微軟正黑體" pitchFamily="34" charset="-120"/>
              </a:rPr>
              <a:t>刪除</a:t>
            </a:r>
            <a:r>
              <a:rPr kumimoji="0" lang="en-US" altLang="zh-TW" sz="2400" b="1" baseline="0" dirty="0">
                <a:ea typeface="微軟正黑體" pitchFamily="34" charset="-120"/>
              </a:rPr>
              <a:t>:</a:t>
            </a:r>
            <a:r>
              <a:rPr kumimoji="0" lang="zh-TW" altLang="en-US" sz="2400" b="1" baseline="0" dirty="0">
                <a:ea typeface="微軟正黑體" pitchFamily="34" charset="-120"/>
              </a:rPr>
              <a:t>案件移除</a:t>
            </a:r>
            <a:r>
              <a:rPr kumimoji="0" lang="en-US" altLang="zh-TW" sz="2400" b="1" baseline="0" dirty="0">
                <a:ea typeface="微軟正黑體" pitchFamily="34" charset="-120"/>
              </a:rPr>
              <a:t>(</a:t>
            </a:r>
            <a:r>
              <a:rPr kumimoji="0" lang="zh-TW" altLang="en-US" sz="2400" b="1" baseline="0" dirty="0">
                <a:ea typeface="微軟正黑體" pitchFamily="34" charset="-120"/>
              </a:rPr>
              <a:t>請再次確認</a:t>
            </a:r>
            <a:r>
              <a:rPr kumimoji="0" lang="en-US" altLang="zh-TW" sz="2400" b="1" baseline="0" dirty="0">
                <a:ea typeface="微軟正黑體" pitchFamily="34" charset="-120"/>
              </a:rPr>
              <a:t>) </a:t>
            </a:r>
            <a:r>
              <a:rPr kumimoji="0" lang="zh-TW" altLang="en-US" sz="2400" b="1" baseline="0" dirty="0">
                <a:ea typeface="微軟正黑體" pitchFamily="34" charset="-120"/>
              </a:rPr>
              <a:t>。</a:t>
            </a:r>
            <a:endParaRPr kumimoji="0" lang="en-US" altLang="zh-TW" sz="2400" b="1" baseline="0" dirty="0">
              <a:ea typeface="微軟正黑體" pitchFamily="34" charset="-120"/>
            </a:endParaRPr>
          </a:p>
          <a:p>
            <a:r>
              <a:rPr kumimoji="0" lang="zh-TW" altLang="en-US" sz="2400" b="1" baseline="0" dirty="0">
                <a:solidFill>
                  <a:srgbClr val="FF0000"/>
                </a:solidFill>
                <a:ea typeface="微軟正黑體" pitchFamily="34" charset="-120"/>
              </a:rPr>
              <a:t>時程</a:t>
            </a:r>
            <a:r>
              <a:rPr kumimoji="0" lang="en-US" altLang="zh-TW" sz="2400" b="1" baseline="0" dirty="0">
                <a:ea typeface="微軟正黑體" pitchFamily="34" charset="-120"/>
              </a:rPr>
              <a:t>:</a:t>
            </a:r>
            <a:r>
              <a:rPr kumimoji="0" lang="zh-TW" altLang="en-US" sz="2400" b="1" baseline="0" dirty="0">
                <a:ea typeface="微軟正黑體" pitchFamily="34" charset="-120"/>
              </a:rPr>
              <a:t>檢視案件目前狀態與經過天數。</a:t>
            </a:r>
            <a:endParaRPr kumimoji="0" lang="en-US" altLang="zh-TW" sz="2400" b="1" baseline="0" dirty="0">
              <a:ea typeface="微軟正黑體" pitchFamily="34" charset="-120"/>
            </a:endParaRPr>
          </a:p>
          <a:p>
            <a:r>
              <a:rPr kumimoji="0" lang="zh-TW" altLang="en-US" sz="2400" b="1" baseline="0" dirty="0">
                <a:solidFill>
                  <a:srgbClr val="FF0000"/>
                </a:solidFill>
                <a:ea typeface="微軟正黑體" pitchFamily="34" charset="-120"/>
              </a:rPr>
              <a:t>異動歷程</a:t>
            </a:r>
            <a:r>
              <a:rPr kumimoji="0" lang="en-US" altLang="zh-TW" sz="2400" b="1" baseline="0" dirty="0">
                <a:ea typeface="微軟正黑體" pitchFamily="34" charset="-120"/>
              </a:rPr>
              <a:t>:</a:t>
            </a:r>
            <a:r>
              <a:rPr kumimoji="0" lang="zh-TW" altLang="en-US" sz="2400" b="1" baseline="0" dirty="0">
                <a:ea typeface="微軟正黑體" pitchFamily="34" charset="-120"/>
              </a:rPr>
              <a:t>檢視編輯時間與變動內容。</a:t>
            </a:r>
          </a:p>
        </p:txBody>
      </p:sp>
      <p:sp>
        <p:nvSpPr>
          <p:cNvPr id="20491" name="AutoShape 2"/>
          <p:cNvSpPr>
            <a:spLocks noChangeArrowheads="1"/>
          </p:cNvSpPr>
          <p:nvPr/>
        </p:nvSpPr>
        <p:spPr bwMode="auto">
          <a:xfrm>
            <a:off x="2119313" y="2979738"/>
            <a:ext cx="2317750" cy="441325"/>
          </a:xfrm>
          <a:prstGeom prst="roundRect">
            <a:avLst>
              <a:gd name="adj" fmla="val 16667"/>
            </a:avLst>
          </a:prstGeom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2813"/>
            <a:r>
              <a:rPr kumimoji="0" lang="zh-TW" altLang="en-US" baseline="0" dirty="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rPr>
              <a:t>申請案件管理介面</a:t>
            </a:r>
          </a:p>
        </p:txBody>
      </p:sp>
      <p:pic>
        <p:nvPicPr>
          <p:cNvPr id="20492" name="Picture 15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95" y="3068960"/>
            <a:ext cx="743964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386535" y="1853825"/>
            <a:ext cx="2317750" cy="4426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kumimoji="0" lang="zh-TW" altLang="en-US" baseline="0" dirty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申請</a:t>
            </a:r>
            <a:r>
              <a:rPr kumimoji="0" lang="zh-TW" altLang="en-US" baseline="0" dirty="0" smtClean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案件清單管理</a:t>
            </a:r>
            <a:endParaRPr kumimoji="0" lang="zh-TW" altLang="en-US" baseline="0" dirty="0">
              <a:solidFill>
                <a:srgbClr val="0066FF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grpSp>
        <p:nvGrpSpPr>
          <p:cNvPr id="2" name="群組 14"/>
          <p:cNvGrpSpPr/>
          <p:nvPr/>
        </p:nvGrpSpPr>
        <p:grpSpPr>
          <a:xfrm>
            <a:off x="7293150" y="1471940"/>
            <a:ext cx="699230" cy="696920"/>
            <a:chOff x="7047275" y="1471940"/>
            <a:chExt cx="699230" cy="696920"/>
          </a:xfrm>
        </p:grpSpPr>
        <p:sp>
          <p:nvSpPr>
            <p:cNvPr id="15" name="橢圓 14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047275" y="1583795"/>
              <a:ext cx="699230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服務類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grpSp>
        <p:nvGrpSpPr>
          <p:cNvPr id="3" name="群組 17"/>
          <p:cNvGrpSpPr/>
          <p:nvPr/>
        </p:nvGrpSpPr>
        <p:grpSpPr>
          <a:xfrm>
            <a:off x="7992380" y="1493785"/>
            <a:ext cx="675075" cy="696920"/>
            <a:chOff x="7047275" y="1471940"/>
            <a:chExt cx="675075" cy="696920"/>
          </a:xfrm>
        </p:grpSpPr>
        <p:sp>
          <p:nvSpPr>
            <p:cNvPr id="19" name="橢圓 18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7104631" y="1538790"/>
              <a:ext cx="527709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一類</a:t>
              </a:r>
              <a:endParaRPr lang="en-US" altLang="zh-TW" dirty="0" smtClean="0">
                <a:ea typeface="微軟正黑體" pitchFamily="34" charset="-120"/>
              </a:endParaRPr>
            </a:p>
            <a:p>
              <a:r>
                <a:rPr lang="zh-TW" altLang="en-US" dirty="0" smtClean="0">
                  <a:ea typeface="微軟正黑體" pitchFamily="34" charset="-120"/>
                </a:rPr>
                <a:t>二類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73905"/>
            <a:ext cx="8532440" cy="36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1646675" y="3203975"/>
            <a:ext cx="6975775" cy="2520279"/>
          </a:xfrm>
          <a:prstGeom prst="rect">
            <a:avLst/>
          </a:prstGeom>
          <a:solidFill>
            <a:schemeClr val="accent1">
              <a:lumMod val="40000"/>
              <a:lumOff val="60000"/>
              <a:alpha val="79000"/>
            </a:schemeClr>
          </a:solidFill>
          <a:ln w="9525" algn="ctr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none" lIns="0" tIns="0" anchor="ctr"/>
          <a:lstStyle/>
          <a:p>
            <a:pPr algn="ctr"/>
            <a:r>
              <a:rPr kumimoji="0" lang="zh-TW" altLang="en-US" baseline="0" dirty="0" smtClean="0">
                <a:solidFill>
                  <a:srgbClr val="FF0000"/>
                </a:solidFill>
                <a:ea typeface="微軟正黑體" pitchFamily="34" charset="-120"/>
              </a:rPr>
              <a:t>申請表填寫</a:t>
            </a:r>
            <a:endParaRPr kumimoji="0" lang="zh-TW" altLang="en-US" baseline="0" dirty="0">
              <a:solidFill>
                <a:srgbClr val="FF0000"/>
              </a:solidFill>
              <a:ea typeface="微軟正黑體" pitchFamily="34" charset="-120"/>
            </a:endParaRPr>
          </a:p>
        </p:txBody>
      </p:sp>
      <p:sp>
        <p:nvSpPr>
          <p:cNvPr id="4" name="十邊形 3"/>
          <p:cNvSpPr/>
          <p:nvPr/>
        </p:nvSpPr>
        <p:spPr bwMode="auto">
          <a:xfrm>
            <a:off x="4031940" y="4194085"/>
            <a:ext cx="405045" cy="405045"/>
          </a:xfrm>
          <a:prstGeom prst="decagon">
            <a:avLst/>
          </a:prstGeom>
          <a:solidFill>
            <a:srgbClr val="B4DE8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rPr>
              <a:t>1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微軟正黑體" pitchFamily="34" charset="-120"/>
            </a:endParaRPr>
          </a:p>
        </p:txBody>
      </p:sp>
      <p:sp>
        <p:nvSpPr>
          <p:cNvPr id="5" name="十邊形 4"/>
          <p:cNvSpPr/>
          <p:nvPr/>
        </p:nvSpPr>
        <p:spPr bwMode="auto">
          <a:xfrm>
            <a:off x="2141730" y="5994285"/>
            <a:ext cx="405045" cy="405045"/>
          </a:xfrm>
          <a:prstGeom prst="decagon">
            <a:avLst/>
          </a:prstGeom>
          <a:solidFill>
            <a:srgbClr val="B4DE8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rPr>
              <a:t>2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微軟正黑體" pitchFamily="34" charset="-12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546775" y="5994285"/>
            <a:ext cx="2047727" cy="450049"/>
          </a:xfrm>
          <a:prstGeom prst="rect">
            <a:avLst/>
          </a:prstGeom>
          <a:solidFill>
            <a:srgbClr val="DFFF83">
              <a:alpha val="0"/>
            </a:srgbClr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anchor="ctr"/>
          <a:lstStyle/>
          <a:p>
            <a:pPr algn="ctr"/>
            <a:r>
              <a:rPr kumimoji="0" lang="zh-TW" altLang="en-US" baseline="0" dirty="0" smtClean="0">
                <a:solidFill>
                  <a:srgbClr val="FF0000"/>
                </a:solidFill>
                <a:ea typeface="微軟正黑體" pitchFamily="34" charset="-120"/>
              </a:rPr>
              <a:t>儲存，往下一步</a:t>
            </a:r>
            <a:endParaRPr kumimoji="0" lang="zh-TW" altLang="en-US" baseline="0" dirty="0">
              <a:solidFill>
                <a:srgbClr val="FF0000"/>
              </a:solidFill>
              <a:ea typeface="微軟正黑體" pitchFamily="34" charset="-120"/>
            </a:endParaRPr>
          </a:p>
        </p:txBody>
      </p:sp>
      <p:sp>
        <p:nvSpPr>
          <p:cNvPr id="7" name="弧形向右箭號 6"/>
          <p:cNvSpPr/>
          <p:nvPr/>
        </p:nvSpPr>
        <p:spPr bwMode="auto">
          <a:xfrm rot="750678">
            <a:off x="3490732" y="4633121"/>
            <a:ext cx="450096" cy="1243255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微軟正黑體" pitchFamily="34" charset="-120"/>
            </a:endParaRPr>
          </a:p>
        </p:txBody>
      </p:sp>
      <p:sp>
        <p:nvSpPr>
          <p:cNvPr id="8" name="圓角矩形 13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9" name="圓角矩形 14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10" name="圓角矩形 9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77205" y="2061237"/>
            <a:ext cx="2317750" cy="442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kumimoji="0" lang="zh-TW" altLang="en-US" baseline="0" dirty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申請</a:t>
            </a:r>
            <a:r>
              <a:rPr kumimoji="0" lang="zh-TW" altLang="en-US" baseline="0" dirty="0" smtClean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案件填寫介面</a:t>
            </a:r>
            <a:endParaRPr kumimoji="0" lang="zh-TW" altLang="en-US" baseline="0" dirty="0">
              <a:solidFill>
                <a:srgbClr val="0066FF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41530" y="2978951"/>
            <a:ext cx="1249548" cy="3037836"/>
          </a:xfrm>
          <a:prstGeom prst="rect">
            <a:avLst/>
          </a:prstGeom>
          <a:solidFill>
            <a:srgbClr val="DFFF83">
              <a:alpha val="68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anchor="ctr"/>
          <a:lstStyle/>
          <a:p>
            <a:pPr algn="ctr"/>
            <a:r>
              <a:rPr kumimoji="0" lang="zh-TW" altLang="en-US" baseline="0" dirty="0" smtClean="0">
                <a:solidFill>
                  <a:srgbClr val="C00000"/>
                </a:solidFill>
                <a:ea typeface="微軟正黑體" pitchFamily="34" charset="-120"/>
              </a:rPr>
              <a:t>填寫表單</a:t>
            </a:r>
            <a:endParaRPr kumimoji="0" lang="en-US" altLang="zh-TW" baseline="0" dirty="0" smtClean="0">
              <a:solidFill>
                <a:srgbClr val="C00000"/>
              </a:solidFill>
              <a:ea typeface="微軟正黑體" pitchFamily="34" charset="-120"/>
            </a:endParaRPr>
          </a:p>
          <a:p>
            <a:pPr algn="ctr"/>
            <a:r>
              <a:rPr kumimoji="0" lang="zh-TW" altLang="en-US" baseline="0" dirty="0" smtClean="0">
                <a:solidFill>
                  <a:srgbClr val="C00000"/>
                </a:solidFill>
                <a:ea typeface="微軟正黑體" pitchFamily="34" charset="-120"/>
              </a:rPr>
              <a:t>索引</a:t>
            </a:r>
            <a:endParaRPr kumimoji="0" lang="zh-TW" altLang="en-US" baseline="0" dirty="0">
              <a:solidFill>
                <a:srgbClr val="C00000"/>
              </a:solidFill>
              <a:ea typeface="微軟正黑體" pitchFamily="34" charset="-120"/>
            </a:endParaRPr>
          </a:p>
        </p:txBody>
      </p:sp>
      <p:grpSp>
        <p:nvGrpSpPr>
          <p:cNvPr id="14" name="群組 14"/>
          <p:cNvGrpSpPr/>
          <p:nvPr/>
        </p:nvGrpSpPr>
        <p:grpSpPr>
          <a:xfrm>
            <a:off x="7293150" y="1471940"/>
            <a:ext cx="699230" cy="696920"/>
            <a:chOff x="7047275" y="1471940"/>
            <a:chExt cx="699230" cy="696920"/>
          </a:xfrm>
        </p:grpSpPr>
        <p:sp>
          <p:nvSpPr>
            <p:cNvPr id="15" name="橢圓 14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047275" y="1583795"/>
              <a:ext cx="699230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服務類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992380" y="1493785"/>
            <a:ext cx="675075" cy="696920"/>
            <a:chOff x="7047275" y="1471940"/>
            <a:chExt cx="675075" cy="696920"/>
          </a:xfrm>
        </p:grpSpPr>
        <p:sp>
          <p:nvSpPr>
            <p:cNvPr id="18" name="橢圓 17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104631" y="1538790"/>
              <a:ext cx="527709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一類</a:t>
              </a:r>
              <a:endParaRPr lang="en-US" altLang="zh-TW" dirty="0" smtClean="0">
                <a:ea typeface="微軟正黑體" pitchFamily="34" charset="-120"/>
              </a:endParaRPr>
            </a:p>
            <a:p>
              <a:r>
                <a:rPr lang="zh-TW" altLang="en-US" dirty="0" smtClean="0">
                  <a:ea typeface="微軟正黑體" pitchFamily="34" charset="-120"/>
                </a:rPr>
                <a:t>二類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圓角矩形 11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21511" name="圓角矩形 12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14" name="圓角矩形 13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165"/>
          <a:stretch>
            <a:fillRect/>
          </a:stretch>
        </p:blipFill>
        <p:spPr bwMode="auto">
          <a:xfrm>
            <a:off x="7114480" y="3180456"/>
            <a:ext cx="1778000" cy="1890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819"/>
          <a:stretch>
            <a:fillRect/>
          </a:stretch>
        </p:blipFill>
        <p:spPr bwMode="auto">
          <a:xfrm>
            <a:off x="2591780" y="3675511"/>
            <a:ext cx="1917700" cy="1755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003"/>
          <a:stretch>
            <a:fillRect/>
          </a:stretch>
        </p:blipFill>
        <p:spPr bwMode="auto">
          <a:xfrm>
            <a:off x="4921722" y="3135451"/>
            <a:ext cx="1765300" cy="2332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512087" y="2844514"/>
            <a:ext cx="2104918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anchor="ctr" anchorCtr="0">
            <a:spAutoFit/>
          </a:bodyPr>
          <a:lstStyle/>
          <a:p>
            <a:r>
              <a:rPr lang="en-US" altLang="zh-TW" sz="2400" dirty="0" smtClean="0">
                <a:solidFill>
                  <a:srgbClr val="FFFFFF"/>
                </a:solidFill>
                <a:ea typeface="微軟正黑體" pitchFamily="34" charset="-120"/>
              </a:rPr>
              <a:t>2.</a:t>
            </a:r>
            <a:r>
              <a:rPr lang="zh-TW" altLang="en-US" sz="2400" dirty="0" smtClean="0">
                <a:solidFill>
                  <a:srgbClr val="FFFFFF"/>
                </a:solidFill>
                <a:ea typeface="微軟正黑體" pitchFamily="34" charset="-120"/>
              </a:rPr>
              <a:t>旅行業、餐館業、清潔服務業、汽車</a:t>
            </a:r>
            <a:r>
              <a:rPr lang="zh-TW" altLang="en-US" sz="2400" dirty="0">
                <a:solidFill>
                  <a:srgbClr val="FFFFFF"/>
                </a:solidFill>
                <a:ea typeface="微軟正黑體" pitchFamily="34" charset="-120"/>
              </a:rPr>
              <a:t>租賃</a:t>
            </a:r>
            <a:r>
              <a:rPr lang="zh-TW" altLang="en-US" sz="2400" dirty="0" smtClean="0">
                <a:solidFill>
                  <a:srgbClr val="FFFFFF"/>
                </a:solidFill>
                <a:ea typeface="微軟正黑體" pitchFamily="34" charset="-120"/>
              </a:rPr>
              <a:t>業、洗</a:t>
            </a:r>
            <a:r>
              <a:rPr lang="zh-TW" altLang="en-US" sz="2400" dirty="0">
                <a:solidFill>
                  <a:srgbClr val="FFFFFF"/>
                </a:solidFill>
                <a:ea typeface="微軟正黑體" pitchFamily="34" charset="-120"/>
              </a:rPr>
              <a:t>車服務業</a:t>
            </a:r>
          </a:p>
        </p:txBody>
      </p:sp>
      <p:sp>
        <p:nvSpPr>
          <p:cNvPr id="46" name="矩形 45"/>
          <p:cNvSpPr/>
          <p:nvPr/>
        </p:nvSpPr>
        <p:spPr>
          <a:xfrm>
            <a:off x="4945850" y="2841902"/>
            <a:ext cx="176530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FFFFFF"/>
                </a:solidFill>
                <a:ea typeface="微軟正黑體" pitchFamily="34" charset="-120"/>
              </a:rPr>
              <a:t>3.</a:t>
            </a:r>
            <a:r>
              <a:rPr lang="zh-TW" altLang="en-US" sz="2400" dirty="0" smtClean="0">
                <a:solidFill>
                  <a:srgbClr val="FFFFFF"/>
                </a:solidFill>
                <a:ea typeface="微軟正黑體" pitchFamily="34" charset="-120"/>
              </a:rPr>
              <a:t>環保</a:t>
            </a:r>
            <a:r>
              <a:rPr lang="zh-TW" altLang="en-US" sz="2400" dirty="0">
                <a:solidFill>
                  <a:srgbClr val="FFFFFF"/>
                </a:solidFill>
                <a:ea typeface="微軟正黑體" pitchFamily="34" charset="-120"/>
              </a:rPr>
              <a:t>旅館</a:t>
            </a:r>
          </a:p>
        </p:txBody>
      </p:sp>
      <p:sp>
        <p:nvSpPr>
          <p:cNvPr id="49" name="矩形 48"/>
          <p:cNvSpPr/>
          <p:nvPr/>
        </p:nvSpPr>
        <p:spPr>
          <a:xfrm>
            <a:off x="7114480" y="2841902"/>
            <a:ext cx="177800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FFFF"/>
                </a:solidFill>
                <a:ea typeface="微軟正黑體" pitchFamily="34" charset="-120"/>
              </a:rPr>
              <a:t>4.</a:t>
            </a:r>
            <a:r>
              <a:rPr lang="zh-TW" altLang="en-US" sz="2400" dirty="0">
                <a:solidFill>
                  <a:srgbClr val="FFFFFF"/>
                </a:solidFill>
                <a:ea typeface="微軟正黑體" pitchFamily="34" charset="-120"/>
              </a:rPr>
              <a:t>平版印刷業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2591780" y="3675705"/>
            <a:ext cx="1800200" cy="51711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微軟正黑體" pitchFamily="34" charset="-120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4945850" y="3157537"/>
            <a:ext cx="1741172" cy="74842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微軟正黑體" pitchFamily="34" charset="-120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7127998" y="3180456"/>
            <a:ext cx="1764482" cy="47441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微軟正黑體" pitchFamily="34" charset="-120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2591780" y="4215571"/>
            <a:ext cx="1800200" cy="45005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微軟正黑體" pitchFamily="34" charset="-120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4932040" y="3892889"/>
            <a:ext cx="1754982" cy="66330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微軟正黑體" pitchFamily="34" charset="-120"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7114480" y="3675705"/>
            <a:ext cx="1800200" cy="504118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微軟正黑體" pitchFamily="34" charset="-120"/>
            </a:endParaRPr>
          </a:p>
        </p:txBody>
      </p:sp>
      <p:sp>
        <p:nvSpPr>
          <p:cNvPr id="26" name="五角星形 25"/>
          <p:cNvSpPr/>
          <p:nvPr/>
        </p:nvSpPr>
        <p:spPr bwMode="auto">
          <a:xfrm>
            <a:off x="2479267" y="4326149"/>
            <a:ext cx="225025" cy="192684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微軟正黑體" pitchFamily="34" charset="-120"/>
            </a:endParaRPr>
          </a:p>
        </p:txBody>
      </p:sp>
      <p:sp>
        <p:nvSpPr>
          <p:cNvPr id="27" name="五角星形 26"/>
          <p:cNvSpPr/>
          <p:nvPr/>
        </p:nvSpPr>
        <p:spPr bwMode="auto">
          <a:xfrm>
            <a:off x="4819527" y="4133832"/>
            <a:ext cx="225025" cy="192684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zh-TW" altLang="en-US" sz="2400" b="1" baseline="0" dirty="0" smtClean="0">
              <a:latin typeface="Arial" charset="0"/>
              <a:ea typeface="微軟正黑體" pitchFamily="34" charset="-120"/>
            </a:endParaRPr>
          </a:p>
        </p:txBody>
      </p:sp>
      <p:sp>
        <p:nvSpPr>
          <p:cNvPr id="28" name="五角星形 27"/>
          <p:cNvSpPr/>
          <p:nvPr/>
        </p:nvSpPr>
        <p:spPr bwMode="auto">
          <a:xfrm>
            <a:off x="7015485" y="3832970"/>
            <a:ext cx="225025" cy="192684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zh-TW" altLang="en-US" sz="2400" b="1" baseline="0" dirty="0" smtClean="0">
              <a:latin typeface="Arial" charset="0"/>
              <a:ea typeface="微軟正黑體" pitchFamily="34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t="42773"/>
          <a:stretch>
            <a:fillRect/>
          </a:stretch>
        </p:blipFill>
        <p:spPr bwMode="auto">
          <a:xfrm>
            <a:off x="275867" y="3180456"/>
            <a:ext cx="1876180" cy="1932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矩形 35"/>
          <p:cNvSpPr/>
          <p:nvPr/>
        </p:nvSpPr>
        <p:spPr>
          <a:xfrm>
            <a:off x="116505" y="2865421"/>
            <a:ext cx="2307440" cy="338554"/>
          </a:xfrm>
          <a:prstGeom prst="rect">
            <a:avLst/>
          </a:prstGeom>
          <a:solidFill>
            <a:srgbClr val="0070C0"/>
          </a:solidFill>
        </p:spPr>
        <p:txBody>
          <a:bodyPr wrap="square" anchor="ctr" anchorCtr="0">
            <a:spAutoFit/>
          </a:bodyPr>
          <a:lstStyle/>
          <a:p>
            <a:r>
              <a:rPr lang="en-US" altLang="zh-TW" sz="2400" dirty="0" smtClean="0">
                <a:solidFill>
                  <a:srgbClr val="FFFFFF"/>
                </a:solidFill>
                <a:ea typeface="微軟正黑體" pitchFamily="34" charset="-120"/>
              </a:rPr>
              <a:t>1.</a:t>
            </a:r>
            <a:r>
              <a:rPr lang="zh-TW" altLang="en-US" sz="2400" dirty="0" smtClean="0">
                <a:solidFill>
                  <a:srgbClr val="FFFFFF"/>
                </a:solidFill>
                <a:ea typeface="微軟正黑體" pitchFamily="34" charset="-120"/>
              </a:rPr>
              <a:t>一類</a:t>
            </a:r>
            <a:r>
              <a:rPr lang="en-US" altLang="zh-TW" sz="2400" dirty="0" smtClean="0">
                <a:solidFill>
                  <a:srgbClr val="FFFFFF"/>
                </a:solidFill>
                <a:ea typeface="微軟正黑體" pitchFamily="34" charset="-120"/>
              </a:rPr>
              <a:t>&amp;</a:t>
            </a:r>
            <a:r>
              <a:rPr lang="zh-TW" altLang="en-US" sz="2400" dirty="0" smtClean="0">
                <a:solidFill>
                  <a:srgbClr val="FFFFFF"/>
                </a:solidFill>
                <a:ea typeface="微軟正黑體" pitchFamily="34" charset="-120"/>
              </a:rPr>
              <a:t>二類產品申請</a:t>
            </a:r>
            <a:endParaRPr lang="zh-TW" altLang="en-US" sz="2400" dirty="0">
              <a:solidFill>
                <a:srgbClr val="FFFFFF"/>
              </a:solidFill>
              <a:ea typeface="微軟正黑體" pitchFamily="34" charset="-120"/>
            </a:endParaRPr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319035" y="1898830"/>
            <a:ext cx="1857383" cy="4426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66FF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kumimoji="0" lang="zh-TW" altLang="en-US" baseline="0" dirty="0" smtClean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填寫表單索引</a:t>
            </a:r>
          </a:p>
        </p:txBody>
      </p:sp>
      <p:grpSp>
        <p:nvGrpSpPr>
          <p:cNvPr id="38" name="群組 14"/>
          <p:cNvGrpSpPr/>
          <p:nvPr/>
        </p:nvGrpSpPr>
        <p:grpSpPr>
          <a:xfrm>
            <a:off x="7293150" y="1471940"/>
            <a:ext cx="699230" cy="696920"/>
            <a:chOff x="7047275" y="1471940"/>
            <a:chExt cx="699230" cy="696920"/>
          </a:xfrm>
        </p:grpSpPr>
        <p:sp>
          <p:nvSpPr>
            <p:cNvPr id="39" name="橢圓 38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7047275" y="1583795"/>
              <a:ext cx="699230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服務類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7992380" y="1493785"/>
            <a:ext cx="675075" cy="696920"/>
            <a:chOff x="7047275" y="1471940"/>
            <a:chExt cx="675075" cy="696920"/>
          </a:xfrm>
        </p:grpSpPr>
        <p:sp>
          <p:nvSpPr>
            <p:cNvPr id="42" name="橢圓 41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7104631" y="1538790"/>
              <a:ext cx="527709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一類</a:t>
              </a:r>
              <a:endParaRPr lang="en-US" altLang="zh-TW" dirty="0" smtClean="0">
                <a:ea typeface="微軟正黑體" pitchFamily="34" charset="-120"/>
              </a:endParaRPr>
            </a:p>
            <a:p>
              <a:r>
                <a:rPr lang="zh-TW" altLang="en-US" dirty="0" smtClean="0">
                  <a:ea typeface="微軟正黑體" pitchFamily="34" charset="-120"/>
                </a:rPr>
                <a:t>二類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sp>
        <p:nvSpPr>
          <p:cNvPr id="44" name="四角星形 43"/>
          <p:cNvSpPr/>
          <p:nvPr/>
        </p:nvSpPr>
        <p:spPr bwMode="auto">
          <a:xfrm>
            <a:off x="4233613" y="3832970"/>
            <a:ext cx="275867" cy="201506"/>
          </a:xfrm>
          <a:prstGeom prst="star4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全真顏體" pitchFamily="49" charset="-120"/>
            </a:endParaRPr>
          </a:p>
        </p:txBody>
      </p:sp>
      <p:sp>
        <p:nvSpPr>
          <p:cNvPr id="45" name="四角星形 44"/>
          <p:cNvSpPr/>
          <p:nvPr/>
        </p:nvSpPr>
        <p:spPr bwMode="auto">
          <a:xfrm>
            <a:off x="6546383" y="3453363"/>
            <a:ext cx="275867" cy="201506"/>
          </a:xfrm>
          <a:prstGeom prst="star4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全真顏體" pitchFamily="49" charset="-120"/>
            </a:endParaRPr>
          </a:p>
        </p:txBody>
      </p:sp>
      <p:sp>
        <p:nvSpPr>
          <p:cNvPr id="47" name="四角星形 46"/>
          <p:cNvSpPr/>
          <p:nvPr/>
        </p:nvSpPr>
        <p:spPr bwMode="auto">
          <a:xfrm>
            <a:off x="8754546" y="3315471"/>
            <a:ext cx="275867" cy="201506"/>
          </a:xfrm>
          <a:prstGeom prst="star4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全真顏體" pitchFamily="49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851920" y="5475711"/>
            <a:ext cx="3667854" cy="338554"/>
            <a:chOff x="4225028" y="6489340"/>
            <a:chExt cx="3667854" cy="338554"/>
          </a:xfrm>
        </p:grpSpPr>
        <p:sp>
          <p:nvSpPr>
            <p:cNvPr id="61" name="文字方塊 60"/>
            <p:cNvSpPr txBox="1"/>
            <p:nvPr/>
          </p:nvSpPr>
          <p:spPr>
            <a:xfrm>
              <a:off x="6588137" y="6506858"/>
              <a:ext cx="1304745" cy="297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     </a:t>
              </a:r>
              <a:r>
                <a:rPr lang="en-US" altLang="zh-TW" dirty="0" smtClean="0">
                  <a:ea typeface="微軟正黑體" pitchFamily="34" charset="-120"/>
                </a:rPr>
                <a:t>=</a:t>
              </a:r>
              <a:r>
                <a:rPr lang="zh-TW" altLang="en-US" dirty="0" smtClean="0">
                  <a:ea typeface="微軟正黑體" pitchFamily="34" charset="-120"/>
                </a:rPr>
                <a:t>基線資料</a:t>
              </a:r>
              <a:endParaRPr lang="zh-TW" altLang="en-US" dirty="0">
                <a:ea typeface="微軟正黑體" pitchFamily="34" charset="-120"/>
              </a:endParaRPr>
            </a:p>
          </p:txBody>
        </p:sp>
        <p:grpSp>
          <p:nvGrpSpPr>
            <p:cNvPr id="31" name="群組 30"/>
            <p:cNvGrpSpPr/>
            <p:nvPr/>
          </p:nvGrpSpPr>
          <p:grpSpPr>
            <a:xfrm>
              <a:off x="4225028" y="6489340"/>
              <a:ext cx="2282187" cy="338554"/>
              <a:chOff x="-1597328" y="1662405"/>
              <a:chExt cx="2282187" cy="338554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-1597328" y="1662405"/>
                <a:ext cx="2282187" cy="33855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zh-TW" altLang="en-US" sz="2400" dirty="0" smtClean="0">
                    <a:solidFill>
                      <a:srgbClr val="FFFFFF"/>
                    </a:solidFill>
                    <a:latin typeface="微軟正黑體" pitchFamily="34" charset="-120"/>
                    <a:ea typeface="微軟正黑體" pitchFamily="34" charset="-120"/>
                  </a:rPr>
                  <a:t>　</a:t>
                </a:r>
                <a:r>
                  <a:rPr lang="en-US" altLang="zh-TW" sz="2400" dirty="0" smtClean="0">
                    <a:solidFill>
                      <a:srgbClr val="FFFFFF"/>
                    </a:solidFill>
                    <a:latin typeface="微軟正黑體" pitchFamily="34" charset="-120"/>
                    <a:ea typeface="微軟正黑體" pitchFamily="34" charset="-120"/>
                  </a:rPr>
                  <a:t>=</a:t>
                </a:r>
                <a:r>
                  <a:rPr lang="zh-TW" altLang="en-US" sz="2400" dirty="0" smtClean="0">
                    <a:solidFill>
                      <a:srgbClr val="FFFFFF"/>
                    </a:solidFill>
                    <a:latin typeface="微軟正黑體" pitchFamily="34" charset="-120"/>
                    <a:ea typeface="微軟正黑體" pitchFamily="34" charset="-120"/>
                  </a:rPr>
                  <a:t>自評表和應被文件</a:t>
                </a:r>
                <a:endParaRPr lang="zh-TW" altLang="en-US" sz="2400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9" name="五角星形 28"/>
              <p:cNvSpPr/>
              <p:nvPr/>
            </p:nvSpPr>
            <p:spPr bwMode="auto">
              <a:xfrm>
                <a:off x="-1548680" y="1784756"/>
                <a:ext cx="225025" cy="192684"/>
              </a:xfrm>
              <a:prstGeom prst="star5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kumimoji="0" lang="zh-TW" altLang="en-US" sz="2400" b="1" baseline="0" dirty="0" smtClean="0">
                  <a:latin typeface="Arial" charset="0"/>
                  <a:ea typeface="微軟正黑體" pitchFamily="34" charset="-120"/>
                </a:endParaRPr>
              </a:p>
            </p:txBody>
          </p:sp>
        </p:grpSp>
        <p:sp>
          <p:nvSpPr>
            <p:cNvPr id="48" name="四角星形 47"/>
            <p:cNvSpPr/>
            <p:nvPr/>
          </p:nvSpPr>
          <p:spPr bwMode="auto">
            <a:xfrm>
              <a:off x="6636393" y="6557864"/>
              <a:ext cx="275867" cy="201506"/>
            </a:xfrm>
            <a:prstGeom prst="star4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全真顏體" pitchFamily="49" charset="-120"/>
              </a:endParaRPr>
            </a:p>
          </p:txBody>
        </p:sp>
      </p:grpSp>
      <p:sp>
        <p:nvSpPr>
          <p:cNvPr id="53" name="向下箭號圖說文字 52"/>
          <p:cNvSpPr/>
          <p:nvPr/>
        </p:nvSpPr>
        <p:spPr bwMode="auto">
          <a:xfrm>
            <a:off x="2479267" y="2495654"/>
            <a:ext cx="6413213" cy="246511"/>
          </a:xfrm>
          <a:prstGeom prst="downArrowCallout">
            <a:avLst/>
          </a:prstGeom>
          <a:solidFill>
            <a:schemeClr val="accent3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全真顏體" pitchFamily="49" charset="-120"/>
            </a:endParaRPr>
          </a:p>
        </p:txBody>
      </p:sp>
      <p:sp>
        <p:nvSpPr>
          <p:cNvPr id="54" name="向下箭號圖說文字 53"/>
          <p:cNvSpPr/>
          <p:nvPr/>
        </p:nvSpPr>
        <p:spPr bwMode="auto">
          <a:xfrm>
            <a:off x="116506" y="2495654"/>
            <a:ext cx="2362762" cy="234752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全真顏體" pitchFamily="49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5410834" y="2386916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b="1" dirty="0" smtClean="0">
                <a:ea typeface="微軟正黑體" pitchFamily="34" charset="-120"/>
              </a:rPr>
              <a:t>服務類</a:t>
            </a:r>
            <a:endParaRPr lang="zh-TW" altLang="en-US" sz="1800" b="1" dirty="0">
              <a:ea typeface="微軟正黑體" pitchFamily="34" charset="-12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63704" y="2386916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800" b="1" dirty="0" smtClean="0">
                <a:ea typeface="微軟正黑體" pitchFamily="34" charset="-120"/>
              </a:rPr>
              <a:t>製造業產品類</a:t>
            </a:r>
            <a:endParaRPr lang="en-US" altLang="zh-TW" sz="1800" b="1" dirty="0" smtClean="0">
              <a:ea typeface="微軟正黑體" pitchFamily="34" charset="-120"/>
            </a:endParaRP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13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9" name="圓角矩形 14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10" name="圓角矩形 9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77205" y="1898830"/>
            <a:ext cx="2317750" cy="442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kumimoji="0" lang="zh-TW" altLang="en-US" baseline="0" dirty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申請</a:t>
            </a:r>
            <a:r>
              <a:rPr kumimoji="0" lang="zh-TW" altLang="en-US" baseline="0" dirty="0" smtClean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案件填寫介面</a:t>
            </a:r>
            <a:endParaRPr kumimoji="0" lang="zh-TW" altLang="en-US" baseline="0" dirty="0">
              <a:solidFill>
                <a:srgbClr val="0066FF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grpSp>
        <p:nvGrpSpPr>
          <p:cNvPr id="14" name="群組 16"/>
          <p:cNvGrpSpPr/>
          <p:nvPr/>
        </p:nvGrpSpPr>
        <p:grpSpPr>
          <a:xfrm>
            <a:off x="7992380" y="1493785"/>
            <a:ext cx="675075" cy="696920"/>
            <a:chOff x="7047275" y="1471940"/>
            <a:chExt cx="675075" cy="696920"/>
          </a:xfrm>
        </p:grpSpPr>
        <p:sp>
          <p:nvSpPr>
            <p:cNvPr id="18" name="橢圓 17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104631" y="1538790"/>
              <a:ext cx="527709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一類</a:t>
              </a:r>
              <a:endParaRPr lang="en-US" altLang="zh-TW" dirty="0" smtClean="0">
                <a:ea typeface="微軟正黑體" pitchFamily="34" charset="-120"/>
              </a:endParaRPr>
            </a:p>
            <a:p>
              <a:r>
                <a:rPr lang="zh-TW" altLang="en-US" dirty="0" smtClean="0">
                  <a:ea typeface="微軟正黑體" pitchFamily="34" charset="-120"/>
                </a:rPr>
                <a:t>二類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31333"/>
          <a:stretch>
            <a:fillRect/>
          </a:stretch>
        </p:blipFill>
        <p:spPr bwMode="auto">
          <a:xfrm>
            <a:off x="270379" y="2528900"/>
            <a:ext cx="8667106" cy="371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 bwMode="auto">
          <a:xfrm>
            <a:off x="1601670" y="3248980"/>
            <a:ext cx="7222104" cy="765085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微軟正黑體" pitchFamily="34" charset="-12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3016218" y="1853825"/>
            <a:ext cx="5191157" cy="7017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sz="1800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根據索引逐步填寫</a:t>
            </a:r>
            <a:endParaRPr kumimoji="0" lang="en-US" altLang="zh-TW" sz="1800" baseline="0" dirty="0" smtClean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sz="1800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微軟正黑體" pitchFamily="34" charset="-120"/>
              </a:rPr>
              <a:t>一般業者請先選擇要申請的規格標準</a:t>
            </a:r>
            <a:endParaRPr kumimoji="0" lang="zh-TW" altLang="en-US" sz="1600" baseline="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微軟正黑體" pitchFamily="34" charset="-120"/>
            </a:endParaRPr>
          </a:p>
        </p:txBody>
      </p:sp>
      <p:pic>
        <p:nvPicPr>
          <p:cNvPr id="55298" name="Picture 2" descr="http://greenliving.epa.gov.tw/GreenLife/Image/MsnHea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93702"/>
            <a:ext cx="1260140" cy="870313"/>
          </a:xfrm>
          <a:prstGeom prst="rect">
            <a:avLst/>
          </a:prstGeom>
          <a:noFill/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7" descr="圖片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6645" y="3050884"/>
            <a:ext cx="7111718" cy="172942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2533" name="AutoShape 4"/>
          <p:cNvSpPr>
            <a:spLocks/>
          </p:cNvSpPr>
          <p:nvPr/>
        </p:nvSpPr>
        <p:spPr bwMode="auto">
          <a:xfrm>
            <a:off x="4122739" y="3000931"/>
            <a:ext cx="3509602" cy="338059"/>
          </a:xfrm>
          <a:prstGeom prst="borderCallout2">
            <a:avLst>
              <a:gd name="adj1" fmla="val 32000"/>
              <a:gd name="adj2" fmla="val -211"/>
              <a:gd name="adj3" fmla="val 32000"/>
              <a:gd name="adj4" fmla="val -6338"/>
              <a:gd name="adj5" fmla="val 196935"/>
              <a:gd name="adj6" fmla="val -21231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lang="en-US" altLang="zh-TW" sz="1600" b="1" baseline="0" dirty="0" smtClean="0">
                <a:ea typeface="微軟正黑體" pitchFamily="34" charset="-120"/>
              </a:rPr>
              <a:t>1.</a:t>
            </a:r>
            <a:r>
              <a:rPr lang="zh-TW" altLang="en-US" sz="1600" b="1" baseline="0" dirty="0" smtClean="0">
                <a:ea typeface="微軟正黑體" pitchFamily="34" charset="-120"/>
              </a:rPr>
              <a:t>申請</a:t>
            </a:r>
            <a:r>
              <a:rPr lang="zh-TW" altLang="en-US" sz="1600" b="1" baseline="0" dirty="0">
                <a:ea typeface="微軟正黑體" pitchFamily="34" charset="-120"/>
              </a:rPr>
              <a:t>類別勾選</a:t>
            </a:r>
            <a:r>
              <a:rPr lang="en-US" altLang="zh-TW" sz="1600" b="1" baseline="0" dirty="0">
                <a:ea typeface="微軟正黑體" pitchFamily="34" charset="-120"/>
              </a:rPr>
              <a:t>”</a:t>
            </a:r>
            <a:r>
              <a:rPr lang="zh-TW" altLang="en-US" sz="1600" b="1" baseline="0" dirty="0">
                <a:ea typeface="微軟正黑體" pitchFamily="34" charset="-120"/>
              </a:rPr>
              <a:t>環保標章產品</a:t>
            </a:r>
            <a:r>
              <a:rPr lang="en-US" altLang="zh-TW" sz="1600" b="1" baseline="0" dirty="0">
                <a:ea typeface="微軟正黑體" pitchFamily="34" charset="-120"/>
              </a:rPr>
              <a:t>”</a:t>
            </a:r>
            <a:r>
              <a:rPr lang="zh-TW" altLang="en-US" sz="1600" b="1" baseline="0" dirty="0" smtClean="0">
                <a:ea typeface="微軟正黑體" pitchFamily="34" charset="-120"/>
              </a:rPr>
              <a:t>類別</a:t>
            </a:r>
            <a:endParaRPr lang="zh-TW" altLang="en-US" sz="1600" b="1" baseline="0" dirty="0">
              <a:ea typeface="微軟正黑體" pitchFamily="34" charset="-120"/>
            </a:endParaRPr>
          </a:p>
        </p:txBody>
      </p:sp>
      <p:sp>
        <p:nvSpPr>
          <p:cNvPr id="22534" name="圓角矩形 14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22535" name="圓角矩形 15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17" name="圓角矩形 16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6645" y="5139190"/>
            <a:ext cx="7111718" cy="1568680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2538" name="AutoShape 4"/>
          <p:cNvSpPr>
            <a:spLocks/>
          </p:cNvSpPr>
          <p:nvPr/>
        </p:nvSpPr>
        <p:spPr bwMode="auto">
          <a:xfrm flipH="1">
            <a:off x="4301970" y="4645375"/>
            <a:ext cx="1934429" cy="313795"/>
          </a:xfrm>
          <a:prstGeom prst="borderCallout2">
            <a:avLst>
              <a:gd name="adj1" fmla="val 41106"/>
              <a:gd name="adj2" fmla="val -141"/>
              <a:gd name="adj3" fmla="val 32000"/>
              <a:gd name="adj4" fmla="val -6338"/>
              <a:gd name="adj5" fmla="val -75593"/>
              <a:gd name="adj6" fmla="val -16551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lang="zh-TW" altLang="en-US" sz="1600" b="1" baseline="0" dirty="0">
                <a:ea typeface="微軟正黑體" pitchFamily="34" charset="-120"/>
              </a:rPr>
              <a:t>選擇產品規格標準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2816805" y="2093715"/>
            <a:ext cx="5895655" cy="7017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sz="1800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新增案件，一類廠商需選擇分類</a:t>
            </a:r>
            <a:endParaRPr kumimoji="0" lang="zh-TW" altLang="en-US" sz="1800" baseline="0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sz="1800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申請二類產品的廠商僅需選擇「第二類環境保護產品」</a:t>
            </a:r>
            <a:endParaRPr kumimoji="0" lang="zh-TW" altLang="en-US" sz="1600" baseline="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微軟正黑體" pitchFamily="34" charset="-120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477205" y="2061237"/>
            <a:ext cx="2317750" cy="442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kumimoji="0" lang="zh-TW" altLang="en-US" baseline="0" dirty="0" smtClean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申請案件填寫介面</a:t>
            </a:r>
            <a:endParaRPr kumimoji="0" lang="zh-TW" altLang="en-US" baseline="0" dirty="0">
              <a:solidFill>
                <a:srgbClr val="0066FF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2538413" y="6122805"/>
            <a:ext cx="2078592" cy="405045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微軟正黑體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112790" y="3050884"/>
            <a:ext cx="527709" cy="297517"/>
          </a:xfrm>
          <a:prstGeom prst="rect">
            <a:avLst/>
          </a:prstGeom>
          <a:solidFill>
            <a:srgbClr val="006600"/>
          </a:solidFill>
          <a:ln w="1905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FFFF"/>
                </a:solidFill>
                <a:latin typeface="+mn-ea"/>
              </a:rPr>
              <a:t>一類</a:t>
            </a:r>
            <a:endParaRPr lang="zh-TW" altLang="en-US" sz="1800" b="1" dirty="0">
              <a:latin typeface="+mn-ea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106615" y="5094185"/>
            <a:ext cx="527709" cy="297517"/>
          </a:xfrm>
          <a:prstGeom prst="rect">
            <a:avLst/>
          </a:prstGeom>
          <a:solidFill>
            <a:srgbClr val="006600"/>
          </a:solidFill>
          <a:ln w="1905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FFFF"/>
                </a:solidFill>
                <a:latin typeface="+mj-ea"/>
                <a:ea typeface="+mj-ea"/>
              </a:rPr>
              <a:t>二類</a:t>
            </a:r>
            <a:endParaRPr lang="zh-TW" altLang="en-US" sz="1800" b="1" dirty="0">
              <a:latin typeface="+mj-ea"/>
              <a:ea typeface="+mj-ea"/>
            </a:endParaRPr>
          </a:p>
        </p:txBody>
      </p:sp>
      <p:sp>
        <p:nvSpPr>
          <p:cNvPr id="28" name="AutoShape 4"/>
          <p:cNvSpPr>
            <a:spLocks/>
          </p:cNvSpPr>
          <p:nvPr/>
        </p:nvSpPr>
        <p:spPr bwMode="auto">
          <a:xfrm>
            <a:off x="4437773" y="5431201"/>
            <a:ext cx="3509602" cy="338059"/>
          </a:xfrm>
          <a:prstGeom prst="borderCallout2">
            <a:avLst>
              <a:gd name="adj1" fmla="val 32000"/>
              <a:gd name="adj2" fmla="val -211"/>
              <a:gd name="adj3" fmla="val 32000"/>
              <a:gd name="adj4" fmla="val -6338"/>
              <a:gd name="adj5" fmla="val 196935"/>
              <a:gd name="adj6" fmla="val -21231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lang="zh-TW" altLang="en-US" sz="1600" b="1" baseline="0" dirty="0" smtClean="0">
                <a:ea typeface="微軟正黑體" pitchFamily="34" charset="-120"/>
              </a:rPr>
              <a:t>申請</a:t>
            </a:r>
            <a:r>
              <a:rPr lang="zh-TW" altLang="en-US" sz="1600" b="1" baseline="0" dirty="0">
                <a:ea typeface="微軟正黑體" pitchFamily="34" charset="-120"/>
              </a:rPr>
              <a:t>類別勾選</a:t>
            </a:r>
            <a:r>
              <a:rPr lang="en-US" altLang="zh-TW" sz="1600" b="1" baseline="0" dirty="0">
                <a:ea typeface="微軟正黑體" pitchFamily="34" charset="-120"/>
              </a:rPr>
              <a:t>”</a:t>
            </a:r>
            <a:r>
              <a:rPr lang="zh-TW" altLang="en-US" sz="1600" b="1" baseline="0" dirty="0">
                <a:ea typeface="微軟正黑體" pitchFamily="34" charset="-120"/>
              </a:rPr>
              <a:t>環保標章產品</a:t>
            </a:r>
            <a:r>
              <a:rPr lang="en-US" altLang="zh-TW" sz="1600" b="1" baseline="0" dirty="0">
                <a:ea typeface="微軟正黑體" pitchFamily="34" charset="-120"/>
              </a:rPr>
              <a:t>”</a:t>
            </a:r>
            <a:r>
              <a:rPr lang="zh-TW" altLang="en-US" sz="1600" b="1" baseline="0" dirty="0" smtClean="0">
                <a:ea typeface="微軟正黑體" pitchFamily="34" charset="-120"/>
              </a:rPr>
              <a:t>類別</a:t>
            </a:r>
            <a:endParaRPr lang="zh-TW" altLang="en-US" sz="1600" b="1" baseline="0" dirty="0">
              <a:ea typeface="微軟正黑體" pitchFamily="34" charset="-120"/>
            </a:endParaRPr>
          </a:p>
        </p:txBody>
      </p:sp>
      <p:grpSp>
        <p:nvGrpSpPr>
          <p:cNvPr id="20" name="群組 16"/>
          <p:cNvGrpSpPr/>
          <p:nvPr/>
        </p:nvGrpSpPr>
        <p:grpSpPr>
          <a:xfrm>
            <a:off x="7992380" y="1493785"/>
            <a:ext cx="675075" cy="696920"/>
            <a:chOff x="7047275" y="1471940"/>
            <a:chExt cx="675075" cy="696920"/>
          </a:xfrm>
        </p:grpSpPr>
        <p:sp>
          <p:nvSpPr>
            <p:cNvPr id="26" name="橢圓 25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7104631" y="1538790"/>
              <a:ext cx="527709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一類</a:t>
              </a:r>
              <a:endParaRPr lang="en-US" altLang="zh-TW" dirty="0" smtClean="0">
                <a:ea typeface="微軟正黑體" pitchFamily="34" charset="-120"/>
              </a:endParaRPr>
            </a:p>
            <a:p>
              <a:r>
                <a:rPr lang="zh-TW" altLang="en-US" dirty="0" smtClean="0">
                  <a:ea typeface="微軟正黑體" pitchFamily="34" charset="-120"/>
                </a:rPr>
                <a:t>二類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7"/>
          <p:cNvPicPr>
            <a:picLocks noChangeAspect="1" noChangeArrowheads="1"/>
          </p:cNvPicPr>
          <p:nvPr/>
        </p:nvPicPr>
        <p:blipFill>
          <a:blip r:embed="rId3" cstate="print"/>
          <a:srcRect b="28333"/>
          <a:stretch>
            <a:fillRect/>
          </a:stretch>
        </p:blipFill>
        <p:spPr bwMode="auto">
          <a:xfrm>
            <a:off x="493713" y="2357438"/>
            <a:ext cx="8039100" cy="4132262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3559" name="Rectangle 45"/>
          <p:cNvSpPr>
            <a:spLocks noChangeArrowheads="1"/>
          </p:cNvSpPr>
          <p:nvPr/>
        </p:nvSpPr>
        <p:spPr bwMode="auto">
          <a:xfrm>
            <a:off x="3762375" y="3713163"/>
            <a:ext cx="3784600" cy="9286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 sz="1400" baseline="0" dirty="0">
              <a:ea typeface="微軟正黑體" pitchFamily="34" charset="-120"/>
            </a:endParaRPr>
          </a:p>
        </p:txBody>
      </p:sp>
      <p:sp>
        <p:nvSpPr>
          <p:cNvPr id="23560" name="AutoShape 4"/>
          <p:cNvSpPr>
            <a:spLocks/>
          </p:cNvSpPr>
          <p:nvPr/>
        </p:nvSpPr>
        <p:spPr bwMode="auto">
          <a:xfrm>
            <a:off x="30163" y="4826000"/>
            <a:ext cx="4394200" cy="358775"/>
          </a:xfrm>
          <a:prstGeom prst="borderCallout2">
            <a:avLst>
              <a:gd name="adj1" fmla="val 42120"/>
              <a:gd name="adj2" fmla="val 101130"/>
              <a:gd name="adj3" fmla="val 44343"/>
              <a:gd name="adj4" fmla="val 101505"/>
              <a:gd name="adj5" fmla="val -29870"/>
              <a:gd name="adj6" fmla="val 119741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lang="zh-TW" altLang="en-US" sz="1800" b="1" baseline="0" dirty="0">
                <a:ea typeface="微軟正黑體" pitchFamily="34" charset="-120"/>
              </a:rPr>
              <a:t>請勾選上傳的資料類型，並瀏覽檔案上傳。</a:t>
            </a:r>
          </a:p>
        </p:txBody>
      </p:sp>
      <p:sp>
        <p:nvSpPr>
          <p:cNvPr id="23561" name="AutoShape 4"/>
          <p:cNvSpPr>
            <a:spLocks/>
          </p:cNvSpPr>
          <p:nvPr/>
        </p:nvSpPr>
        <p:spPr bwMode="auto">
          <a:xfrm>
            <a:off x="5430838" y="3092450"/>
            <a:ext cx="3055937" cy="357188"/>
          </a:xfrm>
          <a:prstGeom prst="borderCallout2">
            <a:avLst>
              <a:gd name="adj1" fmla="val 32000"/>
              <a:gd name="adj2" fmla="val -2644"/>
              <a:gd name="adj3" fmla="val 32000"/>
              <a:gd name="adj4" fmla="val -13222"/>
              <a:gd name="adj5" fmla="val 174667"/>
              <a:gd name="adj6" fmla="val -27051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lang="zh-TW" altLang="en-US" sz="1800" b="1" baseline="0" dirty="0">
                <a:ea typeface="微軟正黑體" pitchFamily="34" charset="-120"/>
              </a:rPr>
              <a:t>標示星號</a:t>
            </a:r>
            <a:r>
              <a:rPr lang="en-US" altLang="zh-TW" sz="1800" b="1" baseline="0" dirty="0">
                <a:ea typeface="微軟正黑體" pitchFamily="34" charset="-120"/>
              </a:rPr>
              <a:t>*</a:t>
            </a:r>
            <a:r>
              <a:rPr lang="zh-TW" altLang="en-US" sz="1800" b="1" baseline="0" dirty="0">
                <a:ea typeface="微軟正黑體" pitchFamily="34" charset="-120"/>
              </a:rPr>
              <a:t>的，為必填欄位。</a:t>
            </a:r>
          </a:p>
        </p:txBody>
      </p:sp>
      <p:sp>
        <p:nvSpPr>
          <p:cNvPr id="23562" name="圓角矩形 15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23563" name="圓角矩形 16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18" name="圓角矩形 17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grpSp>
        <p:nvGrpSpPr>
          <p:cNvPr id="12" name="群組 14"/>
          <p:cNvGrpSpPr/>
          <p:nvPr/>
        </p:nvGrpSpPr>
        <p:grpSpPr>
          <a:xfrm>
            <a:off x="7293150" y="1471940"/>
            <a:ext cx="699230" cy="696920"/>
            <a:chOff x="7047275" y="1471940"/>
            <a:chExt cx="699230" cy="696920"/>
          </a:xfrm>
        </p:grpSpPr>
        <p:sp>
          <p:nvSpPr>
            <p:cNvPr id="13" name="橢圓 12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047275" y="1583795"/>
              <a:ext cx="699230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服務類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7992380" y="1493785"/>
            <a:ext cx="675075" cy="696920"/>
            <a:chOff x="7047275" y="1471940"/>
            <a:chExt cx="675075" cy="696920"/>
          </a:xfrm>
        </p:grpSpPr>
        <p:sp>
          <p:nvSpPr>
            <p:cNvPr id="16" name="橢圓 15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104631" y="1538790"/>
              <a:ext cx="527709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一類</a:t>
              </a:r>
              <a:endParaRPr lang="en-US" altLang="zh-TW" dirty="0" smtClean="0">
                <a:ea typeface="微軟正黑體" pitchFamily="34" charset="-120"/>
              </a:endParaRPr>
            </a:p>
            <a:p>
              <a:r>
                <a:rPr lang="zh-TW" altLang="en-US" dirty="0" smtClean="0">
                  <a:ea typeface="微軟正黑體" pitchFamily="34" charset="-120"/>
                </a:rPr>
                <a:t>二類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454050" y="1898830"/>
            <a:ext cx="2317750" cy="442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kumimoji="0" lang="zh-TW" altLang="en-US" baseline="0" dirty="0" smtClean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申請案件填寫介面</a:t>
            </a:r>
            <a:endParaRPr kumimoji="0" lang="zh-TW" altLang="en-US" baseline="0" dirty="0">
              <a:solidFill>
                <a:srgbClr val="0066FF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296863" y="2342207"/>
            <a:ext cx="439420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sz="1800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標章申請使用說明書上傳</a:t>
            </a:r>
            <a:endParaRPr kumimoji="0" lang="zh-TW" altLang="en-US" baseline="0" dirty="0">
              <a:effectLst>
                <a:outerShdw blurRad="38100" dist="38100" dir="2700000" algn="tl">
                  <a:srgbClr val="FFFFFF"/>
                </a:outerShdw>
              </a:effectLst>
              <a:ea typeface="微軟正黑體" pitchFamily="34" charset="-120"/>
            </a:endParaRPr>
          </a:p>
        </p:txBody>
      </p:sp>
      <p:sp>
        <p:nvSpPr>
          <p:cNvPr id="24581" name="圓角矩形 15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24582" name="圓角矩形 16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16" name="圓角矩形 15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pic>
        <p:nvPicPr>
          <p:cNvPr id="24584" name="Picture 16" descr="圖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4554538"/>
            <a:ext cx="8355013" cy="21621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4585" name="Picture 16" descr="圖片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2754313"/>
            <a:ext cx="7189787" cy="19399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4586" name="AutoShape 4"/>
          <p:cNvSpPr>
            <a:spLocks/>
          </p:cNvSpPr>
          <p:nvPr/>
        </p:nvSpPr>
        <p:spPr bwMode="auto">
          <a:xfrm>
            <a:off x="3716905" y="2754313"/>
            <a:ext cx="5580063" cy="357187"/>
          </a:xfrm>
          <a:prstGeom prst="borderCallout2">
            <a:avLst>
              <a:gd name="adj1" fmla="val 99231"/>
              <a:gd name="adj2" fmla="val 49384"/>
              <a:gd name="adj3" fmla="val 275069"/>
              <a:gd name="adj4" fmla="val 49264"/>
              <a:gd name="adj5" fmla="val 314426"/>
              <a:gd name="adj6" fmla="val 22927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lang="zh-TW" altLang="en-US" sz="1800" b="1" baseline="0" dirty="0">
                <a:ea typeface="微軟正黑體" pitchFamily="34" charset="-120"/>
              </a:rPr>
              <a:t>上傳環保標章申請使用同意書</a:t>
            </a:r>
            <a:r>
              <a:rPr lang="en-US" altLang="zh-TW" sz="1600" b="1" baseline="0" dirty="0">
                <a:ea typeface="微軟正黑體" pitchFamily="34" charset="-120"/>
              </a:rPr>
              <a:t>(</a:t>
            </a:r>
            <a:r>
              <a:rPr lang="zh-TW" altLang="en-US" sz="1600" b="1" baseline="0" dirty="0">
                <a:ea typeface="微軟正黑體" pitchFamily="34" charset="-120"/>
              </a:rPr>
              <a:t>可至首頁下載專區下載</a:t>
            </a:r>
            <a:r>
              <a:rPr lang="en-US" altLang="zh-TW" sz="1600" b="1" baseline="0" dirty="0">
                <a:ea typeface="微軟正黑體" pitchFamily="34" charset="-120"/>
              </a:rPr>
              <a:t>)</a:t>
            </a: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54050" y="1898830"/>
            <a:ext cx="2317750" cy="442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kumimoji="0" lang="zh-TW" altLang="en-US" baseline="0" dirty="0" smtClean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申請案件填寫介面</a:t>
            </a:r>
            <a:endParaRPr kumimoji="0" lang="zh-TW" altLang="en-US" baseline="0" dirty="0">
              <a:solidFill>
                <a:srgbClr val="0066FF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grpSp>
        <p:nvGrpSpPr>
          <p:cNvPr id="11" name="群組 14"/>
          <p:cNvGrpSpPr/>
          <p:nvPr/>
        </p:nvGrpSpPr>
        <p:grpSpPr>
          <a:xfrm>
            <a:off x="7293150" y="1471940"/>
            <a:ext cx="699230" cy="696920"/>
            <a:chOff x="7047275" y="1471940"/>
            <a:chExt cx="699230" cy="696920"/>
          </a:xfrm>
        </p:grpSpPr>
        <p:sp>
          <p:nvSpPr>
            <p:cNvPr id="13" name="橢圓 12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047275" y="1583795"/>
              <a:ext cx="699230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服務類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7992380" y="1493785"/>
            <a:ext cx="675075" cy="696920"/>
            <a:chOff x="7047275" y="1471940"/>
            <a:chExt cx="675075" cy="696920"/>
          </a:xfrm>
        </p:grpSpPr>
        <p:sp>
          <p:nvSpPr>
            <p:cNvPr id="17" name="橢圓 16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7104631" y="1538790"/>
              <a:ext cx="527709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一類</a:t>
              </a:r>
              <a:endParaRPr lang="en-US" altLang="zh-TW" dirty="0" smtClean="0">
                <a:ea typeface="微軟正黑體" pitchFamily="34" charset="-120"/>
              </a:endParaRPr>
            </a:p>
            <a:p>
              <a:r>
                <a:rPr lang="zh-TW" altLang="en-US" dirty="0" smtClean="0">
                  <a:ea typeface="微軟正黑體" pitchFamily="34" charset="-120"/>
                </a:rPr>
                <a:t>二類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圓角矩形 11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25608" name="圓角矩形 12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43" name="圓角矩形 42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grpSp>
        <p:nvGrpSpPr>
          <p:cNvPr id="49" name="群組 48"/>
          <p:cNvGrpSpPr/>
          <p:nvPr/>
        </p:nvGrpSpPr>
        <p:grpSpPr>
          <a:xfrm>
            <a:off x="7992380" y="1493785"/>
            <a:ext cx="675075" cy="696920"/>
            <a:chOff x="7047275" y="1471940"/>
            <a:chExt cx="675075" cy="696920"/>
          </a:xfrm>
        </p:grpSpPr>
        <p:sp>
          <p:nvSpPr>
            <p:cNvPr id="52" name="橢圓 51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7104631" y="1538790"/>
              <a:ext cx="527709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一類</a:t>
              </a:r>
              <a:endParaRPr lang="en-US" altLang="zh-TW" dirty="0" smtClean="0">
                <a:ea typeface="微軟正黑體" pitchFamily="34" charset="-120"/>
              </a:endParaRPr>
            </a:p>
            <a:p>
              <a:r>
                <a:rPr lang="zh-TW" altLang="en-US" dirty="0" smtClean="0">
                  <a:ea typeface="微軟正黑體" pitchFamily="34" charset="-120"/>
                </a:rPr>
                <a:t>二類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2928811"/>
            <a:ext cx="8554342" cy="248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AutoShape 2"/>
          <p:cNvSpPr>
            <a:spLocks noChangeArrowheads="1"/>
          </p:cNvSpPr>
          <p:nvPr/>
        </p:nvSpPr>
        <p:spPr bwMode="auto">
          <a:xfrm>
            <a:off x="454050" y="2130992"/>
            <a:ext cx="2317750" cy="442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kumimoji="0" lang="zh-TW" altLang="en-US" baseline="0" dirty="0" smtClean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申請案件填寫介面</a:t>
            </a:r>
            <a:endParaRPr kumimoji="0" lang="zh-TW" altLang="en-US" baseline="0" dirty="0">
              <a:solidFill>
                <a:srgbClr val="0066FF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2816805" y="1955216"/>
            <a:ext cx="5895655" cy="97872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sz="1800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kumimoji="0" lang="zh-TW" altLang="en-US" sz="1800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kumimoji="0" lang="en-US" altLang="zh-TW" sz="1800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【2</a:t>
            </a:r>
            <a:r>
              <a:rPr kumimoji="0" lang="en-US" altLang="zh-TW" sz="1800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kumimoji="0" lang="zh-TW" altLang="en-US" sz="1800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申請產品資料</a:t>
            </a:r>
            <a:r>
              <a:rPr kumimoji="0" lang="zh-TW" altLang="en-US" sz="1800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kumimoji="0" lang="en-US" altLang="zh-TW" sz="1800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kumimoji="0" lang="zh-TW" altLang="en-US" sz="1800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新增</a:t>
            </a:r>
            <a:r>
              <a:rPr kumimoji="0" lang="zh-TW" altLang="en-US" sz="1800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</a:t>
            </a:r>
            <a:endParaRPr kumimoji="0" lang="en-US" altLang="zh-TW" sz="1800" baseline="0" dirty="0" smtClean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sz="1800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如果您要申請一樣以上，屬於同樣環保標章規格標準的產品，請您於此新增產品，不需額外新增申請案件。</a:t>
            </a:r>
            <a:endParaRPr kumimoji="0" lang="zh-TW" altLang="en-US" sz="1800" baseline="0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" name="Rectangle 45"/>
          <p:cNvSpPr>
            <a:spLocks noChangeArrowheads="1"/>
          </p:cNvSpPr>
          <p:nvPr/>
        </p:nvSpPr>
        <p:spPr bwMode="auto">
          <a:xfrm>
            <a:off x="341530" y="4059071"/>
            <a:ext cx="1260140" cy="27003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 sz="1400" baseline="0" dirty="0">
              <a:ea typeface="微軟正黑體" pitchFamily="34" charset="-12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151620" y="5684185"/>
            <a:ext cx="7109639" cy="400110"/>
          </a:xfrm>
          <a:prstGeom prst="rect">
            <a:avLst/>
          </a:prstGeom>
          <a:solidFill>
            <a:schemeClr val="bg1">
              <a:lumMod val="40000"/>
              <a:lumOff val="60000"/>
              <a:alpha val="63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b="1" baseline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b="1" baseline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服務類業者毋須新增，因１件申請案僅能申請１個服務場所</a:t>
            </a:r>
          </a:p>
        </p:txBody>
      </p:sp>
      <p:pic>
        <p:nvPicPr>
          <p:cNvPr id="14" name="Picture 2" descr="http://greenliving.epa.gov.tw/GreenLife/Image/MsnHea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529" y="3113965"/>
            <a:ext cx="1238105" cy="855095"/>
          </a:xfrm>
          <a:prstGeom prst="rect">
            <a:avLst/>
          </a:prstGeom>
          <a:noFill/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圓角矩形 11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26629" name="圓角矩形 12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15" name="圓角矩形 14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250825" y="1884363"/>
            <a:ext cx="4394200" cy="4000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ea typeface="微軟正黑體" pitchFamily="34" charset="-120"/>
              </a:rPr>
              <a:t>產品資料</a:t>
            </a:r>
          </a:p>
        </p:txBody>
      </p:sp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8" y="2428875"/>
            <a:ext cx="8580437" cy="3059113"/>
          </a:xfrm>
          <a:prstGeom prst="rect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6633" name="Rectangle 45"/>
          <p:cNvSpPr>
            <a:spLocks noChangeArrowheads="1"/>
          </p:cNvSpPr>
          <p:nvPr/>
        </p:nvSpPr>
        <p:spPr bwMode="auto">
          <a:xfrm>
            <a:off x="7227888" y="2936875"/>
            <a:ext cx="676275" cy="357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 sz="1400" baseline="0" dirty="0">
              <a:ea typeface="微軟正黑體" pitchFamily="34" charset="-120"/>
            </a:endParaRPr>
          </a:p>
        </p:txBody>
      </p:sp>
      <p:sp>
        <p:nvSpPr>
          <p:cNvPr id="26634" name="AutoShape 4"/>
          <p:cNvSpPr>
            <a:spLocks/>
          </p:cNvSpPr>
          <p:nvPr/>
        </p:nvSpPr>
        <p:spPr bwMode="auto">
          <a:xfrm flipH="1">
            <a:off x="4797425" y="2235200"/>
            <a:ext cx="2020888" cy="428625"/>
          </a:xfrm>
          <a:prstGeom prst="borderCallout2">
            <a:avLst>
              <a:gd name="adj1" fmla="val 38171"/>
              <a:gd name="adj2" fmla="val 634"/>
              <a:gd name="adj3" fmla="val 40000"/>
              <a:gd name="adj4" fmla="val -4556"/>
              <a:gd name="adj5" fmla="val 165787"/>
              <a:gd name="adj6" fmla="val -36181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lang="zh-TW" altLang="en-US" b="1" baseline="0" dirty="0">
                <a:ea typeface="微軟正黑體" pitchFamily="34" charset="-120"/>
              </a:rPr>
              <a:t>選擇欲編輯產品</a:t>
            </a:r>
          </a:p>
        </p:txBody>
      </p:sp>
      <p:pic>
        <p:nvPicPr>
          <p:cNvPr id="26635" name="Picture 28" descr="C:\Documents and Settings\gloriamimigo\桌面\1298972425_importa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850" y="5994400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Rectangle 45"/>
          <p:cNvSpPr>
            <a:spLocks noChangeArrowheads="1"/>
          </p:cNvSpPr>
          <p:nvPr/>
        </p:nvSpPr>
        <p:spPr bwMode="auto">
          <a:xfrm>
            <a:off x="4167188" y="3968750"/>
            <a:ext cx="676275" cy="357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 sz="1400" baseline="0" dirty="0">
              <a:ea typeface="微軟正黑體" pitchFamily="34" charset="-120"/>
            </a:endParaRPr>
          </a:p>
        </p:txBody>
      </p:sp>
      <p:pic>
        <p:nvPicPr>
          <p:cNvPr id="2663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2038" y="4418013"/>
            <a:ext cx="79994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圓角矩形 21"/>
          <p:cNvSpPr>
            <a:spLocks noChangeArrowheads="1"/>
          </p:cNvSpPr>
          <p:nvPr/>
        </p:nvSpPr>
        <p:spPr bwMode="auto">
          <a:xfrm>
            <a:off x="1062038" y="6129338"/>
            <a:ext cx="7335837" cy="5857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r>
              <a:rPr kumimoji="0" lang="zh-TW" altLang="en-US" sz="2400" b="1" baseline="0" dirty="0">
                <a:solidFill>
                  <a:srgbClr val="FFFFCC"/>
                </a:solidFill>
                <a:ea typeface="微軟正黑體" pitchFamily="34" charset="-120"/>
              </a:rPr>
              <a:t>注意事項</a:t>
            </a:r>
            <a:r>
              <a:rPr kumimoji="0" lang="en-US" altLang="zh-TW" sz="2400" b="1" baseline="0" dirty="0">
                <a:solidFill>
                  <a:srgbClr val="FFFFCC"/>
                </a:solidFill>
                <a:ea typeface="微軟正黑體" pitchFamily="34" charset="-120"/>
              </a:rPr>
              <a:t>:</a:t>
            </a:r>
            <a:r>
              <a:rPr kumimoji="0" lang="zh-TW" altLang="en-US" sz="2400" b="1" baseline="0" dirty="0">
                <a:solidFill>
                  <a:srgbClr val="FFFFCC"/>
                </a:solidFill>
                <a:ea typeface="微軟正黑體" pitchFamily="34" charset="-120"/>
              </a:rPr>
              <a:t>額外相同系列產品型號，勿於此欄位填寫。</a:t>
            </a:r>
          </a:p>
        </p:txBody>
      </p:sp>
      <p:pic>
        <p:nvPicPr>
          <p:cNvPr id="2" name="Picture 4" descr="Blue Curved Arrow 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370544" flipH="1">
            <a:off x="1460500" y="4754563"/>
            <a:ext cx="376078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群組 15"/>
          <p:cNvGrpSpPr/>
          <p:nvPr/>
        </p:nvGrpSpPr>
        <p:grpSpPr>
          <a:xfrm>
            <a:off x="7992380" y="1493785"/>
            <a:ext cx="675075" cy="696920"/>
            <a:chOff x="7047275" y="1471940"/>
            <a:chExt cx="675075" cy="696920"/>
          </a:xfrm>
        </p:grpSpPr>
        <p:sp>
          <p:nvSpPr>
            <p:cNvPr id="18" name="橢圓 17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104631" y="1538790"/>
              <a:ext cx="527709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一類</a:t>
              </a:r>
              <a:endParaRPr lang="en-US" altLang="zh-TW" dirty="0" smtClean="0">
                <a:ea typeface="微軟正黑體" pitchFamily="34" charset="-120"/>
              </a:endParaRPr>
            </a:p>
            <a:p>
              <a:r>
                <a:rPr lang="zh-TW" altLang="en-US" dirty="0" smtClean="0">
                  <a:ea typeface="微軟正黑體" pitchFamily="34" charset="-120"/>
                </a:rPr>
                <a:t>二類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01482" y="269745"/>
            <a:ext cx="75260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</a:pPr>
            <a:r>
              <a:rPr kumimoji="0" lang="zh-TW" altLang="en-US" sz="5400" baseline="0" dirty="0">
                <a:solidFill>
                  <a:schemeClr val="accent2"/>
                </a:solidFill>
                <a:latin typeface="+mn-ea"/>
                <a:ea typeface="+mn-ea"/>
              </a:rPr>
              <a:t>帳號管理操作說明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72380" y="2153730"/>
            <a:ext cx="8109455" cy="357052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106560" y="2173710"/>
            <a:ext cx="896937" cy="355600"/>
          </a:xfrm>
          <a:prstGeom prst="flowChartAlternateProcess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anchor="ctr"/>
          <a:lstStyle/>
          <a:p>
            <a:endParaRPr kumimoji="0" lang="zh-TW" altLang="en-US" baseline="0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6601615" y="2529310"/>
            <a:ext cx="0" cy="622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0" tIns="0"/>
          <a:lstStyle/>
          <a:p>
            <a:endParaRPr lang="zh-TW" altLang="en-US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5989020" y="3151610"/>
            <a:ext cx="3038475" cy="1216025"/>
          </a:xfrm>
          <a:prstGeom prst="flowChartAlternateProcess">
            <a:avLst/>
          </a:prstGeom>
          <a:solidFill>
            <a:srgbClr val="FFFFFF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anchor="ctr"/>
          <a:lstStyle/>
          <a:p>
            <a:pPr algn="ctr"/>
            <a:r>
              <a:rPr kumimoji="0" lang="zh-TW" altLang="en-US" sz="3200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點選網頁上方</a:t>
            </a:r>
          </a:p>
          <a:p>
            <a:pPr algn="ctr"/>
            <a:r>
              <a:rPr kumimoji="0" lang="en-US" altLang="zh-TW" sz="3200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kumimoji="0" lang="zh-TW" altLang="en-US" sz="3200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登入</a:t>
            </a:r>
            <a:r>
              <a:rPr kumimoji="0" lang="en-US" altLang="zh-TW" sz="3200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0" lang="zh-TW" altLang="en-US" sz="3200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新申請</a:t>
            </a:r>
            <a:r>
              <a:rPr kumimoji="0" lang="en-US" altLang="zh-TW" sz="3200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</a:p>
        </p:txBody>
      </p:sp>
      <p:sp>
        <p:nvSpPr>
          <p:cNvPr id="18" name="圓角矩形 17"/>
          <p:cNvSpPr/>
          <p:nvPr/>
        </p:nvSpPr>
        <p:spPr bwMode="auto">
          <a:xfrm>
            <a:off x="161510" y="4149080"/>
            <a:ext cx="5562600" cy="77311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zh-TW" altLang="en-US" baseline="0" dirty="0">
                <a:solidFill>
                  <a:schemeClr val="tx2">
                    <a:lumMod val="95000"/>
                    <a:lumOff val="5000"/>
                  </a:schemeClr>
                </a:solidFill>
                <a:latin typeface="+mn-ea"/>
              </a:rPr>
              <a:t>線上系統申請標章，必須先有綠色生活資訊網的</a:t>
            </a:r>
            <a:r>
              <a:rPr lang="zh-TW" altLang="en-US" baseline="0" dirty="0">
                <a:solidFill>
                  <a:srgbClr val="FF0000"/>
                </a:solidFill>
                <a:latin typeface="+mn-ea"/>
              </a:rPr>
              <a:t>帳號及密碼</a:t>
            </a:r>
            <a:r>
              <a:rPr lang="zh-TW" altLang="en-US" baseline="0" dirty="0">
                <a:solidFill>
                  <a:schemeClr val="tx2">
                    <a:lumMod val="95000"/>
                    <a:lumOff val="5000"/>
                  </a:schemeClr>
                </a:solidFill>
                <a:latin typeface="+mn-ea"/>
              </a:rPr>
              <a:t>，才可進入系統進行操作。</a:t>
            </a:r>
            <a:endParaRPr lang="en-US" altLang="zh-TW" baseline="0" dirty="0">
              <a:solidFill>
                <a:schemeClr val="tx2">
                  <a:lumMod val="95000"/>
                  <a:lumOff val="5000"/>
                </a:schemeClr>
              </a:solidFill>
              <a:latin typeface="+mn-ea"/>
            </a:endParaRPr>
          </a:p>
          <a:p>
            <a:pPr algn="ctr" eaLnBrk="0" hangingPunct="0">
              <a:defRPr/>
            </a:pPr>
            <a:endParaRPr kumimoji="0" lang="zh-TW" altLang="en-US" b="1" dirty="0">
              <a:solidFill>
                <a:schemeClr val="tx2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9" name="圓角矩形 18"/>
          <p:cNvSpPr/>
          <p:nvPr/>
        </p:nvSpPr>
        <p:spPr bwMode="auto">
          <a:xfrm>
            <a:off x="161510" y="5003155"/>
            <a:ext cx="5562600" cy="774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zh-TW" altLang="en-US" baseline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帳號申請完成並經</a:t>
            </a:r>
            <a:r>
              <a:rPr lang="zh-TW" altLang="en-US" baseline="0" dirty="0">
                <a:solidFill>
                  <a:srgbClr val="FF0000"/>
                </a:solidFill>
              </a:rPr>
              <a:t>署內確認通過</a:t>
            </a:r>
            <a:r>
              <a:rPr lang="zh-TW" altLang="en-US" baseline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後，系統會寄發通知信到您的電子郵件信箱，即可啟用帳號。</a:t>
            </a:r>
            <a:endParaRPr lang="en-US" altLang="zh-TW" baseline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 eaLnBrk="0" hangingPunct="0">
              <a:defRPr/>
            </a:pPr>
            <a:endParaRPr kumimoji="0" lang="zh-TW" altLang="en-US" b="1" dirty="0">
              <a:solidFill>
                <a:schemeClr val="tx2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20" name="圓角矩形 19"/>
          <p:cNvSpPr/>
          <p:nvPr/>
        </p:nvSpPr>
        <p:spPr bwMode="auto">
          <a:xfrm>
            <a:off x="161510" y="5851242"/>
            <a:ext cx="5562600" cy="77311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zh-TW" altLang="en-US" baseline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若是忘記當初所設定的密碼，也可利用當初所申請的信箱補發密碼。</a:t>
            </a:r>
            <a:endParaRPr lang="en-US" altLang="zh-TW" baseline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 eaLnBrk="0" hangingPunct="0">
              <a:defRPr/>
            </a:pPr>
            <a:endParaRPr kumimoji="0" lang="zh-TW" altLang="en-US" b="1" dirty="0">
              <a:solidFill>
                <a:schemeClr val="tx2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21" name="圓角矩形 20"/>
          <p:cNvSpPr/>
          <p:nvPr/>
        </p:nvSpPr>
        <p:spPr bwMode="auto">
          <a:xfrm>
            <a:off x="2186271" y="1421584"/>
            <a:ext cx="5905500" cy="576263"/>
          </a:xfrm>
          <a:prstGeom prst="roundRect">
            <a:avLst/>
          </a:prstGeom>
          <a:solidFill>
            <a:srgbClr val="FFFFCC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關鍵字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: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綠色生活  </a:t>
            </a:r>
            <a:r>
              <a:rPr kumimoji="0" lang="en-US" altLang="zh-TW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http://greenliving.epa.gov.tw</a:t>
            </a:r>
            <a:endParaRPr kumimoji="0" lang="zh-TW" altLang="en-US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22" name="Text Box 57"/>
          <p:cNvSpPr txBox="1">
            <a:spLocks noChangeArrowheads="1"/>
          </p:cNvSpPr>
          <p:nvPr/>
        </p:nvSpPr>
        <p:spPr bwMode="auto">
          <a:xfrm>
            <a:off x="1756059" y="1313634"/>
            <a:ext cx="6731000" cy="82867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  <a:extLst/>
        </p:spPr>
        <p:txBody>
          <a:bodyPr>
            <a:spAutoFit/>
          </a:bodyPr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latinLnBrk="1" hangingPunct="1">
              <a:lnSpc>
                <a:spcPct val="120000"/>
              </a:lnSpc>
              <a:defRPr/>
            </a:pPr>
            <a:endParaRPr lang="en-US" altLang="zh-TW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  <a:p>
            <a:pPr eaLnBrk="1" latinLnBrk="1" hangingPunct="1">
              <a:lnSpc>
                <a:spcPct val="120000"/>
              </a:lnSpc>
              <a:defRPr/>
            </a:pPr>
            <a:endParaRPr lang="en-US" altLang="zh-TW" sz="1500" dirty="0">
              <a:solidFill>
                <a:schemeClr val="tx1">
                  <a:lumMod val="95000"/>
                  <a:lumOff val="5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  <a:p>
            <a:pPr eaLnBrk="1" latinLnBrk="1" hangingPunct="1">
              <a:lnSpc>
                <a:spcPct val="120000"/>
              </a:lnSpc>
              <a:defRPr/>
            </a:pPr>
            <a:endParaRPr lang="en-US" altLang="zh-TW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  <a:p>
            <a:pPr eaLnBrk="1" latinLnBrk="1" hangingPunct="1">
              <a:lnSpc>
                <a:spcPct val="120000"/>
              </a:lnSpc>
              <a:defRPr/>
            </a:pPr>
            <a:endParaRPr lang="en-US" altLang="zh-TW" sz="1500" dirty="0">
              <a:solidFill>
                <a:schemeClr val="tx1">
                  <a:lumMod val="95000"/>
                  <a:lumOff val="5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  <a:p>
            <a:pPr eaLnBrk="1" latinLnBrk="1" hangingPunct="1">
              <a:lnSpc>
                <a:spcPct val="120000"/>
              </a:lnSpc>
              <a:defRPr/>
            </a:pPr>
            <a:endParaRPr lang="zh-TW" altLang="en-US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pic>
        <p:nvPicPr>
          <p:cNvPr id="23" name="Picture 4" descr="http://www.stikkymedia.com/sites/default/files/images/shared/googl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575" y="1344803"/>
            <a:ext cx="1008112" cy="869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2716213"/>
            <a:ext cx="7704138" cy="5524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7653" name="Rectangle 45"/>
          <p:cNvSpPr>
            <a:spLocks noChangeArrowheads="1"/>
          </p:cNvSpPr>
          <p:nvPr/>
        </p:nvSpPr>
        <p:spPr bwMode="auto">
          <a:xfrm>
            <a:off x="2978150" y="2930525"/>
            <a:ext cx="2857500" cy="3127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kumimoji="0" lang="zh-TW" altLang="en-US" dirty="0">
              <a:ea typeface="微軟正黑體" pitchFamily="34" charset="-120"/>
            </a:endParaRPr>
          </a:p>
        </p:txBody>
      </p:sp>
      <p:sp>
        <p:nvSpPr>
          <p:cNvPr id="27654" name="AutoShape 4"/>
          <p:cNvSpPr>
            <a:spLocks/>
          </p:cNvSpPr>
          <p:nvPr/>
        </p:nvSpPr>
        <p:spPr bwMode="auto">
          <a:xfrm>
            <a:off x="3835400" y="2359025"/>
            <a:ext cx="4316413" cy="382588"/>
          </a:xfrm>
          <a:prstGeom prst="borderCallout2">
            <a:avLst>
              <a:gd name="adj1" fmla="val 38171"/>
              <a:gd name="adj2" fmla="val 634"/>
              <a:gd name="adj3" fmla="val 40000"/>
              <a:gd name="adj4" fmla="val -8296"/>
              <a:gd name="adj5" fmla="val 137444"/>
              <a:gd name="adj6" fmla="val -11014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lang="zh-TW" altLang="en-US" sz="1600" b="1" baseline="0" dirty="0">
                <a:ea typeface="微軟正黑體" pitchFamily="34" charset="-120"/>
              </a:rPr>
              <a:t>點選</a:t>
            </a:r>
            <a:r>
              <a:rPr lang="en-US" altLang="zh-TW" sz="1600" b="1" baseline="0" dirty="0">
                <a:ea typeface="微軟正黑體" pitchFamily="34" charset="-120"/>
              </a:rPr>
              <a:t>【</a:t>
            </a:r>
            <a:r>
              <a:rPr lang="zh-TW" altLang="en-US" sz="1600" b="1" baseline="0" dirty="0">
                <a:ea typeface="微軟正黑體" pitchFamily="34" charset="-120"/>
              </a:rPr>
              <a:t>新增系列</a:t>
            </a:r>
            <a:r>
              <a:rPr lang="en-US" altLang="zh-TW" sz="1600" b="1" baseline="0" dirty="0">
                <a:ea typeface="微軟正黑體" pitchFamily="34" charset="-120"/>
              </a:rPr>
              <a:t>】</a:t>
            </a:r>
            <a:r>
              <a:rPr lang="zh-TW" altLang="en-US" sz="1600" b="1" baseline="0" dirty="0">
                <a:ea typeface="微軟正黑體" pitchFamily="34" charset="-120"/>
              </a:rPr>
              <a:t>，無系列產品可跳過此步驟</a:t>
            </a: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250825" y="2019300"/>
            <a:ext cx="5030788" cy="4000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系列產品資料</a:t>
            </a:r>
          </a:p>
        </p:txBody>
      </p:sp>
      <p:sp>
        <p:nvSpPr>
          <p:cNvPr id="27656" name="圓角矩形 14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27657" name="圓角矩形 15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17" name="圓角矩形 16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pic>
        <p:nvPicPr>
          <p:cNvPr id="27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3613150"/>
            <a:ext cx="7966075" cy="29654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7660" name="Rectangle 45"/>
          <p:cNvSpPr>
            <a:spLocks noChangeArrowheads="1"/>
          </p:cNvSpPr>
          <p:nvPr/>
        </p:nvSpPr>
        <p:spPr bwMode="auto">
          <a:xfrm>
            <a:off x="6013450" y="4819650"/>
            <a:ext cx="1484313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kumimoji="0" lang="zh-TW" altLang="en-US" dirty="0">
              <a:ea typeface="微軟正黑體" pitchFamily="34" charset="-120"/>
            </a:endParaRPr>
          </a:p>
        </p:txBody>
      </p:sp>
      <p:sp>
        <p:nvSpPr>
          <p:cNvPr id="27661" name="AutoShape 4"/>
          <p:cNvSpPr>
            <a:spLocks/>
          </p:cNvSpPr>
          <p:nvPr/>
        </p:nvSpPr>
        <p:spPr bwMode="auto">
          <a:xfrm>
            <a:off x="7092950" y="4114800"/>
            <a:ext cx="1857375" cy="382588"/>
          </a:xfrm>
          <a:prstGeom prst="borderCallout2">
            <a:avLst>
              <a:gd name="adj1" fmla="val 38171"/>
              <a:gd name="adj2" fmla="val 634"/>
              <a:gd name="adj3" fmla="val 40000"/>
              <a:gd name="adj4" fmla="val -8296"/>
              <a:gd name="adj5" fmla="val 189796"/>
              <a:gd name="adj6" fmla="val -23537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lang="zh-TW" altLang="en-US" sz="1600" b="1" baseline="0" dirty="0">
                <a:ea typeface="微軟正黑體" pitchFamily="34" charset="-120"/>
              </a:rPr>
              <a:t>填寫系列產品型號</a:t>
            </a:r>
          </a:p>
        </p:txBody>
      </p:sp>
      <p:sp>
        <p:nvSpPr>
          <p:cNvPr id="27662" name="Rectangle 45"/>
          <p:cNvSpPr>
            <a:spLocks noChangeArrowheads="1"/>
          </p:cNvSpPr>
          <p:nvPr/>
        </p:nvSpPr>
        <p:spPr bwMode="auto">
          <a:xfrm flipV="1">
            <a:off x="4211638" y="6281738"/>
            <a:ext cx="404812" cy="180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kumimoji="0" lang="zh-TW" altLang="en-US" dirty="0">
              <a:ea typeface="微軟正黑體" pitchFamily="34" charset="-120"/>
            </a:endParaRPr>
          </a:p>
        </p:txBody>
      </p:sp>
      <p:sp>
        <p:nvSpPr>
          <p:cNvPr id="27663" name="AutoShape 4"/>
          <p:cNvSpPr>
            <a:spLocks/>
          </p:cNvSpPr>
          <p:nvPr/>
        </p:nvSpPr>
        <p:spPr bwMode="auto">
          <a:xfrm>
            <a:off x="5157788" y="6281738"/>
            <a:ext cx="1857375" cy="382587"/>
          </a:xfrm>
          <a:prstGeom prst="borderCallout2">
            <a:avLst>
              <a:gd name="adj1" fmla="val 38171"/>
              <a:gd name="adj2" fmla="val 634"/>
              <a:gd name="adj3" fmla="val 40000"/>
              <a:gd name="adj4" fmla="val -8296"/>
              <a:gd name="adj5" fmla="val 18093"/>
              <a:gd name="adj6" fmla="val -29472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lang="zh-TW" altLang="en-US" sz="1600" b="1" baseline="0" dirty="0">
                <a:ea typeface="微軟正黑體" pitchFamily="34" charset="-120"/>
              </a:rPr>
              <a:t>上傳完成點選更新</a:t>
            </a:r>
          </a:p>
        </p:txBody>
      </p:sp>
      <p:sp>
        <p:nvSpPr>
          <p:cNvPr id="27664" name="AutoShape 4"/>
          <p:cNvSpPr>
            <a:spLocks/>
          </p:cNvSpPr>
          <p:nvPr/>
        </p:nvSpPr>
        <p:spPr bwMode="auto">
          <a:xfrm>
            <a:off x="98425" y="6137275"/>
            <a:ext cx="2439988" cy="441325"/>
          </a:xfrm>
          <a:prstGeom prst="borderCallout2">
            <a:avLst>
              <a:gd name="adj1" fmla="val 20815"/>
              <a:gd name="adj2" fmla="val 100060"/>
              <a:gd name="adj3" fmla="val 19269"/>
              <a:gd name="adj4" fmla="val 110398"/>
              <a:gd name="adj5" fmla="val -58843"/>
              <a:gd name="adj6" fmla="val 112676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lang="zh-TW" altLang="en-US" sz="1600" b="1" baseline="0" dirty="0">
                <a:ea typeface="微軟正黑體" pitchFamily="34" charset="-120"/>
              </a:rPr>
              <a:t>瀏覽系列產品照片並上傳</a:t>
            </a:r>
          </a:p>
        </p:txBody>
      </p:sp>
      <p:sp>
        <p:nvSpPr>
          <p:cNvPr id="24" name="向下箭號 23"/>
          <p:cNvSpPr/>
          <p:nvPr/>
        </p:nvSpPr>
        <p:spPr>
          <a:xfrm>
            <a:off x="4211960" y="3248980"/>
            <a:ext cx="357190" cy="571505"/>
          </a:xfrm>
          <a:prstGeom prst="downArrow">
            <a:avLst>
              <a:gd name="adj1" fmla="val 50000"/>
              <a:gd name="adj2" fmla="val 65111"/>
            </a:avLst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baseline="0" dirty="0">
              <a:ea typeface="微軟正黑體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7992380" y="1493785"/>
            <a:ext cx="675075" cy="696920"/>
            <a:chOff x="7047275" y="1471940"/>
            <a:chExt cx="675075" cy="696920"/>
          </a:xfrm>
        </p:grpSpPr>
        <p:sp>
          <p:nvSpPr>
            <p:cNvPr id="19" name="橢圓 18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7104631" y="1538790"/>
              <a:ext cx="527709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一類</a:t>
              </a:r>
              <a:endParaRPr lang="en-US" altLang="zh-TW" dirty="0" smtClean="0">
                <a:ea typeface="微軟正黑體" pitchFamily="34" charset="-120"/>
              </a:endParaRPr>
            </a:p>
            <a:p>
              <a:r>
                <a:rPr lang="zh-TW" altLang="en-US" dirty="0" smtClean="0">
                  <a:ea typeface="微軟正黑體" pitchFamily="34" charset="-120"/>
                </a:rPr>
                <a:t>二類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325" y="2317750"/>
            <a:ext cx="7905750" cy="2676525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9" name="矩形 28"/>
          <p:cNvSpPr/>
          <p:nvPr/>
        </p:nvSpPr>
        <p:spPr>
          <a:xfrm>
            <a:off x="1104900" y="3008313"/>
            <a:ext cx="7812088" cy="1976437"/>
          </a:xfrm>
          <a:prstGeom prst="rect">
            <a:avLst/>
          </a:prstGeom>
          <a:solidFill>
            <a:schemeClr val="bg2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baseline="0" dirty="0">
              <a:ea typeface="微軟正黑體" pitchFamily="34" charset="-120"/>
            </a:endParaRPr>
          </a:p>
        </p:txBody>
      </p:sp>
      <p:pic>
        <p:nvPicPr>
          <p:cNvPr id="28678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00" y="4584700"/>
            <a:ext cx="4267200" cy="2057400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8679" name="Rectangle 45"/>
          <p:cNvSpPr>
            <a:spLocks noChangeArrowheads="1"/>
          </p:cNvSpPr>
          <p:nvPr/>
        </p:nvSpPr>
        <p:spPr bwMode="auto">
          <a:xfrm>
            <a:off x="1600200" y="2627313"/>
            <a:ext cx="571500" cy="357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 sz="1400" baseline="0" dirty="0">
              <a:ea typeface="微軟正黑體" pitchFamily="34" charset="-120"/>
            </a:endParaRPr>
          </a:p>
        </p:txBody>
      </p:sp>
      <p:sp>
        <p:nvSpPr>
          <p:cNvPr id="28680" name="AutoShape 4"/>
          <p:cNvSpPr>
            <a:spLocks/>
          </p:cNvSpPr>
          <p:nvPr/>
        </p:nvSpPr>
        <p:spPr bwMode="auto">
          <a:xfrm>
            <a:off x="2786063" y="2341563"/>
            <a:ext cx="2071687" cy="428625"/>
          </a:xfrm>
          <a:prstGeom prst="borderCallout2">
            <a:avLst>
              <a:gd name="adj1" fmla="val 38171"/>
              <a:gd name="adj2" fmla="val 634"/>
              <a:gd name="adj3" fmla="val 40000"/>
              <a:gd name="adj4" fmla="val -4556"/>
              <a:gd name="adj5" fmla="val 107606"/>
              <a:gd name="adj6" fmla="val -25366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lang="en-US" altLang="zh-TW" sz="1600" b="1" baseline="0" dirty="0">
                <a:ea typeface="微軟正黑體" pitchFamily="34" charset="-120"/>
              </a:rPr>
              <a:t>Step1:</a:t>
            </a:r>
            <a:r>
              <a:rPr lang="zh-TW" altLang="en-US" sz="1600" b="1" baseline="0" dirty="0">
                <a:ea typeface="微軟正黑體" pitchFamily="34" charset="-120"/>
              </a:rPr>
              <a:t>點選</a:t>
            </a:r>
            <a:r>
              <a:rPr lang="en-US" altLang="zh-TW" sz="1600" b="1" baseline="0" dirty="0">
                <a:ea typeface="微軟正黑體" pitchFamily="34" charset="-120"/>
              </a:rPr>
              <a:t>【</a:t>
            </a:r>
            <a:r>
              <a:rPr lang="zh-TW" altLang="en-US" sz="1600" b="1" baseline="0" dirty="0">
                <a:ea typeface="微軟正黑體" pitchFamily="34" charset="-120"/>
              </a:rPr>
              <a:t>新增</a:t>
            </a:r>
            <a:r>
              <a:rPr lang="en-US" altLang="zh-TW" sz="1600" b="1" baseline="0" dirty="0">
                <a:ea typeface="微軟正黑體" pitchFamily="34" charset="-120"/>
              </a:rPr>
              <a:t>】</a:t>
            </a:r>
            <a:endParaRPr lang="zh-TW" altLang="en-US" sz="1600" b="1" baseline="0" dirty="0">
              <a:ea typeface="微軟正黑體" pitchFamily="34" charset="-120"/>
            </a:endParaRPr>
          </a:p>
        </p:txBody>
      </p:sp>
      <p:pic>
        <p:nvPicPr>
          <p:cNvPr id="28681" name="Picture 4" descr="Blue Curved Arrow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464473" flipH="1">
            <a:off x="981075" y="2911475"/>
            <a:ext cx="11001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13" y="3198813"/>
            <a:ext cx="7040562" cy="7858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8683" name="Rectangle 45"/>
          <p:cNvSpPr>
            <a:spLocks noChangeArrowheads="1"/>
          </p:cNvSpPr>
          <p:nvPr/>
        </p:nvSpPr>
        <p:spPr bwMode="auto">
          <a:xfrm>
            <a:off x="5200650" y="3384550"/>
            <a:ext cx="571500" cy="357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 sz="1400" baseline="0" dirty="0">
              <a:ea typeface="微軟正黑體" pitchFamily="34" charset="-120"/>
            </a:endParaRPr>
          </a:p>
        </p:txBody>
      </p:sp>
      <p:sp>
        <p:nvSpPr>
          <p:cNvPr id="28684" name="AutoShape 4"/>
          <p:cNvSpPr>
            <a:spLocks/>
          </p:cNvSpPr>
          <p:nvPr/>
        </p:nvSpPr>
        <p:spPr bwMode="auto">
          <a:xfrm>
            <a:off x="6000750" y="2913063"/>
            <a:ext cx="2071688" cy="428625"/>
          </a:xfrm>
          <a:prstGeom prst="borderCallout2">
            <a:avLst>
              <a:gd name="adj1" fmla="val 38171"/>
              <a:gd name="adj2" fmla="val 634"/>
              <a:gd name="adj3" fmla="val 40000"/>
              <a:gd name="adj4" fmla="val -4556"/>
              <a:gd name="adj5" fmla="val 107606"/>
              <a:gd name="adj6" fmla="val -25366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lang="en-US" altLang="zh-TW" sz="1600" b="1" baseline="0" dirty="0">
                <a:ea typeface="微軟正黑體" pitchFamily="34" charset="-120"/>
              </a:rPr>
              <a:t>Step2:</a:t>
            </a:r>
            <a:r>
              <a:rPr lang="zh-TW" altLang="en-US" sz="1600" b="1" baseline="0" dirty="0">
                <a:ea typeface="微軟正黑體" pitchFamily="34" charset="-120"/>
              </a:rPr>
              <a:t>點選</a:t>
            </a:r>
            <a:r>
              <a:rPr lang="en-US" altLang="zh-TW" sz="1600" b="1" baseline="0" dirty="0">
                <a:ea typeface="微軟正黑體" pitchFamily="34" charset="-120"/>
              </a:rPr>
              <a:t>【</a:t>
            </a:r>
            <a:r>
              <a:rPr lang="zh-TW" altLang="en-US" sz="1600" b="1" baseline="0" dirty="0">
                <a:ea typeface="微軟正黑體" pitchFamily="34" charset="-120"/>
              </a:rPr>
              <a:t>查詢</a:t>
            </a:r>
            <a:r>
              <a:rPr lang="en-US" altLang="zh-TW" sz="1600" b="1" baseline="0" dirty="0">
                <a:ea typeface="微軟正黑體" pitchFamily="34" charset="-120"/>
              </a:rPr>
              <a:t>】</a:t>
            </a:r>
            <a:endParaRPr lang="zh-TW" altLang="en-US" sz="1600" b="1" baseline="0" dirty="0">
              <a:ea typeface="微軟正黑體" pitchFamily="34" charset="-120"/>
            </a:endParaRPr>
          </a:p>
        </p:txBody>
      </p:sp>
      <p:pic>
        <p:nvPicPr>
          <p:cNvPr id="28685" name="Picture 4" descr="Blue Curved Arrow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201438" flipH="1">
            <a:off x="4137025" y="3702050"/>
            <a:ext cx="13160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Rectangle 45"/>
          <p:cNvSpPr>
            <a:spLocks noChangeArrowheads="1"/>
          </p:cNvSpPr>
          <p:nvPr/>
        </p:nvSpPr>
        <p:spPr bwMode="auto">
          <a:xfrm>
            <a:off x="3881438" y="5030788"/>
            <a:ext cx="600075" cy="333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 sz="1400" baseline="0" dirty="0">
              <a:ea typeface="微軟正黑體" pitchFamily="34" charset="-120"/>
            </a:endParaRPr>
          </a:p>
        </p:txBody>
      </p:sp>
      <p:sp>
        <p:nvSpPr>
          <p:cNvPr id="28687" name="AutoShape 4"/>
          <p:cNvSpPr>
            <a:spLocks/>
          </p:cNvSpPr>
          <p:nvPr/>
        </p:nvSpPr>
        <p:spPr bwMode="auto">
          <a:xfrm>
            <a:off x="4983163" y="4329113"/>
            <a:ext cx="3929062" cy="357187"/>
          </a:xfrm>
          <a:prstGeom prst="borderCallout2">
            <a:avLst>
              <a:gd name="adj1" fmla="val 47514"/>
              <a:gd name="adj2" fmla="val -296"/>
              <a:gd name="adj3" fmla="val 47514"/>
              <a:gd name="adj4" fmla="val -8199"/>
              <a:gd name="adj5" fmla="val 196167"/>
              <a:gd name="adj6" fmla="val -21213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lang="en-US" altLang="zh-TW" sz="1600" b="1" baseline="0" dirty="0">
                <a:ea typeface="微軟正黑體" pitchFamily="34" charset="-120"/>
              </a:rPr>
              <a:t>Step3:</a:t>
            </a:r>
            <a:r>
              <a:rPr lang="zh-TW" altLang="en-US" sz="1600" b="1" baseline="0" dirty="0">
                <a:ea typeface="微軟正黑體" pitchFamily="34" charset="-120"/>
              </a:rPr>
              <a:t>選擇要新增的項目，點選</a:t>
            </a:r>
            <a:r>
              <a:rPr lang="en-US" altLang="zh-TW" sz="1600" b="1" baseline="0" dirty="0">
                <a:ea typeface="微軟正黑體" pitchFamily="34" charset="-120"/>
              </a:rPr>
              <a:t>【</a:t>
            </a:r>
            <a:r>
              <a:rPr lang="zh-TW" altLang="en-US" sz="1600" b="1" baseline="0" dirty="0">
                <a:ea typeface="微軟正黑體" pitchFamily="34" charset="-120"/>
              </a:rPr>
              <a:t>帶入</a:t>
            </a:r>
            <a:r>
              <a:rPr lang="en-US" altLang="zh-TW" sz="1600" b="1" baseline="0" dirty="0">
                <a:ea typeface="微軟正黑體" pitchFamily="34" charset="-120"/>
              </a:rPr>
              <a:t>】</a:t>
            </a:r>
            <a:endParaRPr lang="zh-TW" altLang="en-US" sz="1600" b="1" baseline="0" dirty="0">
              <a:ea typeface="微軟正黑體" pitchFamily="34" charset="-120"/>
            </a:endParaRPr>
          </a:p>
        </p:txBody>
      </p:sp>
      <p:pic>
        <p:nvPicPr>
          <p:cNvPr id="2868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6475" y="6038850"/>
            <a:ext cx="6723063" cy="6762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2" name="摺角紙張 41"/>
          <p:cNvSpPr/>
          <p:nvPr/>
        </p:nvSpPr>
        <p:spPr>
          <a:xfrm>
            <a:off x="632982" y="2348880"/>
            <a:ext cx="428628" cy="2214577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800" baseline="0" dirty="0">
                <a:solidFill>
                  <a:srgbClr val="F8F8F8"/>
                </a:solidFill>
                <a:ea typeface="微軟正黑體" pitchFamily="34" charset="-120"/>
              </a:rPr>
              <a:t>產品功能規格表</a:t>
            </a:r>
          </a:p>
        </p:txBody>
      </p:sp>
      <p:sp>
        <p:nvSpPr>
          <p:cNvPr id="28692" name="Rectangle 38"/>
          <p:cNvSpPr>
            <a:spLocks noChangeArrowheads="1"/>
          </p:cNvSpPr>
          <p:nvPr/>
        </p:nvSpPr>
        <p:spPr bwMode="auto">
          <a:xfrm>
            <a:off x="3282950" y="6048375"/>
            <a:ext cx="642938" cy="30638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anchor="ctr"/>
          <a:lstStyle/>
          <a:p>
            <a:endParaRPr kumimoji="0" lang="zh-TW" altLang="en-US" dirty="0">
              <a:ea typeface="微軟正黑體" pitchFamily="34" charset="-120"/>
            </a:endParaRPr>
          </a:p>
        </p:txBody>
      </p:sp>
      <p:sp>
        <p:nvSpPr>
          <p:cNvPr id="28693" name="AutoShape 4"/>
          <p:cNvSpPr>
            <a:spLocks/>
          </p:cNvSpPr>
          <p:nvPr/>
        </p:nvSpPr>
        <p:spPr bwMode="auto">
          <a:xfrm>
            <a:off x="4983163" y="5065713"/>
            <a:ext cx="3925887" cy="608012"/>
          </a:xfrm>
          <a:prstGeom prst="borderCallout2">
            <a:avLst>
              <a:gd name="adj1" fmla="val 52222"/>
              <a:gd name="adj2" fmla="val -130"/>
              <a:gd name="adj3" fmla="val 52222"/>
              <a:gd name="adj4" fmla="val -12153"/>
              <a:gd name="adj5" fmla="val 157606"/>
              <a:gd name="adj6" fmla="val -35889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lang="en-US" altLang="zh-TW" sz="1600" b="1" baseline="0" dirty="0">
                <a:ea typeface="微軟正黑體" pitchFamily="34" charset="-120"/>
              </a:rPr>
              <a:t>Step4:</a:t>
            </a:r>
            <a:r>
              <a:rPr lang="zh-TW" altLang="en-US" sz="1600" b="1" baseline="0" dirty="0">
                <a:ea typeface="微軟正黑體" pitchFamily="34" charset="-120"/>
              </a:rPr>
              <a:t>填寫完畢需要按</a:t>
            </a:r>
            <a:r>
              <a:rPr lang="en-US" altLang="zh-TW" sz="1600" b="1" baseline="0" dirty="0">
                <a:ea typeface="微軟正黑體" pitchFamily="34" charset="-120"/>
              </a:rPr>
              <a:t>【</a:t>
            </a:r>
            <a:r>
              <a:rPr lang="zh-TW" altLang="en-US" sz="1600" b="1" baseline="0" dirty="0">
                <a:ea typeface="微軟正黑體" pitchFamily="34" charset="-120"/>
              </a:rPr>
              <a:t>新增</a:t>
            </a:r>
            <a:r>
              <a:rPr lang="en-US" altLang="zh-TW" sz="1600" b="1" baseline="0" dirty="0">
                <a:ea typeface="微軟正黑體" pitchFamily="34" charset="-120"/>
              </a:rPr>
              <a:t>】</a:t>
            </a:r>
            <a:r>
              <a:rPr lang="zh-TW" altLang="en-US" sz="1600" b="1" baseline="0" dirty="0">
                <a:ea typeface="微軟正黑體" pitchFamily="34" charset="-120"/>
              </a:rPr>
              <a:t>資料方會儲存</a:t>
            </a:r>
          </a:p>
        </p:txBody>
      </p:sp>
      <p:sp>
        <p:nvSpPr>
          <p:cNvPr id="28694" name="圓角矩形 21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28695" name="圓角矩形 22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24" name="圓角矩形 23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50825" y="1884363"/>
            <a:ext cx="4394200" cy="4000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ea typeface="微軟正黑體" pitchFamily="34" charset="-120"/>
              </a:rPr>
              <a:t>產品介紹</a:t>
            </a:r>
            <a:r>
              <a:rPr kumimoji="0" lang="en-US" altLang="zh-TW" baseline="0" dirty="0">
                <a:effectLst>
                  <a:outerShdw blurRad="38100" dist="38100" dir="2700000" algn="tl">
                    <a:srgbClr val="FFFFFF"/>
                  </a:outerShdw>
                </a:effectLst>
                <a:ea typeface="微軟正黑體" pitchFamily="34" charset="-120"/>
              </a:rPr>
              <a:t>&lt;</a:t>
            </a:r>
            <a:r>
              <a:rPr kumimoji="0"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ea typeface="微軟正黑體" pitchFamily="34" charset="-120"/>
              </a:rPr>
              <a:t>新增方式</a:t>
            </a:r>
            <a:r>
              <a:rPr kumimoji="0" lang="en-US" altLang="zh-TW" baseline="0" dirty="0">
                <a:effectLst>
                  <a:outerShdw blurRad="38100" dist="38100" dir="2700000" algn="tl">
                    <a:srgbClr val="FFFFFF"/>
                  </a:outerShdw>
                </a:effectLst>
                <a:ea typeface="微軟正黑體" pitchFamily="34" charset="-120"/>
              </a:rPr>
              <a:t>&gt;</a:t>
            </a:r>
            <a:endParaRPr kumimoji="0" lang="zh-TW" altLang="en-US" baseline="0" dirty="0">
              <a:effectLst>
                <a:outerShdw blurRad="38100" dist="38100" dir="2700000" algn="tl">
                  <a:srgbClr val="FFFFFF"/>
                </a:outerShdw>
              </a:effectLst>
              <a:ea typeface="微軟正黑體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7992380" y="1493785"/>
            <a:ext cx="675075" cy="696920"/>
            <a:chOff x="7047275" y="1471940"/>
            <a:chExt cx="675075" cy="696920"/>
          </a:xfrm>
        </p:grpSpPr>
        <p:sp>
          <p:nvSpPr>
            <p:cNvPr id="26" name="橢圓 25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7104631" y="1538790"/>
              <a:ext cx="527709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一類</a:t>
              </a:r>
              <a:endParaRPr lang="en-US" altLang="zh-TW" dirty="0" smtClean="0">
                <a:ea typeface="微軟正黑體" pitchFamily="34" charset="-120"/>
              </a:endParaRPr>
            </a:p>
            <a:p>
              <a:r>
                <a:rPr lang="zh-TW" altLang="en-US" dirty="0" smtClean="0">
                  <a:ea typeface="微軟正黑體" pitchFamily="34" charset="-120"/>
                </a:rPr>
                <a:t>二類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306388" y="1854200"/>
            <a:ext cx="6021387" cy="4619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sz="2400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環境訴求之特性</a:t>
            </a:r>
            <a:endParaRPr kumimoji="0" lang="zh-TW" altLang="en-US" sz="2400" baseline="0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916" name="圓角矩形 9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38917" name="圓角矩形 10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6" name="圓角矩形 5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grpSp>
        <p:nvGrpSpPr>
          <p:cNvPr id="2" name="群組 8"/>
          <p:cNvGrpSpPr/>
          <p:nvPr/>
        </p:nvGrpSpPr>
        <p:grpSpPr>
          <a:xfrm>
            <a:off x="7992380" y="1493785"/>
            <a:ext cx="675075" cy="696920"/>
            <a:chOff x="7047275" y="1471940"/>
            <a:chExt cx="675075" cy="696920"/>
          </a:xfrm>
        </p:grpSpPr>
        <p:sp>
          <p:nvSpPr>
            <p:cNvPr id="10" name="橢圓 9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104631" y="1538790"/>
              <a:ext cx="527709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一類</a:t>
              </a:r>
              <a:endParaRPr lang="en-US" altLang="zh-TW" dirty="0" smtClean="0">
                <a:ea typeface="微軟正黑體" pitchFamily="34" charset="-120"/>
              </a:endParaRPr>
            </a:p>
            <a:p>
              <a:r>
                <a:rPr lang="zh-TW" altLang="en-US" dirty="0" smtClean="0">
                  <a:ea typeface="微軟正黑體" pitchFamily="34" charset="-120"/>
                </a:rPr>
                <a:t>二類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05" y="4386331"/>
            <a:ext cx="8723480" cy="228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525" y="2393885"/>
            <a:ext cx="8723480" cy="229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2816805" y="1763815"/>
            <a:ext cx="5895655" cy="7017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sz="1800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二類產品申請需填寫環境訴求</a:t>
            </a:r>
            <a:endParaRPr kumimoji="0" lang="en-US" altLang="zh-TW" sz="1800" baseline="0" dirty="0" smtClean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sz="1800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內容請參閱「第二類環保標章環境訴求評定基準」</a:t>
            </a:r>
            <a:endParaRPr kumimoji="0" lang="zh-TW" altLang="en-US" sz="1800" baseline="0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0" y="5094184"/>
            <a:ext cx="527709" cy="297517"/>
          </a:xfrm>
          <a:prstGeom prst="rect">
            <a:avLst/>
          </a:prstGeom>
          <a:solidFill>
            <a:srgbClr val="006600"/>
          </a:solidFill>
          <a:ln w="1905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FF00"/>
                </a:solidFill>
                <a:latin typeface="+mn-ea"/>
              </a:rPr>
              <a:t>一類</a:t>
            </a:r>
            <a:endParaRPr lang="zh-TW" altLang="en-US" sz="18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2670" y="2393885"/>
            <a:ext cx="527709" cy="297517"/>
          </a:xfrm>
          <a:prstGeom prst="rect">
            <a:avLst/>
          </a:prstGeom>
          <a:solidFill>
            <a:srgbClr val="006600"/>
          </a:solidFill>
          <a:ln w="1905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FF00"/>
                </a:solidFill>
                <a:latin typeface="+mj-ea"/>
                <a:ea typeface="+mj-ea"/>
              </a:rPr>
              <a:t>二類</a:t>
            </a:r>
            <a:endParaRPr lang="zh-TW" altLang="en-US" sz="18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2252663" y="3744035"/>
            <a:ext cx="571500" cy="357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 sz="1400" baseline="0" dirty="0">
              <a:ea typeface="微軟正黑體" pitchFamily="34" charset="-120"/>
            </a:endParaRPr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2976563" y="5814265"/>
            <a:ext cx="1820862" cy="357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 baseline="0" dirty="0" smtClean="0">
                <a:ea typeface="微軟正黑體" pitchFamily="34" charset="-120"/>
              </a:rPr>
              <a:t>請自行填寫（非必填）</a:t>
            </a:r>
            <a:endParaRPr lang="zh-TW" altLang="en-US" sz="1400" baseline="0" dirty="0"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71699" y="2631104"/>
            <a:ext cx="6968285" cy="707886"/>
          </a:xfrm>
          <a:prstGeom prst="rect">
            <a:avLst/>
          </a:prstGeom>
          <a:solidFill>
            <a:srgbClr val="FFFFCC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dirty="0" smtClean="0">
                <a:ea typeface="微軟正黑體" pitchFamily="34" charset="-120"/>
              </a:rPr>
              <a:t>(1)</a:t>
            </a:r>
            <a:r>
              <a:rPr lang="zh-TW" altLang="en-US" dirty="0" smtClean="0">
                <a:ea typeface="微軟正黑體" pitchFamily="34" charset="-120"/>
              </a:rPr>
              <a:t>產品低污染、</a:t>
            </a:r>
            <a:r>
              <a:rPr lang="en-US" altLang="zh-TW" dirty="0" smtClean="0">
                <a:ea typeface="微軟正黑體" pitchFamily="34" charset="-120"/>
              </a:rPr>
              <a:t>(2)</a:t>
            </a:r>
            <a:r>
              <a:rPr lang="zh-TW" altLang="en-US" dirty="0" smtClean="0">
                <a:ea typeface="微軟正黑體" pitchFamily="34" charset="-120"/>
              </a:rPr>
              <a:t>具可堆肥化、</a:t>
            </a:r>
            <a:r>
              <a:rPr lang="en-US" altLang="zh-TW" dirty="0" smtClean="0">
                <a:ea typeface="微軟正黑體" pitchFamily="34" charset="-120"/>
              </a:rPr>
              <a:t>(3)</a:t>
            </a:r>
            <a:r>
              <a:rPr lang="zh-TW" altLang="en-US" dirty="0" smtClean="0">
                <a:ea typeface="微軟正黑體" pitchFamily="34" charset="-120"/>
              </a:rPr>
              <a:t>具可生物分解、</a:t>
            </a:r>
            <a:r>
              <a:rPr lang="en-US" altLang="zh-TW" dirty="0" smtClean="0">
                <a:ea typeface="微軟正黑體" pitchFamily="34" charset="-120"/>
              </a:rPr>
              <a:t>(4)</a:t>
            </a:r>
            <a:r>
              <a:rPr lang="zh-TW" altLang="en-US" dirty="0" smtClean="0">
                <a:ea typeface="微軟正黑體" pitchFamily="34" charset="-120"/>
              </a:rPr>
              <a:t>具可拆解設計、</a:t>
            </a:r>
            <a:r>
              <a:rPr lang="en-US" altLang="zh-TW" dirty="0" smtClean="0">
                <a:ea typeface="微軟正黑體" pitchFamily="34" charset="-120"/>
              </a:rPr>
              <a:t>(5)</a:t>
            </a:r>
            <a:r>
              <a:rPr lang="zh-TW" altLang="en-US" dirty="0" smtClean="0">
                <a:ea typeface="微軟正黑體" pitchFamily="34" charset="-120"/>
              </a:rPr>
              <a:t>具可回收設計、</a:t>
            </a:r>
            <a:r>
              <a:rPr lang="en-US" altLang="zh-TW" dirty="0" smtClean="0">
                <a:ea typeface="微軟正黑體" pitchFamily="34" charset="-120"/>
              </a:rPr>
              <a:t>(6)</a:t>
            </a:r>
            <a:r>
              <a:rPr lang="zh-TW" altLang="en-US" dirty="0" smtClean="0">
                <a:ea typeface="微軟正黑體" pitchFamily="34" charset="-120"/>
              </a:rPr>
              <a:t>具可再使用、</a:t>
            </a:r>
            <a:r>
              <a:rPr lang="en-US" altLang="zh-TW" dirty="0" smtClean="0">
                <a:ea typeface="微軟正黑體" pitchFamily="34" charset="-120"/>
              </a:rPr>
              <a:t>(7)</a:t>
            </a:r>
            <a:r>
              <a:rPr lang="zh-TW" altLang="en-US" dirty="0" smtClean="0">
                <a:ea typeface="微軟正黑體" pitchFamily="34" charset="-120"/>
              </a:rPr>
              <a:t>使用回收料、</a:t>
            </a:r>
            <a:r>
              <a:rPr lang="en-US" altLang="zh-TW" dirty="0" smtClean="0">
                <a:ea typeface="微軟正黑體" pitchFamily="34" charset="-120"/>
              </a:rPr>
              <a:t>(8)</a:t>
            </a:r>
            <a:r>
              <a:rPr lang="zh-TW" altLang="en-US" dirty="0" smtClean="0">
                <a:ea typeface="微軟正黑體" pitchFamily="34" charset="-120"/>
              </a:rPr>
              <a:t>具可延長壽命、</a:t>
            </a:r>
            <a:r>
              <a:rPr lang="en-US" altLang="zh-TW" dirty="0" smtClean="0">
                <a:ea typeface="微軟正黑體" pitchFamily="34" charset="-120"/>
              </a:rPr>
              <a:t>(9)</a:t>
            </a:r>
            <a:r>
              <a:rPr lang="zh-TW" altLang="en-US" dirty="0" smtClean="0">
                <a:ea typeface="微軟正黑體" pitchFamily="34" charset="-120"/>
              </a:rPr>
              <a:t>回收能源、</a:t>
            </a:r>
            <a:r>
              <a:rPr lang="en-US" altLang="zh-TW" dirty="0" smtClean="0">
                <a:ea typeface="微軟正黑體" pitchFamily="34" charset="-120"/>
              </a:rPr>
              <a:t>(10)</a:t>
            </a:r>
            <a:r>
              <a:rPr lang="zh-TW" altLang="en-US" dirty="0" smtClean="0">
                <a:ea typeface="微軟正黑體" pitchFamily="34" charset="-120"/>
              </a:rPr>
              <a:t>製程省資源、</a:t>
            </a:r>
            <a:r>
              <a:rPr lang="en-US" altLang="zh-TW" dirty="0" smtClean="0">
                <a:ea typeface="微軟正黑體" pitchFamily="34" charset="-120"/>
              </a:rPr>
              <a:t>(11)</a:t>
            </a:r>
            <a:r>
              <a:rPr lang="zh-TW" altLang="en-US" dirty="0" smtClean="0">
                <a:ea typeface="微軟正黑體" pitchFamily="34" charset="-120"/>
              </a:rPr>
              <a:t>製程或產品使用可再生能源、</a:t>
            </a:r>
            <a:r>
              <a:rPr lang="en-US" altLang="zh-TW" dirty="0" smtClean="0">
                <a:ea typeface="微軟正黑體" pitchFamily="34" charset="-120"/>
              </a:rPr>
              <a:t>(12)</a:t>
            </a:r>
            <a:r>
              <a:rPr lang="zh-TW" altLang="en-US" dirty="0" smtClean="0">
                <a:ea typeface="微軟正黑體" pitchFamily="34" charset="-120"/>
              </a:rPr>
              <a:t>廢棄物減量、</a:t>
            </a:r>
            <a:r>
              <a:rPr lang="en-US" altLang="zh-TW" dirty="0" smtClean="0">
                <a:ea typeface="微軟正黑體" pitchFamily="34" charset="-120"/>
              </a:rPr>
              <a:t>(13)</a:t>
            </a:r>
            <a:r>
              <a:rPr lang="zh-TW" altLang="en-US" dirty="0" smtClean="0">
                <a:ea typeface="微軟正黑體" pitchFamily="34" charset="-120"/>
              </a:rPr>
              <a:t>使用階段省能源、</a:t>
            </a:r>
            <a:r>
              <a:rPr lang="en-US" altLang="zh-TW" dirty="0" smtClean="0">
                <a:ea typeface="微軟正黑體" pitchFamily="34" charset="-120"/>
              </a:rPr>
              <a:t>(14)</a:t>
            </a:r>
            <a:r>
              <a:rPr lang="zh-TW" altLang="en-US" dirty="0" smtClean="0">
                <a:ea typeface="微軟正黑體" pitchFamily="34" charset="-120"/>
              </a:rPr>
              <a:t>使用階段省水</a:t>
            </a:r>
            <a:endParaRPr lang="zh-TW" altLang="en-US" dirty="0">
              <a:ea typeface="微軟正黑體" pitchFamily="34" charset="-120"/>
            </a:endParaRPr>
          </a:p>
        </p:txBody>
      </p:sp>
      <p:sp>
        <p:nvSpPr>
          <p:cNvPr id="18" name="向下箭號 17"/>
          <p:cNvSpPr/>
          <p:nvPr/>
        </p:nvSpPr>
        <p:spPr bwMode="auto">
          <a:xfrm>
            <a:off x="2411760" y="3338990"/>
            <a:ext cx="360040" cy="40504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微軟正黑體" pitchFamily="34" charset="-12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87650"/>
            <a:ext cx="86582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889" name="Rectangle 25"/>
          <p:cNvSpPr>
            <a:spLocks noChangeArrowheads="1"/>
          </p:cNvSpPr>
          <p:nvPr/>
        </p:nvSpPr>
        <p:spPr bwMode="auto">
          <a:xfrm>
            <a:off x="161925" y="2022475"/>
            <a:ext cx="6931025" cy="4000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ea typeface="微軟正黑體" pitchFamily="34" charset="-120"/>
              </a:rPr>
              <a:t>生產工廠清單</a:t>
            </a:r>
          </a:p>
        </p:txBody>
      </p:sp>
      <p:sp>
        <p:nvSpPr>
          <p:cNvPr id="29702" name="AutoShape 4"/>
          <p:cNvSpPr>
            <a:spLocks/>
          </p:cNvSpPr>
          <p:nvPr/>
        </p:nvSpPr>
        <p:spPr bwMode="auto">
          <a:xfrm flipH="1">
            <a:off x="3446463" y="1989138"/>
            <a:ext cx="3465512" cy="1751012"/>
          </a:xfrm>
          <a:prstGeom prst="borderCallout2">
            <a:avLst>
              <a:gd name="adj1" fmla="val 50241"/>
              <a:gd name="adj2" fmla="val -324"/>
              <a:gd name="adj3" fmla="val 50986"/>
              <a:gd name="adj4" fmla="val -11162"/>
              <a:gd name="adj5" fmla="val 84935"/>
              <a:gd name="adj6" fmla="val -17931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r>
              <a:rPr kumimoji="0" lang="zh-TW" altLang="en-US" baseline="0" dirty="0">
                <a:solidFill>
                  <a:srgbClr val="FF0066"/>
                </a:solidFill>
                <a:ea typeface="微軟正黑體" pitchFamily="34" charset="-120"/>
              </a:rPr>
              <a:t>建立工廠關連</a:t>
            </a:r>
          </a:p>
        </p:txBody>
      </p:sp>
      <p:pic>
        <p:nvPicPr>
          <p:cNvPr id="29703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2050" y="2390775"/>
            <a:ext cx="2951163" cy="1209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6" name="矩形 45"/>
          <p:cNvSpPr/>
          <p:nvPr/>
        </p:nvSpPr>
        <p:spPr>
          <a:xfrm>
            <a:off x="250825" y="4229100"/>
            <a:ext cx="4546600" cy="2214563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baseline="0" dirty="0">
              <a:ea typeface="微軟正黑體" pitchFamily="34" charset="-120"/>
            </a:endParaRPr>
          </a:p>
        </p:txBody>
      </p:sp>
      <p:pic>
        <p:nvPicPr>
          <p:cNvPr id="2970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3" y="4343400"/>
            <a:ext cx="424338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文字方塊 47"/>
          <p:cNvSpPr txBox="1">
            <a:spLocks noChangeArrowheads="1"/>
          </p:cNvSpPr>
          <p:nvPr/>
        </p:nvSpPr>
        <p:spPr bwMode="auto">
          <a:xfrm>
            <a:off x="431800" y="5735638"/>
            <a:ext cx="41417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600" b="1" baseline="0" dirty="0">
                <a:solidFill>
                  <a:srgbClr val="0033CC"/>
                </a:solidFill>
                <a:ea typeface="微軟正黑體" pitchFamily="34" charset="-120"/>
              </a:rPr>
              <a:t>若是沒有在之前先新增工廠資料，則會跳出此警示視窗，請先新增工廠資料。 </a:t>
            </a:r>
          </a:p>
        </p:txBody>
      </p:sp>
      <p:sp>
        <p:nvSpPr>
          <p:cNvPr id="29707" name="圓角矩形 12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29708" name="圓角矩形 13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15" name="圓角矩形 14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sp>
        <p:nvSpPr>
          <p:cNvPr id="29710" name="橢圓 19"/>
          <p:cNvSpPr>
            <a:spLocks noChangeArrowheads="1"/>
          </p:cNvSpPr>
          <p:nvPr/>
        </p:nvSpPr>
        <p:spPr bwMode="auto">
          <a:xfrm>
            <a:off x="6967538" y="3452813"/>
            <a:ext cx="1295400" cy="57467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kumimoji="0" lang="zh-TW" altLang="en-US" sz="2400" b="1" baseline="0" dirty="0">
              <a:ea typeface="微軟正黑體" pitchFamily="34" charset="-120"/>
            </a:endParaRPr>
          </a:p>
        </p:txBody>
      </p:sp>
      <p:pic>
        <p:nvPicPr>
          <p:cNvPr id="28690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3288" y="4449763"/>
            <a:ext cx="21050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69900" dist="1397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9712" name="橢圓 19"/>
          <p:cNvSpPr>
            <a:spLocks noChangeArrowheads="1"/>
          </p:cNvSpPr>
          <p:nvPr/>
        </p:nvSpPr>
        <p:spPr bwMode="auto">
          <a:xfrm>
            <a:off x="4573588" y="4383088"/>
            <a:ext cx="2355850" cy="331787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kumimoji="0" lang="zh-TW" altLang="en-US" sz="2400" b="1" baseline="0" dirty="0">
              <a:ea typeface="微軟正黑體" pitchFamily="34" charset="-120"/>
            </a:endParaRPr>
          </a:p>
        </p:txBody>
      </p:sp>
      <p:pic>
        <p:nvPicPr>
          <p:cNvPr id="29713" name="Picture 20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7563" y="5735638"/>
            <a:ext cx="1770062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群組 16"/>
          <p:cNvGrpSpPr/>
          <p:nvPr/>
        </p:nvGrpSpPr>
        <p:grpSpPr>
          <a:xfrm>
            <a:off x="7992380" y="1493785"/>
            <a:ext cx="675075" cy="696920"/>
            <a:chOff x="7047275" y="1471940"/>
            <a:chExt cx="675075" cy="696920"/>
          </a:xfrm>
        </p:grpSpPr>
        <p:sp>
          <p:nvSpPr>
            <p:cNvPr id="18" name="橢圓 17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104631" y="1538790"/>
              <a:ext cx="527709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一類</a:t>
              </a:r>
              <a:endParaRPr lang="en-US" altLang="zh-TW" dirty="0" smtClean="0">
                <a:ea typeface="微軟正黑體" pitchFamily="34" charset="-120"/>
              </a:endParaRPr>
            </a:p>
            <a:p>
              <a:r>
                <a:rPr lang="zh-TW" altLang="en-US" dirty="0" smtClean="0">
                  <a:ea typeface="微軟正黑體" pitchFamily="34" charset="-120"/>
                </a:rPr>
                <a:t>二類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2070100"/>
            <a:ext cx="2700338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圓角矩形 11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39944" name="圓角矩形 12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43" name="圓角矩形 42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sp>
        <p:nvSpPr>
          <p:cNvPr id="39946" name="矩形 44"/>
          <p:cNvSpPr>
            <a:spLocks noChangeArrowheads="1"/>
          </p:cNvSpPr>
          <p:nvPr/>
        </p:nvSpPr>
        <p:spPr bwMode="auto">
          <a:xfrm>
            <a:off x="431800" y="5408613"/>
            <a:ext cx="2484438" cy="4508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kumimoji="0" lang="zh-TW" altLang="en-US" sz="2400" b="1" baseline="0" dirty="0">
              <a:ea typeface="微軟正黑體" pitchFamily="34" charset="-120"/>
            </a:endParaRPr>
          </a:p>
        </p:txBody>
      </p:sp>
      <p:grpSp>
        <p:nvGrpSpPr>
          <p:cNvPr id="2" name="群組 51"/>
          <p:cNvGrpSpPr>
            <a:grpSpLocks/>
          </p:cNvGrpSpPr>
          <p:nvPr/>
        </p:nvGrpSpPr>
        <p:grpSpPr bwMode="auto">
          <a:xfrm>
            <a:off x="3492500" y="2420938"/>
            <a:ext cx="4456113" cy="558800"/>
            <a:chOff x="3536885" y="2258870"/>
            <a:chExt cx="4456178" cy="558099"/>
          </a:xfrm>
        </p:grpSpPr>
        <p:grpSp>
          <p:nvGrpSpPr>
            <p:cNvPr id="3" name="群組 36"/>
            <p:cNvGrpSpPr/>
            <p:nvPr/>
          </p:nvGrpSpPr>
          <p:grpSpPr>
            <a:xfrm>
              <a:off x="3536885" y="2258870"/>
              <a:ext cx="4456178" cy="558099"/>
              <a:chOff x="2194560" y="132950"/>
              <a:chExt cx="3901440" cy="109261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55" name="圓角化同側角落矩形 54"/>
              <p:cNvSpPr/>
              <p:nvPr/>
            </p:nvSpPr>
            <p:spPr>
              <a:xfrm rot="5400000">
                <a:off x="3598974" y="-1271464"/>
                <a:ext cx="1092611" cy="3901440"/>
              </a:xfrm>
              <a:prstGeom prst="round2SameRect">
                <a:avLst/>
              </a:prstGeom>
              <a:sp3d extrusionH="190500" prstMaterial="dkEdg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vert="vert"/>
              <a:lstStyle/>
              <a:p>
                <a:pPr>
                  <a:defRPr/>
                </a:pPr>
                <a:endParaRPr lang="zh-TW" altLang="en-US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56" name="圓角化同側角落矩形 4"/>
              <p:cNvSpPr/>
              <p:nvPr/>
            </p:nvSpPr>
            <p:spPr>
              <a:xfrm>
                <a:off x="2194560" y="184101"/>
                <a:ext cx="3850293" cy="9454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5250" tIns="47625" rIns="95250" bIns="47625" spcCol="1270" anchor="ctr"/>
              <a:lstStyle/>
              <a:p>
                <a:pPr marL="228600" lvl="1" indent="-228600" defTabSz="11112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TW" altLang="en-US" sz="2500" dirty="0">
                  <a:ea typeface="微軟正黑體" pitchFamily="34" charset="-120"/>
                </a:endParaRPr>
              </a:p>
              <a:p>
                <a:pPr marL="228600" lvl="1" indent="-228600" defTabSz="11112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TW" altLang="en-US" sz="2500" dirty="0">
                  <a:ea typeface="微軟正黑體" pitchFamily="34" charset="-120"/>
                </a:endParaRPr>
              </a:p>
            </p:txBody>
          </p:sp>
        </p:grpSp>
        <p:sp>
          <p:nvSpPr>
            <p:cNvPr id="39958" name="文字方塊 53"/>
            <p:cNvSpPr txBox="1">
              <a:spLocks noChangeArrowheads="1"/>
            </p:cNvSpPr>
            <p:nvPr/>
          </p:nvSpPr>
          <p:spPr bwMode="auto">
            <a:xfrm>
              <a:off x="3716905" y="2390763"/>
              <a:ext cx="4095456" cy="245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dist">
                <a:lnSpc>
                  <a:spcPts val="1200"/>
                </a:lnSpc>
              </a:pPr>
              <a:r>
                <a:rPr lang="zh-TW" altLang="en-US" sz="3200" b="1">
                  <a:latin typeface="標楷體" pitchFamily="65" charset="-120"/>
                  <a:ea typeface="標楷體" pitchFamily="65" charset="-120"/>
                </a:rPr>
                <a:t>原物料</a:t>
              </a:r>
            </a:p>
          </p:txBody>
        </p:sp>
      </p:grpSp>
      <p:grpSp>
        <p:nvGrpSpPr>
          <p:cNvPr id="4" name="群組 56"/>
          <p:cNvGrpSpPr>
            <a:grpSpLocks/>
          </p:cNvGrpSpPr>
          <p:nvPr/>
        </p:nvGrpSpPr>
        <p:grpSpPr bwMode="auto">
          <a:xfrm>
            <a:off x="3492500" y="3563938"/>
            <a:ext cx="4456113" cy="558800"/>
            <a:chOff x="3536884" y="2915068"/>
            <a:chExt cx="4456178" cy="558937"/>
          </a:xfrm>
        </p:grpSpPr>
        <p:grpSp>
          <p:nvGrpSpPr>
            <p:cNvPr id="5" name="群組 42"/>
            <p:cNvGrpSpPr/>
            <p:nvPr/>
          </p:nvGrpSpPr>
          <p:grpSpPr>
            <a:xfrm>
              <a:off x="3536884" y="2915068"/>
              <a:ext cx="4456178" cy="558937"/>
              <a:chOff x="2194560" y="184101"/>
              <a:chExt cx="3901440" cy="109425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60" name="圓角化同側角落矩形 59"/>
              <p:cNvSpPr/>
              <p:nvPr/>
            </p:nvSpPr>
            <p:spPr>
              <a:xfrm rot="5400000">
                <a:off x="3598974" y="-1218673"/>
                <a:ext cx="1092611" cy="3901440"/>
              </a:xfrm>
              <a:prstGeom prst="round2SameRect">
                <a:avLst/>
              </a:prstGeom>
              <a:sp3d extrusionH="190500" prstMaterial="dkEdg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vert="vert"/>
              <a:lstStyle/>
              <a:p>
                <a:pPr>
                  <a:defRPr/>
                </a:pPr>
                <a:endParaRPr lang="zh-TW" altLang="en-US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1" name="圓角化同側角落矩形 4"/>
              <p:cNvSpPr/>
              <p:nvPr/>
            </p:nvSpPr>
            <p:spPr>
              <a:xfrm>
                <a:off x="2194560" y="184101"/>
                <a:ext cx="3850293" cy="9454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5250" tIns="47625" rIns="95250" bIns="47625" spcCol="1270" anchor="ctr"/>
              <a:lstStyle/>
              <a:p>
                <a:pPr marL="228600" lvl="1" indent="-228600" defTabSz="11112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TW" altLang="en-US" sz="2500" dirty="0">
                  <a:ea typeface="微軟正黑體" pitchFamily="34" charset="-120"/>
                </a:endParaRPr>
              </a:p>
              <a:p>
                <a:pPr marL="228600" lvl="1" indent="-228600" defTabSz="11112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TW" altLang="en-US" sz="2500" dirty="0">
                  <a:ea typeface="微軟正黑體" pitchFamily="34" charset="-120"/>
                </a:endParaRPr>
              </a:p>
            </p:txBody>
          </p:sp>
        </p:grpSp>
        <p:sp>
          <p:nvSpPr>
            <p:cNvPr id="39956" name="文字方塊 58"/>
            <p:cNvSpPr txBox="1">
              <a:spLocks noChangeArrowheads="1"/>
            </p:cNvSpPr>
            <p:nvPr/>
          </p:nvSpPr>
          <p:spPr bwMode="auto">
            <a:xfrm>
              <a:off x="3716905" y="3023955"/>
              <a:ext cx="4095455" cy="27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dist">
                <a:lnSpc>
                  <a:spcPts val="1200"/>
                </a:lnSpc>
              </a:pPr>
              <a:r>
                <a:rPr lang="zh-TW" altLang="en-US" sz="3200" b="1">
                  <a:latin typeface="標楷體" pitchFamily="65" charset="-120"/>
                  <a:ea typeface="標楷體" pitchFamily="65" charset="-120"/>
                </a:rPr>
                <a:t>產品</a:t>
              </a:r>
            </a:p>
          </p:txBody>
        </p:sp>
      </p:grpSp>
      <p:grpSp>
        <p:nvGrpSpPr>
          <p:cNvPr id="6" name="群組 61"/>
          <p:cNvGrpSpPr>
            <a:grpSpLocks/>
          </p:cNvGrpSpPr>
          <p:nvPr/>
        </p:nvGrpSpPr>
        <p:grpSpPr bwMode="auto">
          <a:xfrm>
            <a:off x="3492500" y="4733925"/>
            <a:ext cx="4456113" cy="558800"/>
            <a:chOff x="3536202" y="3545976"/>
            <a:chExt cx="4456178" cy="558099"/>
          </a:xfrm>
        </p:grpSpPr>
        <p:grpSp>
          <p:nvGrpSpPr>
            <p:cNvPr id="7" name="群組 45"/>
            <p:cNvGrpSpPr/>
            <p:nvPr/>
          </p:nvGrpSpPr>
          <p:grpSpPr>
            <a:xfrm>
              <a:off x="3536202" y="3545976"/>
              <a:ext cx="4456178" cy="558099"/>
              <a:chOff x="2194560" y="132950"/>
              <a:chExt cx="3901440" cy="109261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65" name="圓角化同側角落矩形 64"/>
              <p:cNvSpPr/>
              <p:nvPr/>
            </p:nvSpPr>
            <p:spPr>
              <a:xfrm rot="5400000">
                <a:off x="3598974" y="-1271464"/>
                <a:ext cx="1092611" cy="3901440"/>
              </a:xfrm>
              <a:prstGeom prst="round2SameRect">
                <a:avLst/>
              </a:prstGeom>
              <a:sp3d extrusionH="190500" prstMaterial="dkEdg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vert="vert"/>
              <a:lstStyle/>
              <a:p>
                <a:pPr>
                  <a:defRPr/>
                </a:pPr>
                <a:endParaRPr lang="zh-TW" altLang="en-US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6" name="圓角化同側角落矩形 4"/>
              <p:cNvSpPr/>
              <p:nvPr/>
            </p:nvSpPr>
            <p:spPr>
              <a:xfrm>
                <a:off x="2194560" y="184101"/>
                <a:ext cx="3850293" cy="9454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5250" tIns="47625" rIns="95250" bIns="47625" spcCol="1270" anchor="ctr"/>
              <a:lstStyle/>
              <a:p>
                <a:pPr marL="228600" lvl="1" indent="-228600" defTabSz="11112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TW" altLang="en-US" sz="2500" dirty="0">
                  <a:ea typeface="微軟正黑體" pitchFamily="34" charset="-120"/>
                </a:endParaRPr>
              </a:p>
              <a:p>
                <a:pPr marL="228600" lvl="1" indent="-228600" defTabSz="11112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TW" altLang="en-US" sz="2500" dirty="0">
                  <a:ea typeface="微軟正黑體" pitchFamily="34" charset="-120"/>
                </a:endParaRPr>
              </a:p>
            </p:txBody>
          </p:sp>
        </p:grpSp>
        <p:sp>
          <p:nvSpPr>
            <p:cNvPr id="39954" name="文字方塊 63"/>
            <p:cNvSpPr txBox="1">
              <a:spLocks noChangeArrowheads="1"/>
            </p:cNvSpPr>
            <p:nvPr/>
          </p:nvSpPr>
          <p:spPr bwMode="auto">
            <a:xfrm>
              <a:off x="3716905" y="3677834"/>
              <a:ext cx="4095455" cy="27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dist">
                <a:lnSpc>
                  <a:spcPts val="1200"/>
                </a:lnSpc>
              </a:pPr>
              <a:r>
                <a:rPr lang="zh-TW" altLang="en-US" sz="3200" b="1">
                  <a:latin typeface="標楷體" pitchFamily="65" charset="-120"/>
                  <a:ea typeface="標楷體" pitchFamily="65" charset="-120"/>
                </a:rPr>
                <a:t>廢棄物</a:t>
              </a:r>
            </a:p>
          </p:txBody>
        </p:sp>
      </p:grpSp>
      <p:grpSp>
        <p:nvGrpSpPr>
          <p:cNvPr id="8" name="群組 79"/>
          <p:cNvGrpSpPr>
            <a:grpSpLocks/>
          </p:cNvGrpSpPr>
          <p:nvPr/>
        </p:nvGrpSpPr>
        <p:grpSpPr bwMode="auto">
          <a:xfrm>
            <a:off x="3492500" y="5842000"/>
            <a:ext cx="4456113" cy="557213"/>
            <a:chOff x="3536885" y="4419110"/>
            <a:chExt cx="4456178" cy="558099"/>
          </a:xfrm>
        </p:grpSpPr>
        <p:grpSp>
          <p:nvGrpSpPr>
            <p:cNvPr id="9" name="群組 45"/>
            <p:cNvGrpSpPr/>
            <p:nvPr/>
          </p:nvGrpSpPr>
          <p:grpSpPr>
            <a:xfrm>
              <a:off x="3536885" y="4419110"/>
              <a:ext cx="4456178" cy="558099"/>
              <a:chOff x="2194560" y="132950"/>
              <a:chExt cx="3901440" cy="109261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47" name="圓角化同側角落矩形 46"/>
              <p:cNvSpPr/>
              <p:nvPr/>
            </p:nvSpPr>
            <p:spPr>
              <a:xfrm rot="5400000">
                <a:off x="3598974" y="-1271464"/>
                <a:ext cx="1092611" cy="3901440"/>
              </a:xfrm>
              <a:prstGeom prst="round2SameRect">
                <a:avLst/>
              </a:prstGeom>
              <a:sp3d extrusionH="190500" prstMaterial="dkEdg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vert="vert"/>
              <a:lstStyle/>
              <a:p>
                <a:pPr>
                  <a:defRPr/>
                </a:pPr>
                <a:endParaRPr lang="zh-TW" altLang="en-US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48" name="圓角化同側角落矩形 4"/>
              <p:cNvSpPr/>
              <p:nvPr/>
            </p:nvSpPr>
            <p:spPr>
              <a:xfrm>
                <a:off x="2194560" y="184101"/>
                <a:ext cx="3850293" cy="9454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5250" tIns="47625" rIns="95250" bIns="47625" spcCol="1270" anchor="ctr"/>
              <a:lstStyle/>
              <a:p>
                <a:pPr marL="228600" lvl="1" indent="-228600" defTabSz="11112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TW" altLang="en-US" sz="2500" dirty="0">
                  <a:ea typeface="微軟正黑體" pitchFamily="34" charset="-120"/>
                </a:endParaRPr>
              </a:p>
              <a:p>
                <a:pPr marL="228600" lvl="1" indent="-228600" defTabSz="11112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TW" altLang="en-US" sz="2500" dirty="0">
                  <a:ea typeface="微軟正黑體" pitchFamily="34" charset="-120"/>
                </a:endParaRPr>
              </a:p>
            </p:txBody>
          </p:sp>
        </p:grpSp>
        <p:sp>
          <p:nvSpPr>
            <p:cNvPr id="39952" name="文字方塊 66"/>
            <p:cNvSpPr txBox="1">
              <a:spLocks noChangeArrowheads="1"/>
            </p:cNvSpPr>
            <p:nvPr/>
          </p:nvSpPr>
          <p:spPr bwMode="auto">
            <a:xfrm>
              <a:off x="3716905" y="4552564"/>
              <a:ext cx="4095455" cy="27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dist">
                <a:lnSpc>
                  <a:spcPts val="1200"/>
                </a:lnSpc>
              </a:pPr>
              <a:r>
                <a:rPr lang="zh-TW" altLang="en-US" sz="3200" b="1">
                  <a:latin typeface="標楷體" pitchFamily="65" charset="-120"/>
                  <a:ea typeface="標楷體" pitchFamily="65" charset="-120"/>
                </a:rPr>
                <a:t>其他證明文件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7992380" y="1493785"/>
            <a:ext cx="675075" cy="696920"/>
            <a:chOff x="7047275" y="1471940"/>
            <a:chExt cx="675075" cy="696920"/>
          </a:xfrm>
        </p:grpSpPr>
        <p:sp>
          <p:nvSpPr>
            <p:cNvPr id="29" name="橢圓 28"/>
            <p:cNvSpPr/>
            <p:nvPr/>
          </p:nvSpPr>
          <p:spPr bwMode="auto">
            <a:xfrm>
              <a:off x="7047275" y="1471940"/>
              <a:ext cx="675075" cy="69692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104631" y="1538790"/>
              <a:ext cx="527709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ea typeface="微軟正黑體" pitchFamily="34" charset="-120"/>
                </a:rPr>
                <a:t>一類</a:t>
              </a:r>
              <a:endParaRPr lang="en-US" altLang="zh-TW" dirty="0" smtClean="0">
                <a:ea typeface="微軟正黑體" pitchFamily="34" charset="-120"/>
              </a:endParaRPr>
            </a:p>
            <a:p>
              <a:r>
                <a:rPr lang="zh-TW" altLang="en-US" dirty="0" smtClean="0">
                  <a:ea typeface="微軟正黑體" pitchFamily="34" charset="-120"/>
                </a:rPr>
                <a:t>二類</a:t>
              </a:r>
              <a:endParaRPr lang="zh-TW" altLang="en-US" dirty="0">
                <a:ea typeface="微軟正黑體" pitchFamily="34" charset="-120"/>
              </a:endParaRPr>
            </a:p>
          </p:txBody>
        </p:sp>
      </p:grpSp>
      <p:pic>
        <p:nvPicPr>
          <p:cNvPr id="31" name="Picture 2" descr="http://greenliving.epa.gov.tw/GreenLife/Image/MsnHea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2303875"/>
            <a:ext cx="2484438" cy="1715872"/>
          </a:xfrm>
          <a:prstGeom prst="rect">
            <a:avLst/>
          </a:prstGeom>
          <a:noFill/>
        </p:spPr>
      </p:pic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AutoShape 2"/>
          <p:cNvSpPr>
            <a:spLocks noChangeArrowheads="1"/>
          </p:cNvSpPr>
          <p:nvPr/>
        </p:nvSpPr>
        <p:spPr bwMode="auto">
          <a:xfrm>
            <a:off x="5724525" y="1854200"/>
            <a:ext cx="3106738" cy="442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kumimoji="0" lang="zh-TW" altLang="en-US" baseline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填寫</a:t>
            </a:r>
            <a:r>
              <a:rPr kumimoji="0" lang="zh-TW" altLang="en-US" baseline="0">
                <a:solidFill>
                  <a:srgbClr val="00B050"/>
                </a:solidFill>
                <a:latin typeface="華康粗黑體" pitchFamily="49" charset="-120"/>
                <a:ea typeface="華康粗黑體" pitchFamily="49" charset="-120"/>
              </a:rPr>
              <a:t>產品生產流程表</a:t>
            </a:r>
          </a:p>
        </p:txBody>
      </p:sp>
      <p:sp>
        <p:nvSpPr>
          <p:cNvPr id="420889" name="Rectangle 25"/>
          <p:cNvSpPr>
            <a:spLocks noChangeArrowheads="1"/>
          </p:cNvSpPr>
          <p:nvPr/>
        </p:nvSpPr>
        <p:spPr bwMode="auto">
          <a:xfrm>
            <a:off x="296863" y="1898650"/>
            <a:ext cx="8712200" cy="7699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選擇要編輯的工廠</a:t>
            </a:r>
          </a:p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依序填寫「原物料」、「產品」、「廢棄物」、其他證明文件</a:t>
            </a:r>
          </a:p>
        </p:txBody>
      </p:sp>
      <p:pic>
        <p:nvPicPr>
          <p:cNvPr id="4096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2668588"/>
            <a:ext cx="8235950" cy="4014787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0967" name="圓角矩形 6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40968" name="圓角矩形 7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9" name="圓角矩形 8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sp>
        <p:nvSpPr>
          <p:cNvPr id="10" name="橢圓 9"/>
          <p:cNvSpPr/>
          <p:nvPr/>
        </p:nvSpPr>
        <p:spPr bwMode="auto">
          <a:xfrm>
            <a:off x="1646675" y="2798929"/>
            <a:ext cx="2070230" cy="270031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微軟正黑體" pitchFamily="34" charset="-120"/>
            </a:endParaRPr>
          </a:p>
        </p:txBody>
      </p:sp>
      <p:sp>
        <p:nvSpPr>
          <p:cNvPr id="11" name="AutoShape 4"/>
          <p:cNvSpPr>
            <a:spLocks/>
          </p:cNvSpPr>
          <p:nvPr/>
        </p:nvSpPr>
        <p:spPr bwMode="auto">
          <a:xfrm>
            <a:off x="4166955" y="2698750"/>
            <a:ext cx="2071688" cy="428625"/>
          </a:xfrm>
          <a:prstGeom prst="borderCallout2">
            <a:avLst>
              <a:gd name="adj1" fmla="val 38171"/>
              <a:gd name="adj2" fmla="val 634"/>
              <a:gd name="adj3" fmla="val 40000"/>
              <a:gd name="adj4" fmla="val -4556"/>
              <a:gd name="adj5" fmla="val 56495"/>
              <a:gd name="adj6" fmla="val -22148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lang="zh-TW" altLang="en-US" sz="1600" b="1" baseline="0" dirty="0" smtClean="0">
                <a:ea typeface="微軟正黑體" pitchFamily="34" charset="-120"/>
              </a:rPr>
              <a:t>選擇</a:t>
            </a:r>
            <a:r>
              <a:rPr lang="en-US" altLang="zh-TW" sz="1600" b="1" baseline="0" dirty="0" smtClean="0">
                <a:ea typeface="微軟正黑體" pitchFamily="34" charset="-120"/>
              </a:rPr>
              <a:t>【</a:t>
            </a:r>
            <a:r>
              <a:rPr lang="zh-TW" altLang="en-US" sz="1600" b="1" baseline="0" dirty="0" smtClean="0">
                <a:ea typeface="微軟正黑體" pitchFamily="34" charset="-120"/>
              </a:rPr>
              <a:t>維護對象</a:t>
            </a:r>
            <a:r>
              <a:rPr lang="en-US" altLang="zh-TW" sz="1600" b="1" baseline="0" dirty="0" smtClean="0">
                <a:ea typeface="微軟正黑體" pitchFamily="34" charset="-120"/>
              </a:rPr>
              <a:t>】</a:t>
            </a:r>
            <a:endParaRPr lang="zh-TW" altLang="en-US" sz="1600" b="1" baseline="0" dirty="0">
              <a:ea typeface="微軟正黑體" pitchFamily="34" charset="-120"/>
            </a:endParaRPr>
          </a:p>
        </p:txBody>
      </p:sp>
      <p:pic>
        <p:nvPicPr>
          <p:cNvPr id="12" name="Picture 2" descr="http://greenliving.epa.gov.tw/GreenLife/Image/MsnHea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45" y="2800871"/>
            <a:ext cx="1039805" cy="718139"/>
          </a:xfrm>
          <a:prstGeom prst="rect">
            <a:avLst/>
          </a:prstGeom>
          <a:noFill/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89" name="Rectangle 25"/>
          <p:cNvSpPr>
            <a:spLocks noChangeArrowheads="1"/>
          </p:cNvSpPr>
          <p:nvPr/>
        </p:nvSpPr>
        <p:spPr bwMode="auto">
          <a:xfrm>
            <a:off x="206375" y="2033588"/>
            <a:ext cx="8712200" cy="7699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若工廠基本資料以憑證上傳，則系統會自動帶入生產流程表相關資料</a:t>
            </a:r>
          </a:p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只需再填選上傳其他證明文件即可</a:t>
            </a:r>
            <a:endParaRPr kumimoji="0" lang="zh-TW" altLang="en-US" baseline="0" dirty="0">
              <a:effectLst>
                <a:outerShdw blurRad="38100" dist="38100" dir="2700000" algn="tl">
                  <a:srgbClr val="FFFFFF"/>
                </a:outerShdw>
              </a:effectLst>
              <a:ea typeface="微軟正黑體" pitchFamily="34" charset="-120"/>
            </a:endParaRPr>
          </a:p>
        </p:txBody>
      </p:sp>
      <p:pic>
        <p:nvPicPr>
          <p:cNvPr id="4198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22613"/>
            <a:ext cx="2357438" cy="2916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990" name="Rectangle 16"/>
          <p:cNvSpPr>
            <a:spLocks noChangeArrowheads="1"/>
          </p:cNvSpPr>
          <p:nvPr/>
        </p:nvSpPr>
        <p:spPr bwMode="auto">
          <a:xfrm>
            <a:off x="250825" y="3122613"/>
            <a:ext cx="2357438" cy="2916237"/>
          </a:xfrm>
          <a:prstGeom prst="rect">
            <a:avLst/>
          </a:prstGeom>
          <a:solidFill>
            <a:srgbClr val="DFFF83">
              <a:alpha val="20000"/>
            </a:srgbClr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/>
          <a:lstStyle/>
          <a:p>
            <a:pPr algn="ctr"/>
            <a:r>
              <a:rPr kumimoji="0" lang="zh-TW" altLang="en-US" baseline="0" dirty="0">
                <a:solidFill>
                  <a:srgbClr val="FF0000"/>
                </a:solidFill>
                <a:ea typeface="微軟正黑體" pitchFamily="34" charset="-120"/>
              </a:rPr>
              <a:t>原物料</a:t>
            </a:r>
          </a:p>
        </p:txBody>
      </p:sp>
      <p:pic>
        <p:nvPicPr>
          <p:cNvPr id="3687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605" y="3649027"/>
            <a:ext cx="2357438" cy="21795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>
              <a:rot lat="0" lon="0" rev="900000"/>
            </a:camera>
            <a:lightRig rig="threePt" dir="t"/>
          </a:scene3d>
        </p:spPr>
      </p:pic>
      <p:sp>
        <p:nvSpPr>
          <p:cNvPr id="36873" name="Rectangle 16"/>
          <p:cNvSpPr>
            <a:spLocks noChangeArrowheads="1"/>
          </p:cNvSpPr>
          <p:nvPr/>
        </p:nvSpPr>
        <p:spPr bwMode="auto">
          <a:xfrm>
            <a:off x="1033783" y="3649027"/>
            <a:ext cx="2357438" cy="2179516"/>
          </a:xfrm>
          <a:prstGeom prst="rect">
            <a:avLst/>
          </a:prstGeom>
          <a:solidFill>
            <a:srgbClr val="DFFF83">
              <a:alpha val="20000"/>
            </a:srgbClr>
          </a:solidFill>
          <a:ln w="9525" algn="ctr">
            <a:solidFill>
              <a:srgbClr val="FF0000"/>
            </a:solidFill>
            <a:miter lim="800000"/>
            <a:headEnd/>
            <a:tailEnd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none" lIns="0" tIns="0"/>
          <a:lstStyle/>
          <a:p>
            <a:pPr algn="ctr">
              <a:defRPr/>
            </a:pPr>
            <a:r>
              <a:rPr kumimoji="0" lang="zh-TW" altLang="en-US" b="1" baseline="0" dirty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</a:rPr>
              <a:t>產品</a:t>
            </a:r>
          </a:p>
        </p:txBody>
      </p:sp>
      <p:pic>
        <p:nvPicPr>
          <p:cNvPr id="3687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6715" y="3923921"/>
            <a:ext cx="2436813" cy="19536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>
              <a:rot lat="0" lon="0" rev="1200000"/>
            </a:camera>
            <a:lightRig rig="threePt" dir="t"/>
          </a:scene3d>
        </p:spPr>
      </p:pic>
      <p:sp>
        <p:nvSpPr>
          <p:cNvPr id="36875" name="Rectangle 16"/>
          <p:cNvSpPr>
            <a:spLocks noChangeArrowheads="1"/>
          </p:cNvSpPr>
          <p:nvPr/>
        </p:nvSpPr>
        <p:spPr bwMode="auto">
          <a:xfrm>
            <a:off x="2006715" y="3923921"/>
            <a:ext cx="2438955" cy="1953691"/>
          </a:xfrm>
          <a:prstGeom prst="rect">
            <a:avLst/>
          </a:prstGeom>
          <a:solidFill>
            <a:srgbClr val="DFFF83">
              <a:alpha val="20000"/>
            </a:srgbClr>
          </a:solidFill>
          <a:ln w="9525" algn="ctr">
            <a:solidFill>
              <a:srgbClr val="FF0000"/>
            </a:solidFill>
            <a:miter lim="800000"/>
            <a:headEnd/>
            <a:tailEnd/>
          </a:ln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none" lIns="0" tIns="0"/>
          <a:lstStyle/>
          <a:p>
            <a:pPr algn="ctr">
              <a:defRPr/>
            </a:pPr>
            <a:r>
              <a:rPr kumimoji="0" lang="zh-TW" altLang="en-US" b="1" baseline="0" dirty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</a:rPr>
              <a:t>廢棄物</a:t>
            </a:r>
          </a:p>
        </p:txBody>
      </p:sp>
      <p:pic>
        <p:nvPicPr>
          <p:cNvPr id="4199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6000" y="2663825"/>
            <a:ext cx="3903663" cy="3771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996" name="Rectangle 16"/>
          <p:cNvSpPr>
            <a:spLocks noChangeArrowheads="1"/>
          </p:cNvSpPr>
          <p:nvPr/>
        </p:nvSpPr>
        <p:spPr bwMode="auto">
          <a:xfrm>
            <a:off x="4797425" y="2700338"/>
            <a:ext cx="3944938" cy="3771900"/>
          </a:xfrm>
          <a:prstGeom prst="rect">
            <a:avLst/>
          </a:prstGeom>
          <a:solidFill>
            <a:srgbClr val="DFFF83">
              <a:alpha val="20000"/>
            </a:srgbClr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/>
          <a:lstStyle/>
          <a:p>
            <a:pPr algn="ctr"/>
            <a:r>
              <a:rPr kumimoji="0" lang="zh-TW" altLang="en-US" baseline="0" dirty="0">
                <a:solidFill>
                  <a:srgbClr val="FF0000"/>
                </a:solidFill>
                <a:ea typeface="微軟正黑體" pitchFamily="34" charset="-120"/>
              </a:rPr>
              <a:t>其他證明文件</a:t>
            </a:r>
          </a:p>
        </p:txBody>
      </p:sp>
      <p:sp>
        <p:nvSpPr>
          <p:cNvPr id="41997" name="圓角矩形 13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41998" name="圓角矩形 14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16" name="圓角矩形 15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pic>
        <p:nvPicPr>
          <p:cNvPr id="42000" name="Picture 17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6163" y="4708525"/>
            <a:ext cx="1211262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2033588"/>
            <a:ext cx="2700338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圓角矩形 11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43013" name="圓角矩形 12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6" name="圓角矩形 5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  <p:sp>
        <p:nvSpPr>
          <p:cNvPr id="43015" name="矩形 44"/>
          <p:cNvSpPr>
            <a:spLocks noChangeArrowheads="1"/>
          </p:cNvSpPr>
          <p:nvPr/>
        </p:nvSpPr>
        <p:spPr bwMode="auto">
          <a:xfrm>
            <a:off x="431800" y="5814266"/>
            <a:ext cx="2484438" cy="81009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kumimoji="0" lang="zh-TW" altLang="en-US" sz="2400" b="1" baseline="0" dirty="0"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6238" y="4239090"/>
            <a:ext cx="6248607" cy="2127566"/>
          </a:xfrm>
          <a:prstGeom prst="rect">
            <a:avLst/>
          </a:prstGeom>
        </p:spPr>
      </p:pic>
      <p:sp>
        <p:nvSpPr>
          <p:cNvPr id="33" name="七角星形 32"/>
          <p:cNvSpPr/>
          <p:nvPr/>
        </p:nvSpPr>
        <p:spPr bwMode="auto">
          <a:xfrm rot="21175526">
            <a:off x="2675970" y="5667902"/>
            <a:ext cx="3522663" cy="854075"/>
          </a:xfrm>
          <a:prstGeom prst="star7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ea typeface="微軟正黑體" pitchFamily="34" charset="-120"/>
              </a:rPr>
              <a:t>完成送出</a:t>
            </a:r>
          </a:p>
        </p:txBody>
      </p:sp>
      <p:sp>
        <p:nvSpPr>
          <p:cNvPr id="14" name="文字方塊 16"/>
          <p:cNvSpPr txBox="1">
            <a:spLocks noChangeArrowheads="1"/>
          </p:cNvSpPr>
          <p:nvPr/>
        </p:nvSpPr>
        <p:spPr bwMode="auto">
          <a:xfrm>
            <a:off x="5967156" y="5139190"/>
            <a:ext cx="720080" cy="29751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zh-TW" altLang="en-US" dirty="0">
              <a:ea typeface="微軟正黑體" pitchFamily="34" charset="-120"/>
            </a:endParaRPr>
          </a:p>
        </p:txBody>
      </p:sp>
      <p:pic>
        <p:nvPicPr>
          <p:cNvPr id="15" name="Picture 2" descr="http://greenliving.epa.gov.tw/GreenLife/Image/MsnHea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540" y="2298013"/>
            <a:ext cx="2484698" cy="1716052"/>
          </a:xfrm>
          <a:prstGeom prst="rect">
            <a:avLst/>
          </a:prstGeom>
          <a:noFill/>
        </p:spPr>
      </p:pic>
      <p:sp>
        <p:nvSpPr>
          <p:cNvPr id="43018" name="AutoShape 31"/>
          <p:cNvSpPr>
            <a:spLocks noChangeArrowheads="1"/>
          </p:cNvSpPr>
          <p:nvPr/>
        </p:nvSpPr>
        <p:spPr bwMode="auto">
          <a:xfrm>
            <a:off x="2097088" y="2030414"/>
            <a:ext cx="5895975" cy="519059"/>
          </a:xfrm>
          <a:prstGeom prst="flowChartAlternateProcess">
            <a:avLst/>
          </a:prstGeom>
          <a:solidFill>
            <a:srgbClr val="FF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anchor="ctr"/>
          <a:lstStyle/>
          <a:p>
            <a:pPr algn="ctr"/>
            <a:r>
              <a:rPr kumimoji="0" lang="zh-TW" altLang="en-US" b="1" baseline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完成填寫後，選擇驗證單位，並送出案件</a:t>
            </a:r>
            <a:endParaRPr kumimoji="0" lang="en-US" altLang="zh-TW" b="1" baseline="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3021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6805" y="2573905"/>
            <a:ext cx="5500536" cy="139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圓形箭號 2"/>
          <p:cNvSpPr/>
          <p:nvPr/>
        </p:nvSpPr>
        <p:spPr bwMode="auto">
          <a:xfrm rot="3530679">
            <a:off x="5844468" y="3250655"/>
            <a:ext cx="1035115" cy="1082443"/>
          </a:xfrm>
          <a:prstGeom prst="circularArrow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微軟正黑體" pitchFamily="34" charset="-12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125" y="2213582"/>
            <a:ext cx="5917190" cy="4095738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1572542" y="1898830"/>
            <a:ext cx="5519738" cy="353943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anchor="ctr"/>
          <a:lstStyle/>
          <a:p>
            <a:pPr marL="355600" indent="-355600" algn="ctr">
              <a:buClr>
                <a:srgbClr val="008000"/>
              </a:buClr>
              <a:defRPr/>
            </a:pPr>
            <a:r>
              <a:rPr kumimoji="0" lang="zh-TW" altLang="en-US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系統自動寄發申請通知</a:t>
            </a:r>
            <a:r>
              <a:rPr kumimoji="0" lang="zh-TW" altLang="en-US" b="1" baseline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信</a:t>
            </a:r>
            <a:endParaRPr kumimoji="0" lang="zh-TW" altLang="en-US" b="1" baseline="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  <p:sp>
        <p:nvSpPr>
          <p:cNvPr id="7" name="圓角矩形 11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8" name="圓角矩形 12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9" name="圓角矩形 8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  <p:grpSp>
        <p:nvGrpSpPr>
          <p:cNvPr id="2" name="群組 48"/>
          <p:cNvGrpSpPr/>
          <p:nvPr/>
        </p:nvGrpSpPr>
        <p:grpSpPr>
          <a:xfrm>
            <a:off x="1421650" y="2382541"/>
            <a:ext cx="3960440" cy="3926779"/>
            <a:chOff x="2456765" y="2213865"/>
            <a:chExt cx="3690410" cy="3604607"/>
          </a:xfrm>
        </p:grpSpPr>
        <p:sp>
          <p:nvSpPr>
            <p:cNvPr id="46" name="圓角矩形 45"/>
            <p:cNvSpPr/>
            <p:nvPr/>
          </p:nvSpPr>
          <p:spPr bwMode="auto">
            <a:xfrm>
              <a:off x="2456765" y="3699030"/>
              <a:ext cx="3690410" cy="81009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全真顏體" pitchFamily="49" charset="-120"/>
              </a:endParaRPr>
            </a:p>
          </p:txBody>
        </p:sp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1830" y="2213865"/>
              <a:ext cx="2479675" cy="31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5152" y="2618910"/>
              <a:ext cx="931863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96398" y="2978950"/>
              <a:ext cx="1290637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00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06915" y="3338990"/>
              <a:ext cx="931863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01" name="Picture 9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35637" y="3744035"/>
              <a:ext cx="1363663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03" name="Picture 11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45727" y="3927231"/>
              <a:ext cx="1579563" cy="249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04" name="Picture 1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752020" y="4123835"/>
              <a:ext cx="931863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06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36885" y="4650640"/>
              <a:ext cx="1471613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07" name="Picture 1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06915" y="5100690"/>
              <a:ext cx="931863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09" name="Picture 17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806915" y="5505735"/>
              <a:ext cx="931863" cy="31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6" name="直線單箭頭接點 35"/>
            <p:cNvCxnSpPr/>
            <p:nvPr/>
          </p:nvCxnSpPr>
          <p:spPr bwMode="auto">
            <a:xfrm>
              <a:off x="4256965" y="2522395"/>
              <a:ext cx="0" cy="9651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線單箭頭接點 37"/>
            <p:cNvCxnSpPr/>
            <p:nvPr/>
          </p:nvCxnSpPr>
          <p:spPr bwMode="auto">
            <a:xfrm>
              <a:off x="4256965" y="2882435"/>
              <a:ext cx="0" cy="9651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/>
            <p:nvPr/>
          </p:nvCxnSpPr>
          <p:spPr bwMode="auto">
            <a:xfrm>
              <a:off x="4256965" y="3242475"/>
              <a:ext cx="0" cy="9651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直線單箭頭接點 39"/>
            <p:cNvCxnSpPr/>
            <p:nvPr/>
          </p:nvCxnSpPr>
          <p:spPr bwMode="auto">
            <a:xfrm>
              <a:off x="4256965" y="3602515"/>
              <a:ext cx="0" cy="9651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/>
            <p:nvPr/>
          </p:nvCxnSpPr>
          <p:spPr bwMode="auto">
            <a:xfrm>
              <a:off x="4256965" y="4509120"/>
              <a:ext cx="0" cy="9651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直線單箭頭接點 41"/>
            <p:cNvCxnSpPr/>
            <p:nvPr/>
          </p:nvCxnSpPr>
          <p:spPr bwMode="auto">
            <a:xfrm>
              <a:off x="4256965" y="4920670"/>
              <a:ext cx="0" cy="9651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/>
            <p:nvPr/>
          </p:nvCxnSpPr>
          <p:spPr bwMode="auto">
            <a:xfrm>
              <a:off x="4256965" y="5415725"/>
              <a:ext cx="0" cy="9651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477205" y="1853825"/>
            <a:ext cx="2317750" cy="442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kumimoji="0" lang="zh-TW" altLang="en-US" baseline="0" dirty="0" smtClean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審查流程</a:t>
            </a:r>
            <a:r>
              <a:rPr kumimoji="0" lang="zh-TW" altLang="en-US" sz="1400" baseline="0" dirty="0" smtClean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（簡略版）</a:t>
            </a:r>
            <a:endParaRPr kumimoji="0" lang="zh-TW" altLang="en-US" baseline="0" dirty="0">
              <a:solidFill>
                <a:srgbClr val="0066FF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47" name="圓角矩形 17"/>
          <p:cNvSpPr>
            <a:spLocks noChangeArrowheads="1"/>
          </p:cNvSpPr>
          <p:nvPr/>
        </p:nvSpPr>
        <p:spPr bwMode="auto">
          <a:xfrm>
            <a:off x="5495272" y="2078850"/>
            <a:ext cx="3487218" cy="16721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zh-TW" altLang="en-US" sz="1600" baseline="0" dirty="0" smtClean="0">
                <a:solidFill>
                  <a:schemeClr val="bg1"/>
                </a:solidFill>
                <a:ea typeface="微軟正黑體" pitchFamily="34" charset="-120"/>
              </a:rPr>
              <a:t>案件送出後，將進入審查階段。</a:t>
            </a:r>
            <a:endParaRPr kumimoji="0" lang="en-US" altLang="zh-TW" sz="1600" baseline="0" dirty="0" smtClean="0">
              <a:solidFill>
                <a:schemeClr val="bg1"/>
              </a:solidFill>
              <a:ea typeface="微軟正黑體" pitchFamily="34" charset="-120"/>
            </a:endParaRPr>
          </a:p>
          <a:p>
            <a:r>
              <a:rPr kumimoji="0" lang="en-US" altLang="zh-TW" sz="1600" baseline="0" dirty="0" smtClean="0">
                <a:solidFill>
                  <a:schemeClr val="bg1"/>
                </a:solidFill>
                <a:ea typeface="微軟正黑體" pitchFamily="34" charset="-120"/>
              </a:rPr>
              <a:t>※</a:t>
            </a:r>
            <a:r>
              <a:rPr kumimoji="0" lang="zh-TW" altLang="en-US" sz="1600" baseline="0" dirty="0" smtClean="0">
                <a:solidFill>
                  <a:schemeClr val="bg1"/>
                </a:solidFill>
                <a:ea typeface="微軟正黑體" pitchFamily="34" charset="-120"/>
              </a:rPr>
              <a:t>請務必</a:t>
            </a:r>
            <a:r>
              <a:rPr kumimoji="0" lang="zh-TW" altLang="en-US" sz="1600" b="1" baseline="0" dirty="0" smtClean="0">
                <a:solidFill>
                  <a:srgbClr val="FFFF00"/>
                </a:solidFill>
                <a:ea typeface="微軟正黑體" pitchFamily="34" charset="-120"/>
              </a:rPr>
              <a:t>留意案件時程</a:t>
            </a:r>
            <a:r>
              <a:rPr kumimoji="0" lang="zh-TW" altLang="en-US" sz="1600" baseline="0" dirty="0" smtClean="0">
                <a:solidFill>
                  <a:schemeClr val="bg1"/>
                </a:solidFill>
                <a:ea typeface="微軟正黑體" pitchFamily="34" charset="-120"/>
              </a:rPr>
              <a:t>。</a:t>
            </a:r>
            <a:endParaRPr kumimoji="0" lang="en-US" altLang="zh-TW" sz="1600" baseline="0" dirty="0" smtClean="0">
              <a:solidFill>
                <a:schemeClr val="bg1"/>
              </a:solidFill>
              <a:ea typeface="微軟正黑體" pitchFamily="34" charset="-120"/>
            </a:endParaRPr>
          </a:p>
          <a:p>
            <a:r>
              <a:rPr kumimoji="0" lang="en-US" altLang="zh-TW" sz="1600" baseline="0" dirty="0" smtClean="0">
                <a:solidFill>
                  <a:schemeClr val="bg1"/>
                </a:solidFill>
                <a:ea typeface="微軟正黑體" pitchFamily="34" charset="-120"/>
              </a:rPr>
              <a:t>※</a:t>
            </a:r>
            <a:r>
              <a:rPr kumimoji="0" lang="zh-TW" altLang="en-US" sz="1600" baseline="0" dirty="0" smtClean="0">
                <a:solidFill>
                  <a:schemeClr val="bg1"/>
                </a:solidFill>
                <a:ea typeface="微軟正黑體" pitchFamily="34" charset="-120"/>
              </a:rPr>
              <a:t>每當時程更新，系統將</a:t>
            </a:r>
            <a:r>
              <a:rPr kumimoji="0" lang="zh-TW" altLang="en-US" sz="1600" b="1" baseline="0" dirty="0" smtClean="0">
                <a:solidFill>
                  <a:srgbClr val="FFFF00"/>
                </a:solidFill>
                <a:ea typeface="微軟正黑體" pitchFamily="34" charset="-120"/>
              </a:rPr>
              <a:t>發信提醒</a:t>
            </a:r>
            <a:r>
              <a:rPr kumimoji="0" lang="zh-TW" altLang="en-US" sz="1600" baseline="0" dirty="0" smtClean="0">
                <a:solidFill>
                  <a:schemeClr val="bg1"/>
                </a:solidFill>
                <a:ea typeface="微軟正黑體" pitchFamily="34" charset="-120"/>
              </a:rPr>
              <a:t>。</a:t>
            </a:r>
            <a:endParaRPr kumimoji="0" lang="en-US" altLang="zh-TW" sz="1600" baseline="0" dirty="0" smtClean="0">
              <a:solidFill>
                <a:schemeClr val="bg1"/>
              </a:solidFill>
              <a:ea typeface="微軟正黑體" pitchFamily="34" charset="-120"/>
            </a:endParaRPr>
          </a:p>
          <a:p>
            <a:r>
              <a:rPr kumimoji="0" lang="en-US" altLang="zh-TW" sz="1600" baseline="0" dirty="0" smtClean="0">
                <a:solidFill>
                  <a:schemeClr val="bg1"/>
                </a:solidFill>
                <a:ea typeface="微軟正黑體" pitchFamily="34" charset="-120"/>
              </a:rPr>
              <a:t>※</a:t>
            </a:r>
            <a:r>
              <a:rPr kumimoji="0" lang="zh-TW" altLang="en-US" sz="1600" baseline="0" dirty="0" smtClean="0">
                <a:solidFill>
                  <a:schemeClr val="bg1"/>
                </a:solidFill>
                <a:ea typeface="微軟正黑體" pitchFamily="34" charset="-120"/>
              </a:rPr>
              <a:t>若沒收到信件，請</a:t>
            </a:r>
            <a:r>
              <a:rPr kumimoji="0" lang="zh-TW" altLang="en-US" sz="1600" b="1" baseline="0" dirty="0" smtClean="0">
                <a:solidFill>
                  <a:srgbClr val="FFFF00"/>
                </a:solidFill>
                <a:ea typeface="微軟正黑體" pitchFamily="34" charset="-120"/>
              </a:rPr>
              <a:t>主動前往系統查看</a:t>
            </a:r>
            <a:r>
              <a:rPr kumimoji="0" lang="zh-TW" altLang="en-US" sz="1600" baseline="0" dirty="0" smtClean="0">
                <a:solidFill>
                  <a:schemeClr val="bg1"/>
                </a:solidFill>
                <a:ea typeface="微軟正黑體" pitchFamily="34" charset="-120"/>
              </a:rPr>
              <a:t>，確保及時補件。</a:t>
            </a:r>
            <a:endParaRPr kumimoji="0" lang="zh-TW" altLang="en-US" sz="1600" baseline="0" dirty="0">
              <a:solidFill>
                <a:schemeClr val="bg1"/>
              </a:solidFill>
              <a:ea typeface="微軟正黑體" pitchFamily="34" charset="-120"/>
            </a:endParaRPr>
          </a:p>
        </p:txBody>
      </p:sp>
      <p:pic>
        <p:nvPicPr>
          <p:cNvPr id="33812" name="Picture 20" descr="http://www.clker.com/cliparts/D/6/k/F/G/J/important-post-it-md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638610">
            <a:off x="6271661" y="3416144"/>
            <a:ext cx="1642576" cy="1170130"/>
          </a:xfrm>
          <a:prstGeom prst="rect">
            <a:avLst/>
          </a:prstGeom>
          <a:noFill/>
        </p:spPr>
      </p:pic>
      <p:sp>
        <p:nvSpPr>
          <p:cNvPr id="28" name="圓角矩形 11"/>
          <p:cNvSpPr>
            <a:spLocks noChangeArrowheads="1"/>
          </p:cNvSpPr>
          <p:nvPr/>
        </p:nvSpPr>
        <p:spPr bwMode="auto">
          <a:xfrm>
            <a:off x="431800" y="1268413"/>
            <a:ext cx="2106613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同意書下載</a:t>
            </a:r>
          </a:p>
        </p:txBody>
      </p:sp>
      <p:sp>
        <p:nvSpPr>
          <p:cNvPr id="29" name="圓角矩形 12"/>
          <p:cNvSpPr>
            <a:spLocks noChangeArrowheads="1"/>
          </p:cNvSpPr>
          <p:nvPr/>
        </p:nvSpPr>
        <p:spPr bwMode="auto">
          <a:xfrm>
            <a:off x="2690813" y="1268413"/>
            <a:ext cx="2106612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400" b="1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微軟正黑體" pitchFamily="34" charset="-120"/>
              </a:rPr>
              <a:t>工廠基本資料</a:t>
            </a:r>
          </a:p>
        </p:txBody>
      </p:sp>
      <p:sp>
        <p:nvSpPr>
          <p:cNvPr id="30" name="圓角矩形 29"/>
          <p:cNvSpPr/>
          <p:nvPr/>
        </p:nvSpPr>
        <p:spPr bwMode="auto">
          <a:xfrm>
            <a:off x="4986338" y="1268413"/>
            <a:ext cx="2106612" cy="539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en-US" sz="2400" b="1" baseline="0" dirty="0">
                <a:solidFill>
                  <a:schemeClr val="lt1"/>
                </a:solidFill>
                <a:latin typeface="+mn-lt"/>
                <a:ea typeface="微軟正黑體" pitchFamily="34" charset="-120"/>
              </a:rPr>
              <a:t>填寫申請資料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1663700"/>
            <a:ext cx="8893175" cy="496093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1958975"/>
            <a:ext cx="4173537" cy="232568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657085" y="188913"/>
            <a:ext cx="828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kumimoji="0" lang="zh-TW" altLang="en-US" sz="4400" baseline="0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6" name="AutoShape 4"/>
          <p:cNvSpPr>
            <a:spLocks/>
          </p:cNvSpPr>
          <p:nvPr/>
        </p:nvSpPr>
        <p:spPr bwMode="auto">
          <a:xfrm>
            <a:off x="3057525" y="3009900"/>
            <a:ext cx="3133725" cy="450850"/>
          </a:xfrm>
          <a:prstGeom prst="borderCallout2">
            <a:avLst>
              <a:gd name="adj1" fmla="val 25352"/>
              <a:gd name="adj2" fmla="val -2431"/>
              <a:gd name="adj3" fmla="val 25352"/>
              <a:gd name="adj4" fmla="val -8917"/>
              <a:gd name="adj5" fmla="val 198944"/>
              <a:gd name="adj6" fmla="val -27963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r>
              <a:rPr kumimoji="0" lang="en-US" altLang="zh-TW" baseline="0" dirty="0">
                <a:ea typeface="微軟正黑體" pitchFamily="34" charset="-120"/>
              </a:rPr>
              <a:t>step1</a:t>
            </a:r>
            <a:r>
              <a:rPr kumimoji="0" lang="zh-TW" altLang="en-US" baseline="0" dirty="0">
                <a:ea typeface="微軟正黑體" pitchFamily="34" charset="-120"/>
              </a:rPr>
              <a:t>：點選「申請帳號」</a:t>
            </a:r>
          </a:p>
        </p:txBody>
      </p:sp>
      <p:sp>
        <p:nvSpPr>
          <p:cNvPr id="5127" name="AutoShape 2"/>
          <p:cNvSpPr>
            <a:spLocks noChangeArrowheads="1"/>
          </p:cNvSpPr>
          <p:nvPr/>
        </p:nvSpPr>
        <p:spPr bwMode="auto">
          <a:xfrm>
            <a:off x="566738" y="1041400"/>
            <a:ext cx="3286125" cy="4429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algn="ctr">
            <a:solidFill>
              <a:srgbClr val="FF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kumimoji="0" lang="en-US" altLang="zh-TW" baseline="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1.</a:t>
            </a:r>
            <a:r>
              <a:rPr kumimoji="0" lang="zh-TW" altLang="en-US" baseline="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申請帳號</a:t>
            </a:r>
          </a:p>
        </p:txBody>
      </p:sp>
      <p:sp>
        <p:nvSpPr>
          <p:cNvPr id="5128" name="AutoShape 3"/>
          <p:cNvSpPr>
            <a:spLocks noChangeArrowheads="1"/>
          </p:cNvSpPr>
          <p:nvPr/>
        </p:nvSpPr>
        <p:spPr bwMode="auto">
          <a:xfrm>
            <a:off x="4002088" y="1042988"/>
            <a:ext cx="2208212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lin ang="5400000" scaled="1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kumimoji="0" lang="en-US" altLang="zh-TW" baseline="0">
                <a:solidFill>
                  <a:srgbClr val="AEAEAE"/>
                </a:solidFill>
                <a:latin typeface="華康粗黑體" pitchFamily="49" charset="-120"/>
                <a:ea typeface="華康粗黑體" pitchFamily="49" charset="-120"/>
              </a:rPr>
              <a:t>2.</a:t>
            </a:r>
            <a:r>
              <a:rPr kumimoji="0" lang="zh-TW" altLang="en-US" baseline="0">
                <a:solidFill>
                  <a:srgbClr val="AEAEAE"/>
                </a:solidFill>
                <a:latin typeface="華康粗黑體" pitchFamily="49" charset="-120"/>
                <a:ea typeface="華康粗黑體" pitchFamily="49" charset="-120"/>
              </a:rPr>
              <a:t>變更密碼</a:t>
            </a:r>
          </a:p>
        </p:txBody>
      </p:sp>
      <p:sp>
        <p:nvSpPr>
          <p:cNvPr id="5129" name="AutoShape 3"/>
          <p:cNvSpPr>
            <a:spLocks noChangeArrowheads="1"/>
          </p:cNvSpPr>
          <p:nvPr/>
        </p:nvSpPr>
        <p:spPr bwMode="auto">
          <a:xfrm>
            <a:off x="6416675" y="1041400"/>
            <a:ext cx="2208213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lin ang="5400000" scaled="1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kumimoji="0" lang="en-US" altLang="zh-TW" baseline="0">
                <a:solidFill>
                  <a:srgbClr val="AEAEAE"/>
                </a:solidFill>
                <a:latin typeface="華康粗黑體" pitchFamily="49" charset="-120"/>
                <a:ea typeface="華康粗黑體" pitchFamily="49" charset="-120"/>
              </a:rPr>
              <a:t>3.</a:t>
            </a:r>
            <a:r>
              <a:rPr kumimoji="0" lang="zh-TW" altLang="en-US" baseline="0">
                <a:solidFill>
                  <a:srgbClr val="AEAEAE"/>
                </a:solidFill>
                <a:latin typeface="華康粗黑體" pitchFamily="49" charset="-120"/>
                <a:ea typeface="華康粗黑體" pitchFamily="49" charset="-120"/>
              </a:rPr>
              <a:t>忘記密碼</a:t>
            </a:r>
          </a:p>
        </p:txBody>
      </p:sp>
      <p:sp>
        <p:nvSpPr>
          <p:cNvPr id="5130" name="AutoShape 6"/>
          <p:cNvSpPr>
            <a:spLocks noChangeArrowheads="1"/>
          </p:cNvSpPr>
          <p:nvPr/>
        </p:nvSpPr>
        <p:spPr bwMode="auto">
          <a:xfrm>
            <a:off x="5654675" y="1673225"/>
            <a:ext cx="896938" cy="285750"/>
          </a:xfrm>
          <a:prstGeom prst="flowChartAlternateProcess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anchor="ctr"/>
          <a:lstStyle/>
          <a:p>
            <a:endParaRPr kumimoji="0" lang="zh-TW" altLang="en-US" baseline="0" dirty="0">
              <a:ea typeface="微軟正黑體" pitchFamily="34" charset="-120"/>
            </a:endParaRPr>
          </a:p>
        </p:txBody>
      </p:sp>
      <p:pic>
        <p:nvPicPr>
          <p:cNvPr id="6147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9550" y="4052888"/>
            <a:ext cx="6143625" cy="270668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5219700" y="6489700"/>
            <a:ext cx="612775" cy="184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baseline="0" dirty="0">
              <a:ea typeface="微軟正黑體" pitchFamily="34" charset="-120"/>
            </a:endParaRPr>
          </a:p>
        </p:txBody>
      </p:sp>
      <p:sp>
        <p:nvSpPr>
          <p:cNvPr id="5133" name="AutoShape 4"/>
          <p:cNvSpPr>
            <a:spLocks/>
          </p:cNvSpPr>
          <p:nvPr/>
        </p:nvSpPr>
        <p:spPr bwMode="auto">
          <a:xfrm flipH="1">
            <a:off x="161925" y="5229225"/>
            <a:ext cx="3933825" cy="854075"/>
          </a:xfrm>
          <a:prstGeom prst="borderCallout2">
            <a:avLst>
              <a:gd name="adj1" fmla="val 13384"/>
              <a:gd name="adj2" fmla="val -1935"/>
              <a:gd name="adj3" fmla="val 13384"/>
              <a:gd name="adj4" fmla="val -10282"/>
              <a:gd name="adj5" fmla="val 146065"/>
              <a:gd name="adj6" fmla="val -36176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r>
              <a:rPr kumimoji="0" lang="en-US" altLang="zh-TW" baseline="0" dirty="0">
                <a:ea typeface="微軟正黑體" pitchFamily="34" charset="-120"/>
              </a:rPr>
              <a:t>step2</a:t>
            </a:r>
            <a:r>
              <a:rPr kumimoji="0" lang="zh-TW" altLang="en-US" baseline="0" dirty="0">
                <a:ea typeface="微軟正黑體" pitchFamily="34" charset="-120"/>
              </a:rPr>
              <a:t>：閱讀帳號申請注意事項後，點選「我同意」</a:t>
            </a:r>
          </a:p>
        </p:txBody>
      </p:sp>
      <p:sp>
        <p:nvSpPr>
          <p:cNvPr id="10" name="矩形 9"/>
          <p:cNvSpPr/>
          <p:nvPr/>
        </p:nvSpPr>
        <p:spPr>
          <a:xfrm>
            <a:off x="1827213" y="4014788"/>
            <a:ext cx="719137" cy="269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baseline="0" dirty="0">
              <a:ea typeface="微軟正黑體" pitchFamily="34" charset="-120"/>
            </a:endParaRPr>
          </a:p>
        </p:txBody>
      </p:sp>
      <p:pic>
        <p:nvPicPr>
          <p:cNvPr id="5135" name="Picture 4" descr="Blue Curved Arrow Sm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3058" flipH="1">
            <a:off x="3792538" y="1592263"/>
            <a:ext cx="23510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01482" y="269745"/>
            <a:ext cx="75260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帳號密碼申請及忘記密碼</a:t>
            </a:r>
            <a:endParaRPr kumimoji="0" lang="zh-TW" altLang="en-US" sz="4800" baseline="0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3201988"/>
            <a:ext cx="70104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" y="998538"/>
            <a:ext cx="724535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4" descr="Blue Curved Arrow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201438" flipH="1">
            <a:off x="5372100" y="4041775"/>
            <a:ext cx="13160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文字方塊 15"/>
          <p:cNvSpPr txBox="1">
            <a:spLocks noChangeArrowheads="1"/>
          </p:cNvSpPr>
          <p:nvPr/>
        </p:nvSpPr>
        <p:spPr bwMode="auto">
          <a:xfrm>
            <a:off x="6146800" y="3833813"/>
            <a:ext cx="495300" cy="298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 dirty="0">
              <a:ea typeface="微軟正黑體" pitchFamily="34" charset="-120"/>
            </a:endParaRPr>
          </a:p>
        </p:txBody>
      </p:sp>
      <p:sp>
        <p:nvSpPr>
          <p:cNvPr id="45064" name="文字方塊 16"/>
          <p:cNvSpPr txBox="1">
            <a:spLocks noChangeArrowheads="1"/>
          </p:cNvSpPr>
          <p:nvPr/>
        </p:nvSpPr>
        <p:spPr bwMode="auto">
          <a:xfrm>
            <a:off x="2051050" y="4841875"/>
            <a:ext cx="855663" cy="2968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 dirty="0">
              <a:ea typeface="微軟正黑體" pitchFamily="34" charset="-120"/>
            </a:endParaRPr>
          </a:p>
        </p:txBody>
      </p:sp>
      <p:sp>
        <p:nvSpPr>
          <p:cNvPr id="45065" name="Rectangle 8"/>
          <p:cNvSpPr>
            <a:spLocks noChangeArrowheads="1"/>
          </p:cNvSpPr>
          <p:nvPr/>
        </p:nvSpPr>
        <p:spPr bwMode="auto">
          <a:xfrm>
            <a:off x="161925" y="5319210"/>
            <a:ext cx="8542338" cy="821763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C00000"/>
            </a:solidFill>
            <a:miter lim="800000"/>
            <a:headEnd/>
            <a:tailEnd/>
          </a:ln>
        </p:spPr>
        <p:txBody>
          <a:bodyPr lIns="0" tIns="0" anchor="ctr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1257300" algn="l"/>
              </a:tabLst>
            </a:pPr>
            <a:r>
              <a:rPr lang="zh-TW" altLang="en-US" sz="2400" kern="100" dirty="0" smtClean="0">
                <a:latin typeface="+mj-ea"/>
                <a:ea typeface="+mj-ea"/>
                <a:cs typeface="Times New Roman"/>
              </a:rPr>
              <a:t>依</a:t>
            </a:r>
            <a:r>
              <a:rPr lang="en-US" altLang="zh-TW" sz="2400" kern="100" dirty="0">
                <a:latin typeface="+mj-ea"/>
                <a:ea typeface="+mj-ea"/>
                <a:cs typeface="Times New Roman"/>
              </a:rPr>
              <a:t>『</a:t>
            </a:r>
            <a:r>
              <a:rPr lang="zh-TW" altLang="en-US" sz="2400" kern="100" dirty="0">
                <a:latin typeface="+mj-ea"/>
                <a:ea typeface="+mj-ea"/>
                <a:cs typeface="Times New Roman"/>
              </a:rPr>
              <a:t>行政院環境保護署環境保護產品申請審查作業規範</a:t>
            </a:r>
            <a:r>
              <a:rPr lang="en-US" altLang="zh-TW" sz="2400" kern="100" dirty="0" smtClean="0">
                <a:latin typeface="+mj-ea"/>
                <a:ea typeface="+mj-ea"/>
                <a:cs typeface="Times New Roman"/>
              </a:rPr>
              <a:t>』</a:t>
            </a:r>
            <a:r>
              <a:rPr lang="zh-TW" altLang="en-US" sz="2400" kern="100" dirty="0" smtClean="0">
                <a:latin typeface="+mj-ea"/>
                <a:ea typeface="+mj-ea"/>
                <a:cs typeface="Times New Roman"/>
              </a:rPr>
              <a:t>，</a:t>
            </a:r>
            <a:r>
              <a:rPr lang="zh-TW" altLang="zh-TW" sz="2400" kern="100" dirty="0" smtClean="0">
                <a:solidFill>
                  <a:srgbClr val="C00000"/>
                </a:solidFill>
                <a:latin typeface="+mj-ea"/>
                <a:ea typeface="+mj-ea"/>
                <a:cs typeface="Times New Roman"/>
              </a:rPr>
              <a:t>驗證機構</a:t>
            </a:r>
            <a:r>
              <a:rPr lang="zh-TW" altLang="zh-TW" sz="2400" kern="100" dirty="0" smtClean="0">
                <a:latin typeface="+mj-ea"/>
                <a:ea typeface="+mj-ea"/>
                <a:cs typeface="Times New Roman"/>
              </a:rPr>
              <a:t>應於申請文件以網路傳輸方式送達日起</a:t>
            </a:r>
            <a:r>
              <a:rPr lang="zh-TW" altLang="zh-TW" sz="2400" kern="100" dirty="0" smtClean="0">
                <a:solidFill>
                  <a:srgbClr val="C00000"/>
                </a:solidFill>
                <a:latin typeface="+mj-ea"/>
                <a:ea typeface="+mj-ea"/>
                <a:cs typeface="Times New Roman"/>
              </a:rPr>
              <a:t>七日內進行申請文件完整性檢核</a:t>
            </a:r>
            <a:r>
              <a:rPr lang="zh-TW" altLang="zh-TW" sz="2400" kern="100" dirty="0" smtClean="0">
                <a:latin typeface="+mj-ea"/>
                <a:ea typeface="+mj-ea"/>
                <a:cs typeface="Times New Roman"/>
              </a:rPr>
              <a:t>，</a:t>
            </a:r>
            <a:r>
              <a:rPr lang="zh-TW" altLang="zh-TW" sz="2400" kern="100" dirty="0" smtClean="0">
                <a:solidFill>
                  <a:srgbClr val="C00000"/>
                </a:solidFill>
                <a:latin typeface="+mj-ea"/>
                <a:ea typeface="+mj-ea"/>
                <a:cs typeface="Times New Roman"/>
              </a:rPr>
              <a:t>申請文件如有缺漏或不符者</a:t>
            </a:r>
            <a:r>
              <a:rPr lang="zh-TW" altLang="zh-TW" sz="2400" kern="100" dirty="0" smtClean="0">
                <a:latin typeface="+mj-ea"/>
                <a:ea typeface="+mj-ea"/>
                <a:cs typeface="Times New Roman"/>
              </a:rPr>
              <a:t>應通知申請</a:t>
            </a:r>
            <a:r>
              <a:rPr lang="zh-TW" altLang="zh-TW" sz="2400" kern="100" dirty="0" smtClean="0">
                <a:solidFill>
                  <a:srgbClr val="C00000"/>
                </a:solidFill>
                <a:latin typeface="+mj-ea"/>
                <a:ea typeface="+mj-ea"/>
                <a:cs typeface="Times New Roman"/>
              </a:rPr>
              <a:t>廠商於十四日內完成補正</a:t>
            </a:r>
            <a:r>
              <a:rPr lang="zh-TW" altLang="zh-TW" sz="2400" kern="100" dirty="0" smtClean="0">
                <a:latin typeface="+mj-ea"/>
                <a:ea typeface="+mj-ea"/>
                <a:cs typeface="Times New Roman"/>
              </a:rPr>
              <a:t>，再經檢核仍有</a:t>
            </a:r>
            <a:r>
              <a:rPr lang="zh-TW" altLang="zh-TW" sz="2400" kern="100" dirty="0" smtClean="0">
                <a:solidFill>
                  <a:srgbClr val="C00000"/>
                </a:solidFill>
                <a:latin typeface="+mj-ea"/>
                <a:ea typeface="+mj-ea"/>
                <a:cs typeface="Times New Roman"/>
              </a:rPr>
              <a:t>缺漏或不符者逕行退件</a:t>
            </a:r>
            <a:r>
              <a:rPr lang="zh-TW" altLang="zh-TW" sz="2400" kern="100" dirty="0" smtClean="0">
                <a:latin typeface="+mj-ea"/>
                <a:ea typeface="+mj-ea"/>
                <a:cs typeface="Times New Roman"/>
              </a:rPr>
              <a:t>。</a:t>
            </a:r>
            <a:endParaRPr kumimoji="0" lang="zh-TW" altLang="en-US" sz="2400" baseline="0" dirty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AutoShape 2"/>
          <p:cNvSpPr>
            <a:spLocks noChangeArrowheads="1"/>
          </p:cNvSpPr>
          <p:nvPr/>
        </p:nvSpPr>
        <p:spPr bwMode="auto">
          <a:xfrm>
            <a:off x="250825" y="2406650"/>
            <a:ext cx="3106738" cy="442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kumimoji="0" lang="en-US" altLang="zh-TW" baseline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1.</a:t>
            </a:r>
            <a:r>
              <a:rPr kumimoji="0" lang="zh-TW" altLang="en-US" baseline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文件檢核通過</a:t>
            </a:r>
          </a:p>
        </p:txBody>
      </p:sp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606800"/>
            <a:ext cx="4346575" cy="2879725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889" name="Rectangle 25"/>
          <p:cNvSpPr>
            <a:spLocks noChangeArrowheads="1"/>
          </p:cNvSpPr>
          <p:nvPr/>
        </p:nvSpPr>
        <p:spPr bwMode="auto">
          <a:xfrm>
            <a:off x="206375" y="2984500"/>
            <a:ext cx="4230688" cy="4619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sz="2400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系統自動寄發繳費通知信</a:t>
            </a:r>
          </a:p>
        </p:txBody>
      </p:sp>
      <p:sp>
        <p:nvSpPr>
          <p:cNvPr id="43015" name="Line 15"/>
          <p:cNvSpPr>
            <a:spLocks noChangeShapeType="1"/>
          </p:cNvSpPr>
          <p:nvPr/>
        </p:nvSpPr>
        <p:spPr bwMode="auto">
          <a:xfrm>
            <a:off x="4500563" y="2176463"/>
            <a:ext cx="0" cy="4681537"/>
          </a:xfrm>
          <a:prstGeom prst="line">
            <a:avLst/>
          </a:prstGeom>
          <a:noFill/>
          <a:ln w="38100">
            <a:solidFill>
              <a:srgbClr val="800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0" tIns="0"/>
          <a:lstStyle/>
          <a:p>
            <a:endParaRPr lang="zh-TW" altLang="en-US" dirty="0">
              <a:ea typeface="微軟正黑體" pitchFamily="34" charset="-120"/>
            </a:endParaRPr>
          </a:p>
        </p:txBody>
      </p:sp>
      <p:pic>
        <p:nvPicPr>
          <p:cNvPr id="4301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14650"/>
            <a:ext cx="4033838" cy="3278188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7" name="AutoShape 2"/>
          <p:cNvSpPr>
            <a:spLocks noChangeArrowheads="1"/>
          </p:cNvSpPr>
          <p:nvPr/>
        </p:nvSpPr>
        <p:spPr bwMode="auto">
          <a:xfrm>
            <a:off x="4886325" y="2406650"/>
            <a:ext cx="3106738" cy="442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kumimoji="0" lang="en-US" altLang="zh-TW" baseline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2.</a:t>
            </a:r>
            <a:r>
              <a:rPr kumimoji="0" lang="zh-TW" altLang="en-US" baseline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上傳繳費收據</a:t>
            </a:r>
          </a:p>
        </p:txBody>
      </p:sp>
      <p:pic>
        <p:nvPicPr>
          <p:cNvPr id="4301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4554538"/>
            <a:ext cx="3286125" cy="2087562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85863"/>
            <a:ext cx="873283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文字方塊 12"/>
          <p:cNvSpPr txBox="1">
            <a:spLocks noChangeArrowheads="1"/>
          </p:cNvSpPr>
          <p:nvPr/>
        </p:nvSpPr>
        <p:spPr bwMode="auto">
          <a:xfrm>
            <a:off x="71438" y="1482725"/>
            <a:ext cx="1331912" cy="298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1pPr>
            <a:lvl2pPr marL="742950" indent="-28575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2pPr>
            <a:lvl3pPr marL="11430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3pPr>
            <a:lvl4pPr marL="16002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4pPr>
            <a:lvl5pPr marL="20574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9pPr>
          </a:lstStyle>
          <a:p>
            <a:pPr eaLnBrk="1" hangingPunct="1"/>
            <a:endParaRPr lang="zh-TW" altLang="en-US" dirty="0">
              <a:ea typeface="微軟正黑體" pitchFamily="34" charset="-12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AutoShape 2"/>
          <p:cNvSpPr>
            <a:spLocks noChangeArrowheads="1"/>
          </p:cNvSpPr>
          <p:nvPr/>
        </p:nvSpPr>
        <p:spPr bwMode="auto">
          <a:xfrm>
            <a:off x="250825" y="998537"/>
            <a:ext cx="4276170" cy="578882"/>
          </a:xfrm>
          <a:prstGeom prst="roundRect">
            <a:avLst>
              <a:gd name="adj" fmla="val 16667"/>
            </a:avLst>
          </a:prstGeom>
          <a:blipFill>
            <a:blip r:embed="rId3" cstate="print"/>
            <a:tile tx="0" ty="0" sx="100000" sy="100000" flip="none" algn="tl"/>
          </a:blipFill>
          <a:ln w="12700" algn="ctr">
            <a:solidFill>
              <a:srgbClr val="00B05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dist" defTabSz="912813">
              <a:defRPr/>
            </a:pPr>
            <a:r>
              <a:rPr kumimoji="0" lang="zh-TW" altLang="en-US" sz="2800" b="1" spc="300" baseline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粗黑體" pitchFamily="49" charset="-120"/>
                <a:ea typeface="華康粗黑體" pitchFamily="49" charset="-120"/>
              </a:rPr>
              <a:t>各階段審查通知信</a:t>
            </a:r>
          </a:p>
        </p:txBody>
      </p:sp>
      <p:grpSp>
        <p:nvGrpSpPr>
          <p:cNvPr id="44037" name="Group 18"/>
          <p:cNvGrpSpPr>
            <a:grpSpLocks/>
          </p:cNvGrpSpPr>
          <p:nvPr/>
        </p:nvGrpSpPr>
        <p:grpSpPr bwMode="auto">
          <a:xfrm>
            <a:off x="250825" y="1695450"/>
            <a:ext cx="2655888" cy="1620838"/>
            <a:chOff x="158" y="1366"/>
            <a:chExt cx="2212" cy="1649"/>
          </a:xfrm>
        </p:grpSpPr>
        <p:pic>
          <p:nvPicPr>
            <p:cNvPr id="44053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366"/>
              <a:ext cx="2212" cy="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4" name="Rectangle 13"/>
            <p:cNvSpPr>
              <a:spLocks noChangeArrowheads="1"/>
            </p:cNvSpPr>
            <p:nvPr/>
          </p:nvSpPr>
          <p:spPr bwMode="auto">
            <a:xfrm>
              <a:off x="215" y="1366"/>
              <a:ext cx="2155" cy="1644"/>
            </a:xfrm>
            <a:prstGeom prst="rect">
              <a:avLst/>
            </a:prstGeom>
            <a:solidFill>
              <a:srgbClr val="DFFF83">
                <a:alpha val="20000"/>
              </a:srgbClr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anchor="ctr"/>
            <a:lstStyle/>
            <a:p>
              <a:pPr algn="ctr"/>
              <a:r>
                <a:rPr kumimoji="0" lang="zh-TW" altLang="en-US" baseline="0" dirty="0">
                  <a:solidFill>
                    <a:srgbClr val="FF0000"/>
                  </a:solidFill>
                  <a:ea typeface="微軟正黑體" pitchFamily="34" charset="-120"/>
                </a:rPr>
                <a:t>初審補件通知信</a:t>
              </a:r>
            </a:p>
          </p:txBody>
        </p:sp>
      </p:grpSp>
      <p:grpSp>
        <p:nvGrpSpPr>
          <p:cNvPr id="44038" name="Group 19"/>
          <p:cNvGrpSpPr>
            <a:grpSpLocks/>
          </p:cNvGrpSpPr>
          <p:nvPr/>
        </p:nvGrpSpPr>
        <p:grpSpPr bwMode="auto">
          <a:xfrm>
            <a:off x="3282950" y="1628775"/>
            <a:ext cx="2609850" cy="1800225"/>
            <a:chOff x="1831" y="2387"/>
            <a:chExt cx="2212" cy="1556"/>
          </a:xfrm>
        </p:grpSpPr>
        <p:pic>
          <p:nvPicPr>
            <p:cNvPr id="4405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" y="2387"/>
              <a:ext cx="2212" cy="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2" name="Rectangle 15"/>
            <p:cNvSpPr>
              <a:spLocks noChangeArrowheads="1"/>
            </p:cNvSpPr>
            <p:nvPr/>
          </p:nvSpPr>
          <p:spPr bwMode="auto">
            <a:xfrm>
              <a:off x="1831" y="2387"/>
              <a:ext cx="2212" cy="1556"/>
            </a:xfrm>
            <a:prstGeom prst="rect">
              <a:avLst/>
            </a:prstGeom>
            <a:solidFill>
              <a:srgbClr val="DFFF83">
                <a:alpha val="20000"/>
              </a:srgbClr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anchor="ctr"/>
            <a:lstStyle/>
            <a:p>
              <a:pPr algn="ctr"/>
              <a:r>
                <a:rPr kumimoji="0" lang="zh-TW" altLang="en-US" baseline="0" dirty="0">
                  <a:solidFill>
                    <a:srgbClr val="FF0000"/>
                  </a:solidFill>
                  <a:ea typeface="微軟正黑體" pitchFamily="34" charset="-120"/>
                </a:rPr>
                <a:t>發約通知信</a:t>
              </a:r>
            </a:p>
          </p:txBody>
        </p:sp>
      </p:grpSp>
      <p:grpSp>
        <p:nvGrpSpPr>
          <p:cNvPr id="44039" name="Group 20"/>
          <p:cNvGrpSpPr>
            <a:grpSpLocks/>
          </p:cNvGrpSpPr>
          <p:nvPr/>
        </p:nvGrpSpPr>
        <p:grpSpPr bwMode="auto">
          <a:xfrm>
            <a:off x="6221413" y="1673225"/>
            <a:ext cx="2609850" cy="1668463"/>
            <a:chOff x="4092" y="1619"/>
            <a:chExt cx="2155" cy="1556"/>
          </a:xfrm>
        </p:grpSpPr>
        <p:pic>
          <p:nvPicPr>
            <p:cNvPr id="4404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" y="1619"/>
              <a:ext cx="2155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0" name="Rectangle 17"/>
            <p:cNvSpPr>
              <a:spLocks noChangeArrowheads="1"/>
            </p:cNvSpPr>
            <p:nvPr/>
          </p:nvSpPr>
          <p:spPr bwMode="auto">
            <a:xfrm>
              <a:off x="4092" y="1619"/>
              <a:ext cx="2155" cy="1556"/>
            </a:xfrm>
            <a:prstGeom prst="rect">
              <a:avLst/>
            </a:prstGeom>
            <a:solidFill>
              <a:srgbClr val="DFFF83">
                <a:alpha val="20000"/>
              </a:srgbClr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anchor="ctr"/>
            <a:lstStyle/>
            <a:p>
              <a:pPr algn="ctr"/>
              <a:r>
                <a:rPr kumimoji="0" lang="zh-TW" altLang="en-US" baseline="0" dirty="0">
                  <a:solidFill>
                    <a:srgbClr val="FF0000"/>
                  </a:solidFill>
                  <a:ea typeface="微軟正黑體" pitchFamily="34" charset="-120"/>
                </a:rPr>
                <a:t>發證通知信</a:t>
              </a:r>
            </a:p>
          </p:txBody>
        </p:sp>
      </p:grpSp>
      <p:sp>
        <p:nvSpPr>
          <p:cNvPr id="44040" name="Line 21"/>
          <p:cNvSpPr>
            <a:spLocks noChangeShapeType="1"/>
          </p:cNvSpPr>
          <p:nvPr/>
        </p:nvSpPr>
        <p:spPr bwMode="auto">
          <a:xfrm flipH="1">
            <a:off x="6350" y="3695700"/>
            <a:ext cx="9144000" cy="0"/>
          </a:xfrm>
          <a:prstGeom prst="line">
            <a:avLst/>
          </a:prstGeom>
          <a:noFill/>
          <a:ln w="38100">
            <a:solidFill>
              <a:srgbClr val="800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0" tIns="0"/>
          <a:lstStyle/>
          <a:p>
            <a:endParaRPr lang="zh-TW" altLang="en-US" dirty="0">
              <a:ea typeface="微軟正黑體" pitchFamily="34" charset="-120"/>
            </a:endParaRPr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924300"/>
            <a:ext cx="265588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Rectangle 25"/>
          <p:cNvSpPr>
            <a:spLocks noChangeArrowheads="1"/>
          </p:cNvSpPr>
          <p:nvPr/>
        </p:nvSpPr>
        <p:spPr bwMode="auto">
          <a:xfrm>
            <a:off x="260350" y="3924300"/>
            <a:ext cx="2587625" cy="1616075"/>
          </a:xfrm>
          <a:prstGeom prst="rect">
            <a:avLst/>
          </a:prstGeom>
          <a:solidFill>
            <a:srgbClr val="DFFF83">
              <a:alpha val="20000"/>
            </a:srgbClr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/>
          <a:lstStyle/>
          <a:p>
            <a:pPr algn="ctr"/>
            <a:r>
              <a:rPr kumimoji="0" lang="zh-TW" altLang="en-US" baseline="0" dirty="0">
                <a:solidFill>
                  <a:srgbClr val="FF0000"/>
                </a:solidFill>
                <a:ea typeface="微軟正黑體" pitchFamily="34" charset="-120"/>
              </a:rPr>
              <a:t>不受理該案件通知信</a:t>
            </a:r>
          </a:p>
        </p:txBody>
      </p:sp>
      <p:pic>
        <p:nvPicPr>
          <p:cNvPr id="44043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3917950"/>
            <a:ext cx="260191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Rectangle 30"/>
          <p:cNvSpPr>
            <a:spLocks noChangeArrowheads="1"/>
          </p:cNvSpPr>
          <p:nvPr/>
        </p:nvSpPr>
        <p:spPr bwMode="auto">
          <a:xfrm>
            <a:off x="3348038" y="3917950"/>
            <a:ext cx="2601912" cy="1962150"/>
          </a:xfrm>
          <a:prstGeom prst="rect">
            <a:avLst/>
          </a:prstGeom>
          <a:solidFill>
            <a:srgbClr val="DFFF83">
              <a:alpha val="20000"/>
            </a:srgbClr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anchor="ctr"/>
          <a:lstStyle/>
          <a:p>
            <a:pPr algn="ctr"/>
            <a:endParaRPr kumimoji="0" lang="zh-TW" altLang="en-US" baseline="0" dirty="0">
              <a:solidFill>
                <a:srgbClr val="FF0000"/>
              </a:solidFill>
              <a:ea typeface="微軟正黑體" pitchFamily="34" charset="-120"/>
            </a:endParaRPr>
          </a:p>
        </p:txBody>
      </p:sp>
      <p:pic>
        <p:nvPicPr>
          <p:cNvPr id="44045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3917950"/>
            <a:ext cx="260191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Rectangle 32"/>
          <p:cNvSpPr>
            <a:spLocks noChangeArrowheads="1"/>
          </p:cNvSpPr>
          <p:nvPr/>
        </p:nvSpPr>
        <p:spPr bwMode="auto">
          <a:xfrm>
            <a:off x="6261100" y="3917950"/>
            <a:ext cx="2601913" cy="1854200"/>
          </a:xfrm>
          <a:prstGeom prst="rect">
            <a:avLst/>
          </a:prstGeom>
          <a:solidFill>
            <a:srgbClr val="DFFF83">
              <a:alpha val="20000"/>
            </a:srgbClr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anchor="ctr"/>
          <a:lstStyle/>
          <a:p>
            <a:pPr algn="ctr"/>
            <a:endParaRPr kumimoji="0" lang="zh-TW" altLang="en-US" baseline="0" dirty="0">
              <a:solidFill>
                <a:srgbClr val="FF0000"/>
              </a:solidFill>
              <a:ea typeface="微軟正黑體" pitchFamily="34" charset="-120"/>
            </a:endParaRPr>
          </a:p>
        </p:txBody>
      </p:sp>
      <p:sp>
        <p:nvSpPr>
          <p:cNvPr id="44047" name="文字方塊 21"/>
          <p:cNvSpPr txBox="1">
            <a:spLocks noChangeArrowheads="1"/>
          </p:cNvSpPr>
          <p:nvPr/>
        </p:nvSpPr>
        <p:spPr bwMode="auto">
          <a:xfrm>
            <a:off x="3816350" y="3917950"/>
            <a:ext cx="14668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1pPr>
            <a:lvl2pPr marL="742950" indent="-28575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2pPr>
            <a:lvl3pPr marL="11430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3pPr>
            <a:lvl4pPr marL="16002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4pPr>
            <a:lvl5pPr marL="20574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9pPr>
          </a:lstStyle>
          <a:p>
            <a:pPr eaLnBrk="1" hangingPunct="1"/>
            <a:r>
              <a:rPr kumimoji="0" lang="zh-TW" altLang="en-US" baseline="0" dirty="0">
                <a:solidFill>
                  <a:srgbClr val="FF0000"/>
                </a:solidFill>
                <a:ea typeface="微軟正黑體" pitchFamily="34" charset="-120"/>
              </a:rPr>
              <a:t>駁回通知信</a:t>
            </a:r>
          </a:p>
          <a:p>
            <a:pPr eaLnBrk="1" hangingPunct="1"/>
            <a:endParaRPr kumimoji="0" lang="zh-TW" altLang="en-US" dirty="0">
              <a:ea typeface="微軟正黑體" pitchFamily="34" charset="-120"/>
            </a:endParaRPr>
          </a:p>
        </p:txBody>
      </p:sp>
      <p:sp>
        <p:nvSpPr>
          <p:cNvPr id="44048" name="文字方塊 22"/>
          <p:cNvSpPr txBox="1">
            <a:spLocks noChangeArrowheads="1"/>
          </p:cNvSpPr>
          <p:nvPr/>
        </p:nvSpPr>
        <p:spPr bwMode="auto">
          <a:xfrm>
            <a:off x="6759575" y="3917950"/>
            <a:ext cx="17240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1pPr>
            <a:lvl2pPr marL="742950" indent="-28575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2pPr>
            <a:lvl3pPr marL="11430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3pPr>
            <a:lvl4pPr marL="16002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4pPr>
            <a:lvl5pPr marL="20574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9pPr>
          </a:lstStyle>
          <a:p>
            <a:pPr eaLnBrk="1" hangingPunct="1"/>
            <a:r>
              <a:rPr kumimoji="0" lang="zh-TW" altLang="en-US" baseline="0" dirty="0">
                <a:solidFill>
                  <a:srgbClr val="FF0000"/>
                </a:solidFill>
                <a:ea typeface="微軟正黑體" pitchFamily="34" charset="-120"/>
              </a:rPr>
              <a:t>不通過通知信</a:t>
            </a:r>
          </a:p>
          <a:p>
            <a:pPr eaLnBrk="1" hangingPunct="1"/>
            <a:endParaRPr kumimoji="0" lang="zh-TW" altLang="en-US" dirty="0">
              <a:ea typeface="微軟正黑體" pitchFamily="34" charset="-12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AutoShape 2"/>
          <p:cNvSpPr>
            <a:spLocks noChangeArrowheads="1"/>
          </p:cNvSpPr>
          <p:nvPr/>
        </p:nvSpPr>
        <p:spPr bwMode="auto">
          <a:xfrm>
            <a:off x="250825" y="998537"/>
            <a:ext cx="4276170" cy="578882"/>
          </a:xfrm>
          <a:prstGeom prst="roundRect">
            <a:avLst>
              <a:gd name="adj" fmla="val 16667"/>
            </a:avLst>
          </a:prstGeom>
          <a:blipFill>
            <a:blip r:embed="rId3" cstate="print"/>
            <a:tile tx="0" ty="0" sx="100000" sy="100000" flip="none" algn="tl"/>
          </a:blipFill>
          <a:ln w="12700" algn="ctr">
            <a:solidFill>
              <a:srgbClr val="00B05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dist" defTabSz="912813">
              <a:defRPr/>
            </a:pPr>
            <a:r>
              <a:rPr kumimoji="0" lang="zh-TW" altLang="en-US" sz="2800" b="1" spc="30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粗黑體" pitchFamily="49" charset="-120"/>
                <a:ea typeface="華康粗黑體" pitchFamily="49" charset="-120"/>
              </a:rPr>
              <a:t>標示後照片</a:t>
            </a:r>
            <a:r>
              <a:rPr kumimoji="0" lang="zh-TW" altLang="en-US" sz="2800" b="1" spc="300" baseline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粗黑體" pitchFamily="49" charset="-120"/>
                <a:ea typeface="華康粗黑體" pitchFamily="49" charset="-120"/>
              </a:rPr>
              <a:t>之</a:t>
            </a:r>
            <a:r>
              <a:rPr kumimoji="0" lang="zh-TW" altLang="en-US" sz="2800" b="1" spc="30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粗黑體" pitchFamily="49" charset="-120"/>
                <a:ea typeface="華康粗黑體" pitchFamily="49" charset="-120"/>
              </a:rPr>
              <a:t>登錄</a:t>
            </a:r>
            <a:endParaRPr kumimoji="0" lang="zh-TW" altLang="en-US" sz="2800" b="1" spc="300" baseline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粗黑體" pitchFamily="49" charset="-120"/>
              <a:ea typeface="華康粗黑體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05176"/>
            <a:ext cx="9144000" cy="269913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6645" y="2938951"/>
            <a:ext cx="2063306" cy="3060340"/>
          </a:xfrm>
          <a:prstGeom prst="rect">
            <a:avLst/>
          </a:prstGeom>
        </p:spPr>
      </p:pic>
      <p:sp>
        <p:nvSpPr>
          <p:cNvPr id="24" name="文字方塊 12"/>
          <p:cNvSpPr txBox="1">
            <a:spLocks noChangeArrowheads="1"/>
          </p:cNvSpPr>
          <p:nvPr/>
        </p:nvSpPr>
        <p:spPr bwMode="auto">
          <a:xfrm>
            <a:off x="1392365" y="5700841"/>
            <a:ext cx="2047586" cy="29751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1pPr>
            <a:lvl2pPr marL="742950" indent="-28575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2pPr>
            <a:lvl3pPr marL="11430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3pPr>
            <a:lvl4pPr marL="16002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4pPr>
            <a:lvl5pPr marL="20574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9pPr>
          </a:lstStyle>
          <a:p>
            <a:pPr eaLnBrk="1" hangingPunct="1"/>
            <a:endParaRPr lang="zh-TW" altLang="en-US" dirty="0">
              <a:ea typeface="微軟正黑體" pitchFamily="34" charset="-120"/>
            </a:endParaRPr>
          </a:p>
        </p:txBody>
      </p:sp>
      <p:sp>
        <p:nvSpPr>
          <p:cNvPr id="25" name="文字方塊 21"/>
          <p:cNvSpPr txBox="1">
            <a:spLocks noChangeArrowheads="1"/>
          </p:cNvSpPr>
          <p:nvPr/>
        </p:nvSpPr>
        <p:spPr bwMode="auto">
          <a:xfrm>
            <a:off x="4301970" y="5830014"/>
            <a:ext cx="2752229" cy="338554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0" hangingPunct="0"/>
            <a:r>
              <a:rPr kumimoji="0" lang="zh-TW" altLang="en-US" sz="1600" baseline="0" dirty="0" smtClean="0">
                <a:latin typeface="微軟正黑體" pitchFamily="34" charset="-120"/>
                <a:ea typeface="微軟正黑體" pitchFamily="34" charset="-120"/>
                <a:cs typeface="微軟正黑體" charset="0"/>
              </a:rPr>
              <a:t>選擇「產品照片上傳」</a:t>
            </a:r>
            <a:endParaRPr kumimoji="0" lang="zh-TW" altLang="en-US" sz="1600" baseline="0" dirty="0">
              <a:latin typeface="微軟正黑體" pitchFamily="34" charset="-120"/>
              <a:ea typeface="微軟正黑體" pitchFamily="34" charset="-120"/>
              <a:cs typeface="微軟正黑體" charset="0"/>
            </a:endParaRPr>
          </a:p>
        </p:txBody>
      </p:sp>
      <p:cxnSp>
        <p:nvCxnSpPr>
          <p:cNvPr id="26" name="直線單箭頭接點 11"/>
          <p:cNvCxnSpPr>
            <a:cxnSpLocks noChangeShapeType="1"/>
          </p:cNvCxnSpPr>
          <p:nvPr/>
        </p:nvCxnSpPr>
        <p:spPr bwMode="auto">
          <a:xfrm flipH="1">
            <a:off x="3446876" y="5830014"/>
            <a:ext cx="855094" cy="25928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" name="矩形 5"/>
          <p:cNvSpPr/>
          <p:nvPr/>
        </p:nvSpPr>
        <p:spPr>
          <a:xfrm>
            <a:off x="196199" y="1673805"/>
            <a:ext cx="8741286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zh-TW" altLang="zh-TW" sz="1800" u="sng" baseline="0" dirty="0">
                <a:latin typeface="微軟正黑體" pitchFamily="34" charset="-120"/>
                <a:ea typeface="微軟正黑體" pitchFamily="34" charset="-120"/>
                <a:cs typeface="微軟正黑體"/>
              </a:rPr>
              <a:t>環境保護產品推動使用作業要點 第六點</a:t>
            </a:r>
          </a:p>
          <a:p>
            <a:r>
              <a:rPr lang="zh-TW" altLang="zh-TW" sz="1800" baseline="0" dirty="0">
                <a:latin typeface="微軟正黑體" pitchFamily="34" charset="-120"/>
                <a:ea typeface="微軟正黑體" pitchFamily="34" charset="-120"/>
                <a:cs typeface="微軟正黑體"/>
              </a:rPr>
              <a:t>取得標章使用權廠商應於取得證書之日起一個月內，依審查通過之環保</a:t>
            </a:r>
            <a:r>
              <a:rPr lang="zh-TW" altLang="zh-TW" sz="1800" baseline="0" dirty="0" smtClean="0">
                <a:latin typeface="微軟正黑體" pitchFamily="34" charset="-120"/>
                <a:ea typeface="微軟正黑體" pitchFamily="34" charset="-120"/>
                <a:cs typeface="微軟正黑體"/>
              </a:rPr>
              <a:t>標章</a:t>
            </a:r>
            <a:r>
              <a:rPr lang="zh-TW" altLang="zh-TW" sz="1800" baseline="0" dirty="0">
                <a:latin typeface="微軟正黑體" pitchFamily="34" charset="-120"/>
                <a:ea typeface="微軟正黑體" pitchFamily="34" charset="-120"/>
                <a:cs typeface="微軟正黑體"/>
              </a:rPr>
              <a:t>或第二類環保標章標示方式，將標章標示於產品、包裝容器或服務</a:t>
            </a:r>
            <a:r>
              <a:rPr lang="zh-TW" altLang="zh-TW" sz="1800" baseline="0" dirty="0" smtClean="0">
                <a:latin typeface="微軟正黑體" pitchFamily="34" charset="-120"/>
                <a:ea typeface="微軟正黑體" pitchFamily="34" charset="-120"/>
                <a:cs typeface="微軟正黑體"/>
              </a:rPr>
              <a:t>場所，</a:t>
            </a:r>
            <a:r>
              <a:rPr lang="zh-TW" altLang="zh-TW" sz="1800" baseline="0" dirty="0">
                <a:latin typeface="微軟正黑體" pitchFamily="34" charset="-120"/>
                <a:ea typeface="微軟正黑體" pitchFamily="34" charset="-120"/>
                <a:cs typeface="微軟正黑體"/>
              </a:rPr>
              <a:t>並將標示後之照片登錄於系統，由驗證機構確認。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  <p:extLst>
      <p:ext uri="{BB962C8B-B14F-4D97-AF65-F5344CB8AC3E}">
        <p14:creationId xmlns="" xmlns:p14="http://schemas.microsoft.com/office/powerpoint/2010/main" val="2631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AutoShape 2"/>
          <p:cNvSpPr>
            <a:spLocks noChangeArrowheads="1"/>
          </p:cNvSpPr>
          <p:nvPr/>
        </p:nvSpPr>
        <p:spPr bwMode="auto">
          <a:xfrm>
            <a:off x="250825" y="998537"/>
            <a:ext cx="4276170" cy="578882"/>
          </a:xfrm>
          <a:prstGeom prst="roundRect">
            <a:avLst>
              <a:gd name="adj" fmla="val 16667"/>
            </a:avLst>
          </a:prstGeom>
          <a:blipFill>
            <a:blip r:embed="rId3" cstate="print"/>
            <a:tile tx="0" ty="0" sx="100000" sy="100000" flip="none" algn="tl"/>
          </a:blipFill>
          <a:ln w="12700" algn="ctr">
            <a:solidFill>
              <a:srgbClr val="00B05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dist" defTabSz="912813">
              <a:defRPr/>
            </a:pPr>
            <a:r>
              <a:rPr kumimoji="0" lang="zh-TW" altLang="en-US" sz="2800" b="1" spc="30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粗黑體" pitchFamily="49" charset="-120"/>
                <a:ea typeface="華康粗黑體" pitchFamily="49" charset="-120"/>
              </a:rPr>
              <a:t>標示後照片</a:t>
            </a:r>
            <a:r>
              <a:rPr kumimoji="0" lang="zh-TW" altLang="en-US" sz="2800" b="1" spc="300" baseline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粗黑體" pitchFamily="49" charset="-120"/>
                <a:ea typeface="華康粗黑體" pitchFamily="49" charset="-120"/>
              </a:rPr>
              <a:t>之</a:t>
            </a:r>
            <a:r>
              <a:rPr kumimoji="0" lang="zh-TW" altLang="en-US" sz="2800" b="1" spc="30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粗黑體" pitchFamily="49" charset="-120"/>
                <a:ea typeface="華康粗黑體" pitchFamily="49" charset="-120"/>
              </a:rPr>
              <a:t>登錄</a:t>
            </a:r>
            <a:endParaRPr kumimoji="0" lang="zh-TW" altLang="en-US" sz="2800" b="1" spc="300" baseline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粗黑體" pitchFamily="49" charset="-120"/>
              <a:ea typeface="華康粗黑體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505" y="1763815"/>
            <a:ext cx="8906985" cy="353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565" y="4159778"/>
            <a:ext cx="6210690" cy="2222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字方塊 12"/>
          <p:cNvSpPr txBox="1">
            <a:spLocks noChangeArrowheads="1"/>
          </p:cNvSpPr>
          <p:nvPr/>
        </p:nvSpPr>
        <p:spPr bwMode="auto">
          <a:xfrm>
            <a:off x="7096414" y="2303875"/>
            <a:ext cx="2047586" cy="29751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1pPr>
            <a:lvl2pPr marL="742950" indent="-28575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2pPr>
            <a:lvl3pPr marL="11430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3pPr>
            <a:lvl4pPr marL="16002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4pPr>
            <a:lvl5pPr marL="20574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9pPr>
          </a:lstStyle>
          <a:p>
            <a:pPr eaLnBrk="1" hangingPunct="1"/>
            <a:endParaRPr lang="zh-TW" altLang="en-US" dirty="0">
              <a:ea typeface="微軟正黑體" pitchFamily="34" charset="-120"/>
            </a:endParaRPr>
          </a:p>
        </p:txBody>
      </p:sp>
      <p:cxnSp>
        <p:nvCxnSpPr>
          <p:cNvPr id="10" name="直線單箭頭接點 11"/>
          <p:cNvCxnSpPr>
            <a:cxnSpLocks noChangeShapeType="1"/>
          </p:cNvCxnSpPr>
          <p:nvPr/>
        </p:nvCxnSpPr>
        <p:spPr bwMode="auto">
          <a:xfrm>
            <a:off x="6867256" y="2102369"/>
            <a:ext cx="229158" cy="201506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文字方塊 21"/>
          <p:cNvSpPr txBox="1">
            <a:spLocks noChangeArrowheads="1"/>
          </p:cNvSpPr>
          <p:nvPr/>
        </p:nvSpPr>
        <p:spPr bwMode="auto">
          <a:xfrm>
            <a:off x="5832140" y="1763815"/>
            <a:ext cx="2752229" cy="338554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0" hangingPunct="0"/>
            <a:r>
              <a:rPr kumimoji="0" lang="en-US" altLang="zh-TW" sz="1600" baseline="0" dirty="0" smtClean="0">
                <a:latin typeface="微軟正黑體" pitchFamily="34" charset="-120"/>
                <a:ea typeface="微軟正黑體" pitchFamily="34" charset="-120"/>
                <a:cs typeface="微軟正黑體" charset="0"/>
              </a:rPr>
              <a:t>1. </a:t>
            </a:r>
            <a:r>
              <a:rPr kumimoji="0" lang="zh-TW" altLang="en-US" sz="1600" baseline="0" dirty="0" smtClean="0">
                <a:latin typeface="微軟正黑體" pitchFamily="34" charset="-120"/>
                <a:ea typeface="微軟正黑體" pitchFamily="34" charset="-120"/>
                <a:cs typeface="微軟正黑體" charset="0"/>
              </a:rPr>
              <a:t>產詢發證之產品</a:t>
            </a:r>
            <a:endParaRPr kumimoji="0" lang="zh-TW" altLang="en-US" sz="1600" baseline="0" dirty="0">
              <a:latin typeface="微軟正黑體" pitchFamily="34" charset="-120"/>
              <a:ea typeface="微軟正黑體" pitchFamily="34" charset="-120"/>
              <a:cs typeface="微軟正黑體" charset="0"/>
            </a:endParaRPr>
          </a:p>
        </p:txBody>
      </p:sp>
      <p:sp>
        <p:nvSpPr>
          <p:cNvPr id="14" name="文字方塊 12"/>
          <p:cNvSpPr txBox="1">
            <a:spLocks noChangeArrowheads="1"/>
          </p:cNvSpPr>
          <p:nvPr/>
        </p:nvSpPr>
        <p:spPr bwMode="auto">
          <a:xfrm>
            <a:off x="8442430" y="3474004"/>
            <a:ext cx="405045" cy="29751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1pPr>
            <a:lvl2pPr marL="742950" indent="-28575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2pPr>
            <a:lvl3pPr marL="11430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3pPr>
            <a:lvl4pPr marL="16002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4pPr>
            <a:lvl5pPr marL="20574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9pPr>
          </a:lstStyle>
          <a:p>
            <a:pPr eaLnBrk="1" hangingPunct="1"/>
            <a:endParaRPr lang="zh-TW" altLang="en-US" dirty="0">
              <a:ea typeface="微軟正黑體" pitchFamily="34" charset="-120"/>
            </a:endParaRPr>
          </a:p>
        </p:txBody>
      </p:sp>
      <p:cxnSp>
        <p:nvCxnSpPr>
          <p:cNvPr id="15" name="直線單箭頭接點 11"/>
          <p:cNvCxnSpPr>
            <a:cxnSpLocks noChangeShapeType="1"/>
            <a:endCxn id="14" idx="1"/>
          </p:cNvCxnSpPr>
          <p:nvPr/>
        </p:nvCxnSpPr>
        <p:spPr bwMode="auto">
          <a:xfrm flipV="1">
            <a:off x="7979758" y="3622763"/>
            <a:ext cx="462672" cy="18395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" name="文字方塊 21"/>
          <p:cNvSpPr txBox="1">
            <a:spLocks noChangeArrowheads="1"/>
          </p:cNvSpPr>
          <p:nvPr/>
        </p:nvSpPr>
        <p:spPr bwMode="auto">
          <a:xfrm>
            <a:off x="5227529" y="3468162"/>
            <a:ext cx="2752229" cy="338554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0" hangingPunct="0"/>
            <a:r>
              <a:rPr kumimoji="0" lang="zh-TW" altLang="zh-TW" sz="1600" baseline="0" dirty="0">
                <a:latin typeface="微軟正黑體" pitchFamily="34" charset="-120"/>
                <a:ea typeface="微軟正黑體" pitchFamily="34" charset="-120"/>
                <a:cs typeface="微軟正黑體" charset="0"/>
              </a:rPr>
              <a:t>2</a:t>
            </a:r>
            <a:r>
              <a:rPr kumimoji="0" lang="en-US" altLang="zh-TW" sz="1600" baseline="0" dirty="0" smtClean="0">
                <a:latin typeface="微軟正黑體" pitchFamily="34" charset="-120"/>
                <a:ea typeface="微軟正黑體" pitchFamily="34" charset="-120"/>
                <a:cs typeface="微軟正黑體" charset="0"/>
              </a:rPr>
              <a:t>. </a:t>
            </a:r>
            <a:r>
              <a:rPr kumimoji="0" lang="zh-TW" altLang="en-US" sz="1600" baseline="0" dirty="0" smtClean="0">
                <a:latin typeface="微軟正黑體" pitchFamily="34" charset="-120"/>
                <a:ea typeface="微軟正黑體" pitchFamily="34" charset="-120"/>
                <a:cs typeface="微軟正黑體" charset="0"/>
              </a:rPr>
              <a:t>編輯相關產品照片</a:t>
            </a:r>
            <a:endParaRPr kumimoji="0" lang="zh-TW" altLang="en-US" sz="1600" baseline="0" dirty="0">
              <a:latin typeface="微軟正黑體" pitchFamily="34" charset="-120"/>
              <a:ea typeface="微軟正黑體" pitchFamily="34" charset="-120"/>
              <a:cs typeface="微軟正黑體" charset="0"/>
            </a:endParaRPr>
          </a:p>
        </p:txBody>
      </p:sp>
      <p:cxnSp>
        <p:nvCxnSpPr>
          <p:cNvPr id="18" name="直線單箭頭接點 11"/>
          <p:cNvCxnSpPr>
            <a:cxnSpLocks noChangeShapeType="1"/>
          </p:cNvCxnSpPr>
          <p:nvPr/>
        </p:nvCxnSpPr>
        <p:spPr bwMode="auto">
          <a:xfrm flipH="1">
            <a:off x="4115026" y="4517901"/>
            <a:ext cx="1035116" cy="936324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" name="文字方塊 21"/>
          <p:cNvSpPr txBox="1">
            <a:spLocks noChangeArrowheads="1"/>
          </p:cNvSpPr>
          <p:nvPr/>
        </p:nvSpPr>
        <p:spPr bwMode="auto">
          <a:xfrm>
            <a:off x="4115026" y="4179347"/>
            <a:ext cx="2032149" cy="338554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0" hangingPunct="0"/>
            <a:r>
              <a:rPr kumimoji="0" lang="zh-TW" altLang="zh-TW" sz="1600" baseline="0" dirty="0">
                <a:latin typeface="微軟正黑體" pitchFamily="34" charset="-120"/>
                <a:ea typeface="微軟正黑體" pitchFamily="34" charset="-120"/>
                <a:cs typeface="微軟正黑體" charset="0"/>
              </a:rPr>
              <a:t>3</a:t>
            </a:r>
            <a:r>
              <a:rPr kumimoji="0" lang="en-US" altLang="zh-TW" sz="1600" baseline="0" dirty="0" smtClean="0">
                <a:latin typeface="微軟正黑體" pitchFamily="34" charset="-120"/>
                <a:ea typeface="微軟正黑體" pitchFamily="34" charset="-120"/>
                <a:cs typeface="微軟正黑體" charset="0"/>
              </a:rPr>
              <a:t>. </a:t>
            </a:r>
            <a:r>
              <a:rPr kumimoji="0" lang="zh-TW" altLang="en-US" sz="1600" baseline="0" dirty="0" smtClean="0">
                <a:latin typeface="微軟正黑體" pitchFamily="34" charset="-120"/>
                <a:ea typeface="微軟正黑體" pitchFamily="34" charset="-120"/>
                <a:cs typeface="微軟正黑體" charset="0"/>
              </a:rPr>
              <a:t>上傳相關產品照片</a:t>
            </a:r>
            <a:endParaRPr kumimoji="0" lang="zh-TW" altLang="en-US" sz="1600" baseline="0" dirty="0">
              <a:latin typeface="微軟正黑體" pitchFamily="34" charset="-120"/>
              <a:ea typeface="微軟正黑體" pitchFamily="34" charset="-120"/>
              <a:cs typeface="微軟正黑體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初次申請資料填寫</a:t>
            </a:r>
          </a:p>
        </p:txBody>
      </p:sp>
    </p:spTree>
    <p:extLst>
      <p:ext uri="{BB962C8B-B14F-4D97-AF65-F5344CB8AC3E}">
        <p14:creationId xmlns="" xmlns:p14="http://schemas.microsoft.com/office/powerpoint/2010/main" val="15353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0" name="群組 8"/>
          <p:cNvGrpSpPr>
            <a:grpSpLocks/>
          </p:cNvGrpSpPr>
          <p:nvPr/>
        </p:nvGrpSpPr>
        <p:grpSpPr bwMode="auto">
          <a:xfrm>
            <a:off x="1501608" y="2028800"/>
            <a:ext cx="5815697" cy="4415535"/>
            <a:chOff x="871538" y="1308100"/>
            <a:chExt cx="7078662" cy="5321300"/>
          </a:xfrm>
        </p:grpSpPr>
        <p:pic>
          <p:nvPicPr>
            <p:cNvPr id="45062" name="Picture 39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538" y="1308100"/>
              <a:ext cx="7078662" cy="5321300"/>
            </a:xfrm>
            <a:prstGeom prst="rect">
              <a:avLst/>
            </a:prstGeom>
            <a:noFill/>
            <a:ln w="9525" algn="ctr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字方塊 6"/>
            <p:cNvSpPr txBox="1"/>
            <p:nvPr/>
          </p:nvSpPr>
          <p:spPr>
            <a:xfrm>
              <a:off x="1771650" y="2930525"/>
              <a:ext cx="1570038" cy="2762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zh-TW" altLang="en-US" sz="1800" b="1" dirty="0">
                  <a:latin typeface="文鼎細明" pitchFamily="49" charset="-120"/>
                  <a:ea typeface="文鼎細明" pitchFamily="49" charset="-120"/>
                </a:rPr>
                <a:t>辦理換發新證通知信</a:t>
              </a:r>
            </a:p>
          </p:txBody>
        </p:sp>
        <p:sp>
          <p:nvSpPr>
            <p:cNvPr id="45064" name="文字方塊 7"/>
            <p:cNvSpPr txBox="1">
              <a:spLocks noChangeArrowheads="1"/>
            </p:cNvSpPr>
            <p:nvPr/>
          </p:nvSpPr>
          <p:spPr bwMode="auto">
            <a:xfrm>
              <a:off x="1029375" y="3312696"/>
              <a:ext cx="2031325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1pPr>
              <a:lvl2pPr marL="742950" indent="-285750" eaLnBrk="0" hangingPunct="0"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2pPr>
              <a:lvl3pPr marL="1143000" indent="-228600" eaLnBrk="0" hangingPunct="0"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3pPr>
              <a:lvl4pPr marL="1600200" indent="-228600" eaLnBrk="0" hangingPunct="0"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4pPr>
              <a:lvl5pPr marL="2057400" indent="-228600" eaLnBrk="0" hangingPunct="0"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9pPr>
            </a:lstStyle>
            <a:p>
              <a:pPr eaLnBrk="1" hangingPunct="1"/>
              <a:r>
                <a:rPr kumimoji="0" lang="zh-TW" altLang="en-US" sz="2400" dirty="0">
                  <a:latin typeface="文鼎細明" pitchFamily="49" charset="-120"/>
                  <a:ea typeface="文鼎細明" pitchFamily="49" charset="-120"/>
                </a:rPr>
                <a:t>辦理換發新證通知信</a:t>
              </a:r>
            </a:p>
          </p:txBody>
        </p:sp>
      </p:grpSp>
      <p:sp>
        <p:nvSpPr>
          <p:cNvPr id="47109" name="Rectangle 37"/>
          <p:cNvSpPr>
            <a:spLocks noChangeArrowheads="1"/>
          </p:cNvSpPr>
          <p:nvPr/>
        </p:nvSpPr>
        <p:spPr bwMode="auto">
          <a:xfrm>
            <a:off x="1916705" y="1488741"/>
            <a:ext cx="4705350" cy="353943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anchor="ctr"/>
          <a:lstStyle/>
          <a:p>
            <a:pPr marL="355600" indent="-355600" algn="ctr">
              <a:buClr>
                <a:srgbClr val="008000"/>
              </a:buClr>
              <a:defRPr/>
            </a:pPr>
            <a:r>
              <a:rPr kumimoji="0" lang="zh-TW" altLang="en-US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須辦理換發新證通知信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換發新證申請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51620" y="4428226"/>
            <a:ext cx="6521419" cy="710964"/>
          </a:xfrm>
          <a:prstGeom prst="rect">
            <a:avLst/>
          </a:prstGeom>
          <a:solidFill>
            <a:srgbClr val="F9EEED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anchor="ctr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1257300" algn="l"/>
              </a:tabLst>
            </a:pPr>
            <a:r>
              <a:rPr lang="zh-TW" altLang="en-US" sz="2400" kern="100" dirty="0" smtClean="0">
                <a:latin typeface="+mj-ea"/>
                <a:ea typeface="+mj-ea"/>
                <a:cs typeface="Times New Roman"/>
              </a:rPr>
              <a:t>依「行政院環境保護署綠色消費暨環境保護產品推動使用作業要點」，環保標章及第二類環保標章使用期間為</a:t>
            </a:r>
            <a:r>
              <a:rPr lang="zh-TW" altLang="en-US" sz="2400" kern="100" dirty="0" smtClean="0">
                <a:solidFill>
                  <a:srgbClr val="C00000"/>
                </a:solidFill>
                <a:latin typeface="+mj-ea"/>
                <a:ea typeface="+mj-ea"/>
                <a:cs typeface="Times New Roman"/>
              </a:rPr>
              <a:t>三年</a:t>
            </a:r>
            <a:r>
              <a:rPr lang="zh-TW" altLang="en-US" sz="2400" kern="100" dirty="0" smtClean="0">
                <a:latin typeface="+mj-ea"/>
                <a:ea typeface="+mj-ea"/>
                <a:cs typeface="Times New Roman"/>
              </a:rPr>
              <a:t>；期滿如欲繼續使用，</a:t>
            </a:r>
            <a:r>
              <a:rPr lang="zh-TW" altLang="en-US" sz="2400" kern="100" dirty="0" smtClean="0">
                <a:solidFill>
                  <a:srgbClr val="C00000"/>
                </a:solidFill>
                <a:latin typeface="+mj-ea"/>
                <a:ea typeface="+mj-ea"/>
                <a:cs typeface="Times New Roman"/>
              </a:rPr>
              <a:t>應於期滿前三個月至五個月之期間內申請展延並換發證書。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155926" y="5200163"/>
            <a:ext cx="6521419" cy="11541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0" tIns="0" anchor="ctr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1257300" algn="l"/>
              </a:tabLst>
            </a:pPr>
            <a:r>
              <a:rPr lang="zh-TW" altLang="en-US" sz="2400" kern="100" dirty="0" smtClean="0">
                <a:latin typeface="+mj-ea"/>
                <a:ea typeface="+mj-ea"/>
                <a:cs typeface="Times New Roman"/>
              </a:rPr>
              <a:t>依「</a:t>
            </a:r>
            <a:r>
              <a:rPr lang="zh-TW" altLang="zh-TW" sz="2400" kern="100" dirty="0" smtClean="0">
                <a:latin typeface="+mj-ea"/>
                <a:ea typeface="+mj-ea"/>
                <a:cs typeface="Times New Roman"/>
              </a:rPr>
              <a:t>行政院環境保護署環境保護產品申請審查作業規範</a:t>
            </a:r>
            <a:r>
              <a:rPr lang="zh-TW" altLang="en-US" sz="2400" kern="100" dirty="0" smtClean="0">
                <a:latin typeface="+mj-ea"/>
                <a:ea typeface="+mj-ea"/>
                <a:cs typeface="Times New Roman"/>
              </a:rPr>
              <a:t>」</a:t>
            </a:r>
            <a:endParaRPr lang="zh-TW" altLang="zh-TW" sz="2400" kern="100" dirty="0" smtClean="0">
              <a:latin typeface="+mj-ea"/>
              <a:ea typeface="+mj-ea"/>
              <a:cs typeface="Times New Roman"/>
            </a:endParaRPr>
          </a:p>
          <a:p>
            <a:pPr eaLnBrk="0" hangingPunct="0">
              <a:lnSpc>
                <a:spcPct val="90000"/>
              </a:lnSpc>
              <a:tabLst>
                <a:tab pos="1257300" algn="l"/>
              </a:tabLst>
            </a:pPr>
            <a:r>
              <a:rPr lang="zh-TW" altLang="en-US" sz="2400" kern="100" dirty="0" smtClean="0">
                <a:solidFill>
                  <a:srgbClr val="C00000"/>
                </a:solidFill>
                <a:latin typeface="+mj-ea"/>
                <a:ea typeface="+mj-ea"/>
                <a:cs typeface="Times New Roman"/>
              </a:rPr>
              <a:t>申請展延</a:t>
            </a:r>
            <a:r>
              <a:rPr lang="zh-TW" altLang="en-US" sz="2400" kern="100" dirty="0" smtClean="0">
                <a:latin typeface="+mj-ea"/>
                <a:ea typeface="+mj-ea"/>
                <a:cs typeface="Times New Roman"/>
              </a:rPr>
              <a:t>環保標章或第二類環保標章使用期間並換發證書者，該</a:t>
            </a:r>
            <a:r>
              <a:rPr lang="zh-TW" altLang="en-US" sz="2400" kern="100" dirty="0" smtClean="0">
                <a:solidFill>
                  <a:srgbClr val="C00000"/>
                </a:solidFill>
                <a:latin typeface="+mj-ea"/>
                <a:ea typeface="+mj-ea"/>
                <a:cs typeface="Times New Roman"/>
              </a:rPr>
              <a:t>產品應有生產或銷售之實績</a:t>
            </a:r>
            <a:r>
              <a:rPr lang="zh-TW" altLang="en-US" sz="2400" kern="100" dirty="0" smtClean="0">
                <a:latin typeface="+mj-ea"/>
                <a:ea typeface="+mj-ea"/>
                <a:cs typeface="Times New Roman"/>
              </a:rPr>
              <a:t>，且於環保標章或第二類環保標章</a:t>
            </a:r>
            <a:r>
              <a:rPr lang="zh-TW" altLang="en-US" sz="2400" kern="100" dirty="0" smtClean="0">
                <a:solidFill>
                  <a:srgbClr val="C00000"/>
                </a:solidFill>
                <a:latin typeface="+mj-ea"/>
                <a:ea typeface="+mj-ea"/>
                <a:cs typeface="Times New Roman"/>
              </a:rPr>
              <a:t>使用期間內申報標章使用情形及產品銷售數量</a:t>
            </a:r>
            <a:r>
              <a:rPr lang="zh-TW" altLang="en-US" sz="2400" kern="100" dirty="0" smtClean="0">
                <a:latin typeface="+mj-ea"/>
                <a:ea typeface="+mj-ea"/>
                <a:cs typeface="Times New Roman"/>
              </a:rPr>
              <a:t>。</a:t>
            </a:r>
          </a:p>
          <a:p>
            <a:pPr eaLnBrk="0" hangingPunct="0">
              <a:lnSpc>
                <a:spcPct val="90000"/>
              </a:lnSpc>
              <a:tabLst>
                <a:tab pos="1257300" algn="l"/>
              </a:tabLst>
            </a:pPr>
            <a:endParaRPr lang="zh-TW" altLang="en-US" sz="2400" kern="100" dirty="0" smtClean="0">
              <a:solidFill>
                <a:srgbClr val="C00000"/>
              </a:solidFill>
              <a:latin typeface="+mj-ea"/>
              <a:ea typeface="+mj-ea"/>
              <a:cs typeface="Times New Roman"/>
            </a:endParaRPr>
          </a:p>
        </p:txBody>
      </p:sp>
      <p:pic>
        <p:nvPicPr>
          <p:cNvPr id="18437" name="Picture 5" descr="http://kambing.ui.ac.id/ctan/macros/latex/contrib/upmethodology/src/cau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5036" y="4906890"/>
            <a:ext cx="592339" cy="592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2213865"/>
            <a:ext cx="5036170" cy="3134149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71600" y="1583795"/>
            <a:ext cx="6750750" cy="353943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anchor="ctr"/>
          <a:lstStyle/>
          <a:p>
            <a:pPr marL="355600" indent="-355600" algn="ctr">
              <a:buClr>
                <a:srgbClr val="008000"/>
              </a:buClr>
              <a:defRPr/>
            </a:pPr>
            <a:r>
              <a:rPr kumimoji="0" lang="zh-TW" altLang="en-US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未於期限內完成換發新證申請之終止使用契約通知</a:t>
            </a:r>
            <a:r>
              <a:rPr kumimoji="0" lang="zh-TW" altLang="en-US" b="1" baseline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信</a:t>
            </a:r>
            <a:endParaRPr kumimoji="0" lang="zh-TW" altLang="en-US" b="1" baseline="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換發新證申請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 bwMode="auto">
          <a:xfrm>
            <a:off x="793750" y="4895850"/>
            <a:ext cx="3417888" cy="1693863"/>
          </a:xfrm>
          <a:prstGeom prst="rect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kumimoji="0" lang="zh-TW" altLang="en-US" sz="2400" b="1" baseline="0" dirty="0">
              <a:solidFill>
                <a:schemeClr val="tx1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5059363" y="2052638"/>
            <a:ext cx="2935287" cy="1954212"/>
          </a:xfrm>
          <a:prstGeom prst="rect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kumimoji="0" lang="zh-TW" altLang="en-US" sz="2400" b="1" baseline="0" dirty="0">
              <a:solidFill>
                <a:schemeClr val="tx1"/>
              </a:solidFill>
              <a:latin typeface="Arial" charset="0"/>
              <a:ea typeface="微軟正黑體" pitchFamily="34" charset="-120"/>
            </a:endParaRPr>
          </a:p>
        </p:txBody>
      </p:sp>
      <p:grpSp>
        <p:nvGrpSpPr>
          <p:cNvPr id="47108" name="Group 3"/>
          <p:cNvGrpSpPr>
            <a:grpSpLocks/>
          </p:cNvGrpSpPr>
          <p:nvPr/>
        </p:nvGrpSpPr>
        <p:grpSpPr bwMode="auto">
          <a:xfrm>
            <a:off x="922338" y="4962525"/>
            <a:ext cx="1192212" cy="1894986"/>
            <a:chOff x="3844" y="905"/>
            <a:chExt cx="561" cy="970"/>
          </a:xfrm>
        </p:grpSpPr>
        <p:pic>
          <p:nvPicPr>
            <p:cNvPr id="47133" name="Picture 4" descr="Policy_Writing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" y="905"/>
              <a:ext cx="561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4" name="Text Box 5"/>
            <p:cNvSpPr txBox="1">
              <a:spLocks noChangeArrowheads="1"/>
            </p:cNvSpPr>
            <p:nvPr/>
          </p:nvSpPr>
          <p:spPr bwMode="auto">
            <a:xfrm>
              <a:off x="4036" y="1607"/>
              <a:ext cx="8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1pPr>
              <a:lvl2pPr marL="742950" indent="-285750" eaLnBrk="0" hangingPunct="0"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2pPr>
              <a:lvl3pPr marL="1143000" indent="-228600" eaLnBrk="0" hangingPunct="0"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3pPr>
              <a:lvl4pPr marL="1600200" indent="-228600" eaLnBrk="0" hangingPunct="0"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4pPr>
              <a:lvl5pPr marL="2057400" indent="-228600" eaLnBrk="0" hangingPunct="0"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9pPr>
            </a:lstStyle>
            <a:p>
              <a:pPr algn="ctr" eaLnBrk="1" hangingPunct="1"/>
              <a:endParaRPr kumimoji="0" lang="zh-TW" altLang="en-US" sz="2800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47110" name="AutoShape 7"/>
          <p:cNvSpPr>
            <a:spLocks noChangeArrowheads="1"/>
          </p:cNvSpPr>
          <p:nvPr/>
        </p:nvSpPr>
        <p:spPr bwMode="auto">
          <a:xfrm>
            <a:off x="887413" y="1276350"/>
            <a:ext cx="3417887" cy="5508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1">
              <a:lnSpc>
                <a:spcPct val="80000"/>
              </a:lnSpc>
            </a:pPr>
            <a:r>
              <a:rPr lang="zh-TW" altLang="en-US" sz="2800" b="1" baseline="0" dirty="0">
                <a:solidFill>
                  <a:srgbClr val="996600"/>
                </a:solidFill>
                <a:latin typeface="微軟正黑體" pitchFamily="34" charset="-120"/>
                <a:ea typeface="微軟正黑體" pitchFamily="34" charset="-120"/>
              </a:rPr>
              <a:t>進入線上申請系統</a:t>
            </a:r>
          </a:p>
        </p:txBody>
      </p:sp>
      <p:sp>
        <p:nvSpPr>
          <p:cNvPr id="47111" name="AutoShape 8"/>
          <p:cNvSpPr>
            <a:spLocks noChangeArrowheads="1"/>
          </p:cNvSpPr>
          <p:nvPr/>
        </p:nvSpPr>
        <p:spPr bwMode="auto">
          <a:xfrm>
            <a:off x="4968875" y="1268413"/>
            <a:ext cx="3111500" cy="558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1">
              <a:lnSpc>
                <a:spcPct val="80000"/>
              </a:lnSpc>
            </a:pPr>
            <a:r>
              <a:rPr lang="zh-TW" altLang="en-US" sz="2800" b="1" baseline="0" dirty="0">
                <a:solidFill>
                  <a:srgbClr val="996600"/>
                </a:solidFill>
                <a:latin typeface="微軟正黑體" pitchFamily="34" charset="-120"/>
                <a:ea typeface="微軟正黑體" pitchFamily="34" charset="-120"/>
              </a:rPr>
              <a:t>選取換發新證申請</a:t>
            </a:r>
          </a:p>
        </p:txBody>
      </p:sp>
      <p:sp>
        <p:nvSpPr>
          <p:cNvPr id="47112" name="Oval 9"/>
          <p:cNvSpPr>
            <a:spLocks noChangeArrowheads="1"/>
          </p:cNvSpPr>
          <p:nvPr/>
        </p:nvSpPr>
        <p:spPr bwMode="auto">
          <a:xfrm>
            <a:off x="4610100" y="1306513"/>
            <a:ext cx="495300" cy="482600"/>
          </a:xfrm>
          <a:prstGeom prst="ellipse">
            <a:avLst/>
          </a:prstGeom>
          <a:solidFill>
            <a:srgbClr val="F2E5FF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2800" baseline="0" dirty="0">
                <a:latin typeface="微軟正黑體" pitchFamily="34" charset="-120"/>
                <a:ea typeface="微軟正黑體" pitchFamily="34" charset="-120"/>
              </a:rPr>
              <a:t>2</a:t>
            </a:r>
          </a:p>
        </p:txBody>
      </p:sp>
      <p:sp>
        <p:nvSpPr>
          <p:cNvPr id="47113" name="Oval 10"/>
          <p:cNvSpPr>
            <a:spLocks noChangeArrowheads="1"/>
          </p:cNvSpPr>
          <p:nvPr/>
        </p:nvSpPr>
        <p:spPr bwMode="auto">
          <a:xfrm>
            <a:off x="482600" y="1314450"/>
            <a:ext cx="495300" cy="482600"/>
          </a:xfrm>
          <a:prstGeom prst="ellipse">
            <a:avLst/>
          </a:prstGeom>
          <a:solidFill>
            <a:srgbClr val="F2E5FF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2800" baseline="0" dirty="0">
                <a:latin typeface="微軟正黑體" pitchFamily="34" charset="-120"/>
                <a:ea typeface="微軟正黑體" pitchFamily="34" charset="-120"/>
              </a:rPr>
              <a:t>1</a:t>
            </a:r>
          </a:p>
        </p:txBody>
      </p:sp>
      <p:sp>
        <p:nvSpPr>
          <p:cNvPr id="47114" name="AutoShape 11"/>
          <p:cNvSpPr>
            <a:spLocks noChangeArrowheads="1"/>
          </p:cNvSpPr>
          <p:nvPr/>
        </p:nvSpPr>
        <p:spPr bwMode="auto">
          <a:xfrm>
            <a:off x="885825" y="4178300"/>
            <a:ext cx="3419475" cy="5207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1">
              <a:lnSpc>
                <a:spcPct val="80000"/>
              </a:lnSpc>
            </a:pPr>
            <a:r>
              <a:rPr lang="zh-TW" altLang="en-US" sz="2800" b="1" baseline="0" dirty="0">
                <a:solidFill>
                  <a:srgbClr val="996600"/>
                </a:solidFill>
                <a:latin typeface="微軟正黑體" pitchFamily="34" charset="-120"/>
                <a:ea typeface="微軟正黑體" pitchFamily="34" charset="-120"/>
              </a:rPr>
              <a:t>更新產品資料</a:t>
            </a:r>
          </a:p>
        </p:txBody>
      </p:sp>
      <p:sp>
        <p:nvSpPr>
          <p:cNvPr id="47115" name="Oval 12"/>
          <p:cNvSpPr>
            <a:spLocks noChangeArrowheads="1"/>
          </p:cNvSpPr>
          <p:nvPr/>
        </p:nvSpPr>
        <p:spPr bwMode="auto">
          <a:xfrm>
            <a:off x="527050" y="4216400"/>
            <a:ext cx="495300" cy="482600"/>
          </a:xfrm>
          <a:prstGeom prst="ellipse">
            <a:avLst/>
          </a:prstGeom>
          <a:solidFill>
            <a:srgbClr val="F2E5FF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2800" baseline="0" dirty="0">
                <a:latin typeface="微軟正黑體" pitchFamily="34" charset="-120"/>
                <a:ea typeface="微軟正黑體" pitchFamily="34" charset="-120"/>
              </a:rPr>
              <a:t>3</a:t>
            </a:r>
          </a:p>
        </p:txBody>
      </p:sp>
      <p:sp>
        <p:nvSpPr>
          <p:cNvPr id="47116" name="AutoShape 13"/>
          <p:cNvSpPr>
            <a:spLocks noChangeArrowheads="1"/>
          </p:cNvSpPr>
          <p:nvPr/>
        </p:nvSpPr>
        <p:spPr bwMode="auto">
          <a:xfrm>
            <a:off x="5062538" y="4140200"/>
            <a:ext cx="3021012" cy="558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1">
              <a:lnSpc>
                <a:spcPct val="80000"/>
              </a:lnSpc>
            </a:pPr>
            <a:r>
              <a:rPr lang="zh-TW" altLang="en-US" sz="2800" b="1" baseline="0" dirty="0">
                <a:solidFill>
                  <a:srgbClr val="996600"/>
                </a:solidFill>
                <a:latin typeface="微軟正黑體" pitchFamily="34" charset="-120"/>
                <a:ea typeface="微軟正黑體" pitchFamily="34" charset="-120"/>
              </a:rPr>
              <a:t>確認送出</a:t>
            </a:r>
          </a:p>
        </p:txBody>
      </p:sp>
      <p:sp>
        <p:nvSpPr>
          <p:cNvPr id="47117" name="Oval 14"/>
          <p:cNvSpPr>
            <a:spLocks noChangeArrowheads="1"/>
          </p:cNvSpPr>
          <p:nvPr/>
        </p:nvSpPr>
        <p:spPr bwMode="auto">
          <a:xfrm>
            <a:off x="4703763" y="4178300"/>
            <a:ext cx="495300" cy="482600"/>
          </a:xfrm>
          <a:prstGeom prst="ellipse">
            <a:avLst/>
          </a:prstGeom>
          <a:solidFill>
            <a:srgbClr val="F2E5FF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2800" baseline="0" dirty="0">
                <a:latin typeface="微軟正黑體" pitchFamily="34" charset="-120"/>
                <a:ea typeface="微軟正黑體" pitchFamily="34" charset="-120"/>
              </a:rPr>
              <a:t>4</a:t>
            </a:r>
          </a:p>
        </p:txBody>
      </p:sp>
      <p:grpSp>
        <p:nvGrpSpPr>
          <p:cNvPr id="47118" name="Group 17"/>
          <p:cNvGrpSpPr>
            <a:grpSpLocks/>
          </p:cNvGrpSpPr>
          <p:nvPr/>
        </p:nvGrpSpPr>
        <p:grpSpPr bwMode="auto">
          <a:xfrm>
            <a:off x="6000750" y="2273300"/>
            <a:ext cx="1192213" cy="1894986"/>
            <a:chOff x="3844" y="905"/>
            <a:chExt cx="561" cy="970"/>
          </a:xfrm>
        </p:grpSpPr>
        <p:pic>
          <p:nvPicPr>
            <p:cNvPr id="47131" name="Picture 18" descr="Policy_Writing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" y="905"/>
              <a:ext cx="561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2" name="Text Box 19"/>
            <p:cNvSpPr txBox="1">
              <a:spLocks noChangeArrowheads="1"/>
            </p:cNvSpPr>
            <p:nvPr/>
          </p:nvSpPr>
          <p:spPr bwMode="auto">
            <a:xfrm>
              <a:off x="4036" y="1607"/>
              <a:ext cx="8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1pPr>
              <a:lvl2pPr marL="742950" indent="-285750" eaLnBrk="0" hangingPunct="0"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2pPr>
              <a:lvl3pPr marL="1143000" indent="-228600" eaLnBrk="0" hangingPunct="0"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3pPr>
              <a:lvl4pPr marL="1600200" indent="-228600" eaLnBrk="0" hangingPunct="0"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4pPr>
              <a:lvl5pPr marL="2057400" indent="-228600" eaLnBrk="0" hangingPunct="0"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aseline="-25000">
                  <a:solidFill>
                    <a:schemeClr val="tx1"/>
                  </a:solidFill>
                  <a:latin typeface="Arial" pitchFamily="34" charset="0"/>
                  <a:ea typeface="全真顏體" pitchFamily="49" charset="-120"/>
                </a:defRPr>
              </a:lvl9pPr>
            </a:lstStyle>
            <a:p>
              <a:pPr algn="ctr" eaLnBrk="1" hangingPunct="1"/>
              <a:endParaRPr kumimoji="0" lang="zh-TW" altLang="en-US" sz="2800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47119" name="Picture 20" descr="MCj043160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322888"/>
            <a:ext cx="11699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0" name="WordArt 21"/>
          <p:cNvSpPr>
            <a:spLocks noChangeArrowheads="1" noChangeShapeType="1" noTextEdit="1"/>
          </p:cNvSpPr>
          <p:nvPr/>
        </p:nvSpPr>
        <p:spPr bwMode="auto">
          <a:xfrm rot="-808506">
            <a:off x="5915025" y="2473325"/>
            <a:ext cx="422275" cy="28575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4782"/>
              </a:avLst>
            </a:prstTxWarp>
          </a:bodyPr>
          <a:lstStyle/>
          <a:p>
            <a:pPr algn="ctr"/>
            <a:r>
              <a:rPr lang="zh-TW" altLang="en-US" sz="6000" b="1" i="1" kern="10" dirty="0">
                <a:solidFill>
                  <a:srgbClr val="008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ea typeface="微軟正黑體" pitchFamily="34" charset="-120"/>
              </a:rPr>
              <a:t>ˇ</a:t>
            </a:r>
          </a:p>
        </p:txBody>
      </p:sp>
      <p:sp>
        <p:nvSpPr>
          <p:cNvPr id="47121" name="WordArt 22"/>
          <p:cNvSpPr>
            <a:spLocks noChangeArrowheads="1" noChangeShapeType="1" noTextEdit="1"/>
          </p:cNvSpPr>
          <p:nvPr/>
        </p:nvSpPr>
        <p:spPr bwMode="auto">
          <a:xfrm rot="-808506">
            <a:off x="5897563" y="2787650"/>
            <a:ext cx="422275" cy="28575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4782"/>
              </a:avLst>
            </a:prstTxWarp>
          </a:bodyPr>
          <a:lstStyle/>
          <a:p>
            <a:pPr algn="ctr"/>
            <a:r>
              <a:rPr lang="zh-TW" altLang="en-US" sz="6000" b="1" i="1" kern="10" dirty="0">
                <a:solidFill>
                  <a:srgbClr val="008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ea typeface="微軟正黑體" pitchFamily="34" charset="-120"/>
              </a:rPr>
              <a:t>ˇ</a:t>
            </a:r>
          </a:p>
        </p:txBody>
      </p:sp>
      <p:sp>
        <p:nvSpPr>
          <p:cNvPr id="47122" name="WordArt 23"/>
          <p:cNvSpPr>
            <a:spLocks noChangeArrowheads="1" noChangeShapeType="1" noTextEdit="1"/>
          </p:cNvSpPr>
          <p:nvPr/>
        </p:nvSpPr>
        <p:spPr bwMode="auto">
          <a:xfrm rot="-808506">
            <a:off x="5897563" y="3163888"/>
            <a:ext cx="422275" cy="28575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4782"/>
              </a:avLst>
            </a:prstTxWarp>
          </a:bodyPr>
          <a:lstStyle/>
          <a:p>
            <a:pPr algn="ctr"/>
            <a:r>
              <a:rPr lang="zh-TW" altLang="en-US" sz="6000" b="1" i="1" kern="10" dirty="0">
                <a:solidFill>
                  <a:srgbClr val="008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ea typeface="微軟正黑體" pitchFamily="34" charset="-120"/>
              </a:rPr>
              <a:t>ˇ</a:t>
            </a:r>
          </a:p>
        </p:txBody>
      </p:sp>
      <p:sp>
        <p:nvSpPr>
          <p:cNvPr id="539672" name="Rectangle 24"/>
          <p:cNvSpPr>
            <a:spLocks noChangeArrowheads="1"/>
          </p:cNvSpPr>
          <p:nvPr/>
        </p:nvSpPr>
        <p:spPr bwMode="auto">
          <a:xfrm>
            <a:off x="2352675" y="4730750"/>
            <a:ext cx="1858963" cy="1987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  <a:defRPr/>
            </a:pPr>
            <a:endParaRPr kumimoji="0" lang="zh-TW" altLang="en-US" sz="2800" baseline="0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sz="2800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更新預帶資料</a:t>
            </a:r>
          </a:p>
          <a:p>
            <a:pPr marL="355600" indent="-3556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  <a:defRPr/>
            </a:pPr>
            <a:endParaRPr kumimoji="0" lang="zh-TW" altLang="en-US" sz="2800" baseline="0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5148263" y="4895850"/>
            <a:ext cx="2935287" cy="1693863"/>
          </a:xfrm>
          <a:prstGeom prst="rect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kumimoji="0" lang="zh-TW" altLang="en-US" sz="2400" b="1" baseline="0" dirty="0">
              <a:solidFill>
                <a:schemeClr val="tx1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793750" y="2052638"/>
            <a:ext cx="3328988" cy="1954212"/>
          </a:xfrm>
          <a:prstGeom prst="rect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kumimoji="0" lang="zh-TW" altLang="en-US" sz="2400" b="1" baseline="0" dirty="0">
              <a:solidFill>
                <a:schemeClr val="tx1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47126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235200"/>
            <a:ext cx="2520950" cy="1103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7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2709863"/>
            <a:ext cx="12477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16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5295900"/>
            <a:ext cx="1976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9" name="Picture 164" descr="j0343747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9625" y="5564188"/>
            <a:ext cx="66516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換發新證申請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74105"/>
            <a:ext cx="8783545" cy="127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2"/>
          <p:cNvSpPr>
            <a:spLocks noChangeArrowheads="1"/>
          </p:cNvSpPr>
          <p:nvPr/>
        </p:nvSpPr>
        <p:spPr bwMode="auto">
          <a:xfrm>
            <a:off x="1297065" y="4609817"/>
            <a:ext cx="2644865" cy="75439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kumimoji="0" lang="zh-TW" altLang="en-US" baseline="0" dirty="0">
              <a:ea typeface="微軟正黑體" pitchFamily="34" charset="-120"/>
            </a:endParaRPr>
          </a:p>
        </p:txBody>
      </p:sp>
      <p:pic>
        <p:nvPicPr>
          <p:cNvPr id="4813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784350"/>
            <a:ext cx="7131050" cy="1933575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AutoShape 4"/>
          <p:cNvSpPr>
            <a:spLocks noChangeArrowheads="1"/>
          </p:cNvSpPr>
          <p:nvPr/>
        </p:nvSpPr>
        <p:spPr bwMode="auto">
          <a:xfrm>
            <a:off x="523875" y="1162050"/>
            <a:ext cx="2835275" cy="5508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1">
              <a:lnSpc>
                <a:spcPct val="80000"/>
              </a:lnSpc>
            </a:pPr>
            <a:r>
              <a:rPr lang="zh-TW" altLang="en-US" sz="2400" b="1" u="sng" baseline="0" dirty="0">
                <a:solidFill>
                  <a:srgbClr val="996600"/>
                </a:solidFill>
                <a:latin typeface="微軟正黑體" pitchFamily="34" charset="-120"/>
                <a:ea typeface="微軟正黑體" pitchFamily="34" charset="-120"/>
              </a:rPr>
              <a:t>進入線上申請系統</a:t>
            </a:r>
          </a:p>
        </p:txBody>
      </p:sp>
      <p:sp>
        <p:nvSpPr>
          <p:cNvPr id="48135" name="Oval 5"/>
          <p:cNvSpPr>
            <a:spLocks noChangeArrowheads="1"/>
          </p:cNvSpPr>
          <p:nvPr/>
        </p:nvSpPr>
        <p:spPr bwMode="auto">
          <a:xfrm>
            <a:off x="119063" y="1200150"/>
            <a:ext cx="495300" cy="482600"/>
          </a:xfrm>
          <a:prstGeom prst="ellipse">
            <a:avLst/>
          </a:prstGeom>
          <a:solidFill>
            <a:srgbClr val="F2E5FF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2400" baseline="0" dirty="0">
                <a:latin typeface="微軟正黑體" pitchFamily="34" charset="-120"/>
                <a:ea typeface="微軟正黑體" pitchFamily="34" charset="-120"/>
              </a:rPr>
              <a:t>1</a:t>
            </a:r>
          </a:p>
        </p:txBody>
      </p:sp>
      <p:sp>
        <p:nvSpPr>
          <p:cNvPr id="541702" name="Rectangle 6"/>
          <p:cNvSpPr>
            <a:spLocks noChangeArrowheads="1"/>
          </p:cNvSpPr>
          <p:nvPr/>
        </p:nvSpPr>
        <p:spPr bwMode="auto">
          <a:xfrm>
            <a:off x="3543300" y="673100"/>
            <a:ext cx="4140200" cy="11382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  <a:defRPr/>
            </a:pPr>
            <a:endParaRPr kumimoji="0" lang="zh-TW" altLang="en-US" baseline="0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點選申請案件管理</a:t>
            </a:r>
          </a:p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點選「換發新證申請」</a:t>
            </a:r>
          </a:p>
        </p:txBody>
      </p:sp>
      <p:sp>
        <p:nvSpPr>
          <p:cNvPr id="48137" name="Rectangle 7"/>
          <p:cNvSpPr>
            <a:spLocks noChangeArrowheads="1"/>
          </p:cNvSpPr>
          <p:nvPr/>
        </p:nvSpPr>
        <p:spPr bwMode="auto">
          <a:xfrm>
            <a:off x="1460500" y="2195513"/>
            <a:ext cx="1182688" cy="3889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kumimoji="0" lang="zh-TW" altLang="en-US" baseline="0" dirty="0">
              <a:ea typeface="微軟正黑體" pitchFamily="34" charset="-120"/>
            </a:endParaRPr>
          </a:p>
        </p:txBody>
      </p:sp>
      <p:sp>
        <p:nvSpPr>
          <p:cNvPr id="48138" name="AutoShape 4"/>
          <p:cNvSpPr>
            <a:spLocks/>
          </p:cNvSpPr>
          <p:nvPr/>
        </p:nvSpPr>
        <p:spPr bwMode="auto">
          <a:xfrm>
            <a:off x="4572000" y="1873250"/>
            <a:ext cx="3421063" cy="450850"/>
          </a:xfrm>
          <a:prstGeom prst="borderCallout2">
            <a:avLst>
              <a:gd name="adj1" fmla="val 25352"/>
              <a:gd name="adj2" fmla="val -2431"/>
              <a:gd name="adj3" fmla="val 25352"/>
              <a:gd name="adj4" fmla="val -8917"/>
              <a:gd name="adj5" fmla="val 94718"/>
              <a:gd name="adj6" fmla="val -51875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r>
              <a:rPr kumimoji="0" lang="en-US" altLang="zh-TW" baseline="0" dirty="0">
                <a:ea typeface="微軟正黑體" pitchFamily="34" charset="-120"/>
              </a:rPr>
              <a:t>step1</a:t>
            </a:r>
            <a:r>
              <a:rPr kumimoji="0" lang="zh-TW" altLang="en-US" baseline="0" dirty="0">
                <a:ea typeface="微軟正黑體" pitchFamily="34" charset="-120"/>
              </a:rPr>
              <a:t>：點選「換發新證申請」</a:t>
            </a:r>
          </a:p>
        </p:txBody>
      </p:sp>
      <p:sp>
        <p:nvSpPr>
          <p:cNvPr id="48139" name="AutoShape 5"/>
          <p:cNvSpPr>
            <a:spLocks noChangeArrowheads="1"/>
          </p:cNvSpPr>
          <p:nvPr/>
        </p:nvSpPr>
        <p:spPr bwMode="auto">
          <a:xfrm>
            <a:off x="374650" y="3873500"/>
            <a:ext cx="2984500" cy="558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1">
              <a:lnSpc>
                <a:spcPct val="80000"/>
              </a:lnSpc>
            </a:pPr>
            <a:r>
              <a:rPr lang="zh-TW" altLang="en-US" sz="2400" b="1" u="sng" baseline="0" dirty="0">
                <a:solidFill>
                  <a:srgbClr val="996600"/>
                </a:solidFill>
                <a:latin typeface="微軟正黑體" pitchFamily="34" charset="-120"/>
                <a:ea typeface="微軟正黑體" pitchFamily="34" charset="-120"/>
              </a:rPr>
              <a:t>選取續約產品</a:t>
            </a:r>
          </a:p>
        </p:txBody>
      </p:sp>
      <p:sp>
        <p:nvSpPr>
          <p:cNvPr id="48140" name="Oval 6"/>
          <p:cNvSpPr>
            <a:spLocks noChangeArrowheads="1"/>
          </p:cNvSpPr>
          <p:nvPr/>
        </p:nvSpPr>
        <p:spPr bwMode="auto">
          <a:xfrm>
            <a:off x="127000" y="3917950"/>
            <a:ext cx="495300" cy="482600"/>
          </a:xfrm>
          <a:prstGeom prst="ellipse">
            <a:avLst/>
          </a:prstGeom>
          <a:solidFill>
            <a:srgbClr val="F2E5FF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2400" baseline="0" dirty="0">
                <a:latin typeface="微軟正黑體" pitchFamily="34" charset="-120"/>
                <a:ea typeface="微軟正黑體" pitchFamily="34" charset="-120"/>
              </a:rPr>
              <a:t>2</a:t>
            </a:r>
          </a:p>
        </p:txBody>
      </p:sp>
      <p:pic>
        <p:nvPicPr>
          <p:cNvPr id="48142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36"/>
          <a:stretch>
            <a:fillRect/>
          </a:stretch>
        </p:blipFill>
        <p:spPr bwMode="auto">
          <a:xfrm>
            <a:off x="2725738" y="5676900"/>
            <a:ext cx="6113462" cy="1030288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44" name="Line 22"/>
          <p:cNvSpPr>
            <a:spLocks noChangeShapeType="1"/>
          </p:cNvSpPr>
          <p:nvPr/>
        </p:nvSpPr>
        <p:spPr bwMode="auto">
          <a:xfrm>
            <a:off x="6981825" y="5273675"/>
            <a:ext cx="701675" cy="931863"/>
          </a:xfrm>
          <a:prstGeom prst="line">
            <a:avLst/>
          </a:prstGeom>
          <a:noFill/>
          <a:ln w="76200">
            <a:solidFill>
              <a:srgbClr val="0099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0" tIns="0"/>
          <a:lstStyle/>
          <a:p>
            <a:endParaRPr lang="zh-TW" altLang="en-US" dirty="0">
              <a:ea typeface="微軟正黑體" pitchFamily="34" charset="-120"/>
            </a:endParaRPr>
          </a:p>
        </p:txBody>
      </p:sp>
      <p:sp>
        <p:nvSpPr>
          <p:cNvPr id="48145" name="Rectangle 23"/>
          <p:cNvSpPr>
            <a:spLocks noChangeArrowheads="1"/>
          </p:cNvSpPr>
          <p:nvPr/>
        </p:nvSpPr>
        <p:spPr bwMode="auto">
          <a:xfrm>
            <a:off x="7723188" y="5649913"/>
            <a:ext cx="715962" cy="105727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anchor="ctr"/>
          <a:lstStyle/>
          <a:p>
            <a:endParaRPr kumimoji="0" lang="zh-TW" altLang="en-US" baseline="0" dirty="0">
              <a:ea typeface="微軟正黑體" pitchFamily="34" charset="-12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786438" y="4503738"/>
            <a:ext cx="2792412" cy="7699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同類別產品續約</a:t>
            </a:r>
          </a:p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原案件續約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換發新證申請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80" y="2278850"/>
            <a:ext cx="8482570" cy="290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1702" name="Rectangle 6"/>
          <p:cNvSpPr>
            <a:spLocks noChangeArrowheads="1"/>
          </p:cNvSpPr>
          <p:nvPr/>
        </p:nvSpPr>
        <p:spPr bwMode="auto">
          <a:xfrm>
            <a:off x="3543299" y="805062"/>
            <a:ext cx="5288224" cy="113877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  <a:defRPr/>
            </a:pPr>
            <a:endParaRPr kumimoji="0" lang="zh-TW" altLang="en-US" baseline="0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提醒提示：</a:t>
            </a:r>
            <a:r>
              <a:rPr kumimoji="0"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未完成申報者不得申請</a:t>
            </a:r>
            <a:r>
              <a:rPr kumimoji="0" lang="zh-TW" altLang="en-US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展延</a:t>
            </a:r>
            <a:endParaRPr kumimoji="0" lang="en-US" altLang="zh-TW" baseline="0" dirty="0" smtClean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請先完成需展延之產品的使用量申報</a:t>
            </a:r>
            <a:endParaRPr kumimoji="0" lang="zh-TW" altLang="en-US" baseline="0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74650" y="1385035"/>
            <a:ext cx="2984500" cy="558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1">
              <a:lnSpc>
                <a:spcPct val="80000"/>
              </a:lnSpc>
            </a:pPr>
            <a:r>
              <a:rPr lang="zh-TW" altLang="en-US" sz="2400" b="1" u="sng" baseline="0" dirty="0">
                <a:solidFill>
                  <a:srgbClr val="996600"/>
                </a:solidFill>
                <a:latin typeface="微軟正黑體" pitchFamily="34" charset="-120"/>
                <a:ea typeface="微軟正黑體" pitchFamily="34" charset="-120"/>
              </a:rPr>
              <a:t>選取續約產品</a:t>
            </a: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127000" y="1429485"/>
            <a:ext cx="495300" cy="482600"/>
          </a:xfrm>
          <a:prstGeom prst="ellipse">
            <a:avLst/>
          </a:prstGeom>
          <a:solidFill>
            <a:srgbClr val="F2E5FF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2400" baseline="0" dirty="0">
                <a:latin typeface="微軟正黑體" pitchFamily="34" charset="-120"/>
                <a:ea typeface="微軟正黑體" pitchFamily="34" charset="-120"/>
              </a:rPr>
              <a:t>2</a:t>
            </a:r>
          </a:p>
        </p:txBody>
      </p:sp>
      <p:sp>
        <p:nvSpPr>
          <p:cNvPr id="20" name="文字方塊 12"/>
          <p:cNvSpPr txBox="1">
            <a:spLocks noChangeArrowheads="1"/>
          </p:cNvSpPr>
          <p:nvPr/>
        </p:nvSpPr>
        <p:spPr bwMode="auto">
          <a:xfrm>
            <a:off x="5787135" y="4014066"/>
            <a:ext cx="1935215" cy="29751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1pPr>
            <a:lvl2pPr marL="742950" indent="-28575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2pPr>
            <a:lvl3pPr marL="11430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3pPr>
            <a:lvl4pPr marL="16002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4pPr>
            <a:lvl5pPr marL="20574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9pPr>
          </a:lstStyle>
          <a:p>
            <a:pPr eaLnBrk="1" hangingPunct="1"/>
            <a:endParaRPr lang="zh-TW" altLang="en-US" dirty="0">
              <a:ea typeface="微軟正黑體" pitchFamily="34" charset="-120"/>
            </a:endParaRPr>
          </a:p>
        </p:txBody>
      </p:sp>
      <p:sp>
        <p:nvSpPr>
          <p:cNvPr id="4" name="向下箭號 3"/>
          <p:cNvSpPr/>
          <p:nvPr/>
        </p:nvSpPr>
        <p:spPr bwMode="auto">
          <a:xfrm>
            <a:off x="6282190" y="1943836"/>
            <a:ext cx="405045" cy="2070230"/>
          </a:xfrm>
          <a:prstGeom prst="downArrow">
            <a:avLst/>
          </a:prstGeom>
          <a:solidFill>
            <a:srgbClr val="C0504D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微軟正黑體" pitchFamily="34" charset="-12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換發新證申請</a:t>
            </a:r>
          </a:p>
        </p:txBody>
      </p:sp>
    </p:spTree>
    <p:extLst>
      <p:ext uri="{BB962C8B-B14F-4D97-AF65-F5344CB8AC3E}">
        <p14:creationId xmlns="" xmlns:p14="http://schemas.microsoft.com/office/powerpoint/2010/main" val="21877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628775"/>
            <a:ext cx="6119812" cy="5102225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AutoShape 4"/>
          <p:cNvSpPr>
            <a:spLocks/>
          </p:cNvSpPr>
          <p:nvPr/>
        </p:nvSpPr>
        <p:spPr bwMode="auto">
          <a:xfrm>
            <a:off x="4748213" y="4397375"/>
            <a:ext cx="3876675" cy="696913"/>
          </a:xfrm>
          <a:prstGeom prst="borderCallout2">
            <a:avLst>
              <a:gd name="adj1" fmla="val 12181"/>
              <a:gd name="adj2" fmla="val -2532"/>
              <a:gd name="adj3" fmla="val 12181"/>
              <a:gd name="adj4" fmla="val -40051"/>
              <a:gd name="adj5" fmla="val -25722"/>
              <a:gd name="adj6" fmla="val -48718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r>
              <a:rPr kumimoji="0" lang="en-US" altLang="zh-TW" baseline="0" dirty="0">
                <a:ea typeface="微軟正黑體" pitchFamily="34" charset="-120"/>
              </a:rPr>
              <a:t>step3</a:t>
            </a:r>
            <a:r>
              <a:rPr kumimoji="0" lang="zh-TW" altLang="en-US" baseline="0" dirty="0">
                <a:ea typeface="微軟正黑體" pitchFamily="34" charset="-120"/>
              </a:rPr>
              <a:t>：填寫完成後，點選「確定送出申請」</a:t>
            </a:r>
          </a:p>
        </p:txBody>
      </p:sp>
      <p:sp>
        <p:nvSpPr>
          <p:cNvPr id="10" name="矩形 9"/>
          <p:cNvSpPr/>
          <p:nvPr/>
        </p:nvSpPr>
        <p:spPr>
          <a:xfrm>
            <a:off x="3852863" y="6534150"/>
            <a:ext cx="763587" cy="196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baseline="0" dirty="0">
              <a:ea typeface="微軟正黑體" pitchFamily="34" charset="-120"/>
            </a:endParaRPr>
          </a:p>
        </p:txBody>
      </p:sp>
      <p:sp>
        <p:nvSpPr>
          <p:cNvPr id="6151" name="AutoShape 8"/>
          <p:cNvSpPr>
            <a:spLocks noChangeArrowheads="1"/>
          </p:cNvSpPr>
          <p:nvPr/>
        </p:nvSpPr>
        <p:spPr bwMode="auto">
          <a:xfrm>
            <a:off x="206375" y="2663825"/>
            <a:ext cx="4410075" cy="1485900"/>
          </a:xfrm>
          <a:prstGeom prst="flowChartAlternateProcess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anchor="ctr"/>
          <a:lstStyle/>
          <a:p>
            <a:pPr algn="ctr"/>
            <a:r>
              <a:rPr kumimoji="0" lang="zh-TW" altLang="en-US" sz="2800" b="1" baseline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依序填寫</a:t>
            </a:r>
            <a:r>
              <a:rPr kumimoji="0" lang="en-US" altLang="zh-TW" sz="2800" b="1" baseline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 sz="2800" b="1" baseline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個人資訊</a:t>
            </a:r>
            <a:r>
              <a:rPr kumimoji="0" lang="en-US" altLang="zh-TW" sz="2800" b="1" baseline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algn="ctr"/>
            <a:r>
              <a:rPr kumimoji="0" lang="zh-TW" altLang="en-US" sz="2800" b="1" baseline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並確認帳號是否重複</a:t>
            </a:r>
          </a:p>
          <a:p>
            <a:pPr algn="ctr"/>
            <a:r>
              <a:rPr kumimoji="0" lang="zh-TW" altLang="en-US" sz="2800" b="1" baseline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星號為必填項目</a:t>
            </a:r>
          </a:p>
        </p:txBody>
      </p:sp>
      <p:sp>
        <p:nvSpPr>
          <p:cNvPr id="6152" name="AutoShape 2"/>
          <p:cNvSpPr>
            <a:spLocks noChangeArrowheads="1"/>
          </p:cNvSpPr>
          <p:nvPr/>
        </p:nvSpPr>
        <p:spPr bwMode="auto">
          <a:xfrm>
            <a:off x="566738" y="1041400"/>
            <a:ext cx="3286125" cy="4429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algn="ctr">
            <a:solidFill>
              <a:srgbClr val="FF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kumimoji="0" lang="en-US" altLang="zh-TW" baseline="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1.</a:t>
            </a:r>
            <a:r>
              <a:rPr kumimoji="0" lang="zh-TW" altLang="en-US" baseline="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申請帳號</a:t>
            </a:r>
          </a:p>
        </p:txBody>
      </p:sp>
      <p:sp>
        <p:nvSpPr>
          <p:cNvPr id="6153" name="AutoShape 3"/>
          <p:cNvSpPr>
            <a:spLocks noChangeArrowheads="1"/>
          </p:cNvSpPr>
          <p:nvPr/>
        </p:nvSpPr>
        <p:spPr bwMode="auto">
          <a:xfrm>
            <a:off x="4002088" y="1042988"/>
            <a:ext cx="2208212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lin ang="5400000" scaled="1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kumimoji="0" lang="en-US" altLang="zh-TW" baseline="0">
                <a:solidFill>
                  <a:srgbClr val="AEAEAE"/>
                </a:solidFill>
                <a:latin typeface="華康粗黑體" pitchFamily="49" charset="-120"/>
                <a:ea typeface="華康粗黑體" pitchFamily="49" charset="-120"/>
              </a:rPr>
              <a:t>2.</a:t>
            </a:r>
            <a:r>
              <a:rPr kumimoji="0" lang="zh-TW" altLang="en-US" baseline="0">
                <a:solidFill>
                  <a:srgbClr val="AEAEAE"/>
                </a:solidFill>
                <a:latin typeface="華康粗黑體" pitchFamily="49" charset="-120"/>
                <a:ea typeface="華康粗黑體" pitchFamily="49" charset="-120"/>
              </a:rPr>
              <a:t>變更密碼</a:t>
            </a:r>
          </a:p>
        </p:txBody>
      </p:sp>
      <p:sp>
        <p:nvSpPr>
          <p:cNvPr id="6154" name="AutoShape 3"/>
          <p:cNvSpPr>
            <a:spLocks noChangeArrowheads="1"/>
          </p:cNvSpPr>
          <p:nvPr/>
        </p:nvSpPr>
        <p:spPr bwMode="auto">
          <a:xfrm>
            <a:off x="6416675" y="1041400"/>
            <a:ext cx="2208213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lin ang="5400000" scaled="1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kumimoji="0" lang="en-US" altLang="zh-TW" baseline="0">
                <a:solidFill>
                  <a:srgbClr val="AEAEAE"/>
                </a:solidFill>
                <a:latin typeface="華康粗黑體" pitchFamily="49" charset="-120"/>
                <a:ea typeface="華康粗黑體" pitchFamily="49" charset="-120"/>
              </a:rPr>
              <a:t>3.</a:t>
            </a:r>
            <a:r>
              <a:rPr kumimoji="0" lang="zh-TW" altLang="en-US" baseline="0">
                <a:solidFill>
                  <a:srgbClr val="AEAEAE"/>
                </a:solidFill>
                <a:latin typeface="華康粗黑體" pitchFamily="49" charset="-120"/>
                <a:ea typeface="華康粗黑體" pitchFamily="49" charset="-120"/>
              </a:rPr>
              <a:t>忘記密碼</a:t>
            </a:r>
          </a:p>
        </p:txBody>
      </p:sp>
      <p:sp>
        <p:nvSpPr>
          <p:cNvPr id="6155" name="文字方塊 10"/>
          <p:cNvSpPr txBox="1">
            <a:spLocks noChangeArrowheads="1"/>
          </p:cNvSpPr>
          <p:nvPr/>
        </p:nvSpPr>
        <p:spPr bwMode="auto">
          <a:xfrm>
            <a:off x="4257675" y="1808163"/>
            <a:ext cx="989013" cy="298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1pPr>
            <a:lvl2pPr marL="742950" indent="-28575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2pPr>
            <a:lvl3pPr marL="11430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3pPr>
            <a:lvl4pPr marL="16002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4pPr>
            <a:lvl5pPr marL="20574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9pPr>
          </a:lstStyle>
          <a:p>
            <a:pPr eaLnBrk="1" hangingPunct="1"/>
            <a:endParaRPr lang="zh-TW" altLang="en-US" dirty="0">
              <a:ea typeface="微軟正黑體" pitchFamily="34" charset="-12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01482" y="269745"/>
            <a:ext cx="75260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帳號密碼申請及忘記密碼</a:t>
            </a:r>
            <a:endParaRPr kumimoji="0" lang="zh-TW" altLang="en-US" sz="4800" baseline="0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665" y="4914165"/>
            <a:ext cx="7992858" cy="178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1702" name="Rectangle 6"/>
          <p:cNvSpPr>
            <a:spLocks noChangeArrowheads="1"/>
          </p:cNvSpPr>
          <p:nvPr/>
        </p:nvSpPr>
        <p:spPr bwMode="auto">
          <a:xfrm>
            <a:off x="3543299" y="805062"/>
            <a:ext cx="5288224" cy="113877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  <a:defRPr/>
            </a:pPr>
            <a:endParaRPr kumimoji="0" lang="zh-TW" altLang="en-US" baseline="0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提醒提示：</a:t>
            </a:r>
            <a:r>
              <a:rPr kumimoji="0"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未完成申報者不得申請</a:t>
            </a:r>
            <a:r>
              <a:rPr kumimoji="0" lang="zh-TW" altLang="en-US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展延</a:t>
            </a:r>
            <a:endParaRPr kumimoji="0" lang="en-US" altLang="zh-TW" baseline="0" dirty="0" smtClean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baseline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請先完成需展延之產品的使用量申報</a:t>
            </a:r>
            <a:endParaRPr kumimoji="0" lang="zh-TW" altLang="en-US" baseline="0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74650" y="1385035"/>
            <a:ext cx="2984500" cy="558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1">
              <a:lnSpc>
                <a:spcPct val="80000"/>
              </a:lnSpc>
            </a:pPr>
            <a:r>
              <a:rPr lang="zh-TW" altLang="en-US" sz="2400" b="1" u="sng" baseline="0" dirty="0">
                <a:solidFill>
                  <a:srgbClr val="996600"/>
                </a:solidFill>
                <a:latin typeface="微軟正黑體" pitchFamily="34" charset="-120"/>
                <a:ea typeface="微軟正黑體" pitchFamily="34" charset="-120"/>
              </a:rPr>
              <a:t>選取續約產品</a:t>
            </a: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127000" y="1429485"/>
            <a:ext cx="495300" cy="482600"/>
          </a:xfrm>
          <a:prstGeom prst="ellipse">
            <a:avLst/>
          </a:prstGeom>
          <a:solidFill>
            <a:srgbClr val="F2E5FF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2400" baseline="0" dirty="0">
                <a:latin typeface="微軟正黑體" pitchFamily="34" charset="-120"/>
                <a:ea typeface="微軟正黑體" pitchFamily="34" charset="-120"/>
              </a:rPr>
              <a:t>2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換發新證申請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0" y="2342415"/>
            <a:ext cx="3933825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圓形箭號 10"/>
          <p:cNvSpPr/>
          <p:nvPr/>
        </p:nvSpPr>
        <p:spPr bwMode="auto">
          <a:xfrm rot="3530679">
            <a:off x="3489162" y="3918155"/>
            <a:ext cx="1468257" cy="1131924"/>
          </a:xfrm>
          <a:prstGeom prst="circularArrow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微軟正黑體" pitchFamily="34" charset="-120"/>
            </a:endParaRPr>
          </a:p>
        </p:txBody>
      </p:sp>
      <p:sp>
        <p:nvSpPr>
          <p:cNvPr id="12" name="圓角矩形 11"/>
          <p:cNvSpPr/>
          <p:nvPr/>
        </p:nvSpPr>
        <p:spPr bwMode="auto">
          <a:xfrm>
            <a:off x="2321750" y="5589240"/>
            <a:ext cx="3735415" cy="585065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全真顏體" pitchFamily="49" charset="-12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330855" y="2663914"/>
            <a:ext cx="4471615" cy="11251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latinLnBrk="1"/>
            <a:r>
              <a:rPr lang="zh-TW" altLang="en-US" sz="1800" b="1" u="sng" baseline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提醒：</a:t>
            </a:r>
            <a:endParaRPr lang="en-US" altLang="zh-TW" sz="1800" b="1" u="sng" baseline="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latinLnBrk="1"/>
            <a:r>
              <a:rPr lang="zh-TW" altLang="en-US" sz="1800" baseline="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請先以</a:t>
            </a:r>
            <a:r>
              <a:rPr lang="zh-TW" altLang="en-US" sz="1800" b="1" u="sng" baseline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查詢功能</a:t>
            </a:r>
            <a:r>
              <a:rPr lang="zh-TW" altLang="en-US" sz="1800" baseline="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確認未申報的產品，</a:t>
            </a:r>
            <a:endParaRPr lang="en-US" altLang="zh-TW" sz="1800" baseline="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latinLnBrk="1"/>
            <a:r>
              <a:rPr lang="zh-TW" altLang="en-US" sz="1800" baseline="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按照相關紀錄進行</a:t>
            </a:r>
            <a:r>
              <a:rPr lang="zh-TW" altLang="en-US" sz="1800" b="1" u="sng" baseline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雙月份標章的使用量申報</a:t>
            </a:r>
            <a:endParaRPr lang="zh-TW" altLang="en-US" sz="1800" b="1" u="sng" baseline="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向下箭號 13"/>
          <p:cNvSpPr/>
          <p:nvPr/>
        </p:nvSpPr>
        <p:spPr bwMode="auto">
          <a:xfrm>
            <a:off x="6282190" y="1943836"/>
            <a:ext cx="405045" cy="720079"/>
          </a:xfrm>
          <a:prstGeom prst="downArrow">
            <a:avLst/>
          </a:prstGeom>
          <a:solidFill>
            <a:srgbClr val="C0504D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77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群組 13"/>
          <p:cNvGrpSpPr>
            <a:grpSpLocks/>
          </p:cNvGrpSpPr>
          <p:nvPr/>
        </p:nvGrpSpPr>
        <p:grpSpPr bwMode="auto">
          <a:xfrm>
            <a:off x="438150" y="1838325"/>
            <a:ext cx="7407275" cy="3629025"/>
            <a:chOff x="438150" y="1838325"/>
            <a:chExt cx="7407275" cy="3629025"/>
          </a:xfrm>
        </p:grpSpPr>
        <p:pic>
          <p:nvPicPr>
            <p:cNvPr id="49165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" y="1838325"/>
              <a:ext cx="7407275" cy="3629025"/>
            </a:xfrm>
            <a:prstGeom prst="rect">
              <a:avLst/>
            </a:prstGeom>
            <a:noFill/>
            <a:ln w="9525" algn="ctr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6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399" y="2406650"/>
              <a:ext cx="6296025" cy="955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156" name="AutoShape 11"/>
          <p:cNvSpPr>
            <a:spLocks noChangeArrowheads="1"/>
          </p:cNvSpPr>
          <p:nvPr/>
        </p:nvSpPr>
        <p:spPr bwMode="auto">
          <a:xfrm>
            <a:off x="527050" y="1206500"/>
            <a:ext cx="3419475" cy="5207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1">
              <a:lnSpc>
                <a:spcPct val="80000"/>
              </a:lnSpc>
            </a:pPr>
            <a:r>
              <a:rPr lang="zh-TW" altLang="en-US" sz="2800" b="1" baseline="0" dirty="0">
                <a:solidFill>
                  <a:srgbClr val="996600"/>
                </a:solidFill>
                <a:latin typeface="微軟正黑體" pitchFamily="34" charset="-120"/>
                <a:ea typeface="微軟正黑體" pitchFamily="34" charset="-120"/>
              </a:rPr>
              <a:t>更新產品資料</a:t>
            </a:r>
          </a:p>
        </p:txBody>
      </p:sp>
      <p:sp>
        <p:nvSpPr>
          <p:cNvPr id="49157" name="Oval 12"/>
          <p:cNvSpPr>
            <a:spLocks noChangeArrowheads="1"/>
          </p:cNvSpPr>
          <p:nvPr/>
        </p:nvSpPr>
        <p:spPr bwMode="auto">
          <a:xfrm>
            <a:off x="168275" y="1244600"/>
            <a:ext cx="495300" cy="482600"/>
          </a:xfrm>
          <a:prstGeom prst="ellipse">
            <a:avLst/>
          </a:prstGeom>
          <a:solidFill>
            <a:srgbClr val="F2E5FF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2800" baseline="0" dirty="0">
                <a:latin typeface="微軟正黑體" pitchFamily="34" charset="-120"/>
                <a:ea typeface="微軟正黑體" pitchFamily="34" charset="-120"/>
              </a:rPr>
              <a:t>3</a:t>
            </a:r>
          </a:p>
        </p:txBody>
      </p:sp>
      <p:pic>
        <p:nvPicPr>
          <p:cNvPr id="49158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4267200"/>
            <a:ext cx="5942012" cy="2451100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032250" y="881063"/>
            <a:ext cx="4140200" cy="7699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  <a:defRPr/>
            </a:pPr>
            <a:endParaRPr kumimoji="0" lang="zh-TW" altLang="en-US" baseline="0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55600" indent="-355600" algn="just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n"/>
              <a:defRPr/>
            </a:pPr>
            <a:r>
              <a:rPr kumimoji="0" lang="zh-TW" altLang="en-US" baseline="0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填寫方式與初次申請相同</a:t>
            </a:r>
          </a:p>
        </p:txBody>
      </p:sp>
      <p:sp>
        <p:nvSpPr>
          <p:cNvPr id="49160" name="AutoShape 13"/>
          <p:cNvSpPr>
            <a:spLocks noChangeArrowheads="1"/>
          </p:cNvSpPr>
          <p:nvPr/>
        </p:nvSpPr>
        <p:spPr bwMode="auto">
          <a:xfrm>
            <a:off x="4705750" y="5660510"/>
            <a:ext cx="3021012" cy="558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1">
              <a:lnSpc>
                <a:spcPct val="80000"/>
              </a:lnSpc>
            </a:pPr>
            <a:r>
              <a:rPr lang="zh-TW" altLang="en-US" sz="2800" b="1" baseline="0" dirty="0">
                <a:solidFill>
                  <a:srgbClr val="996600"/>
                </a:solidFill>
                <a:latin typeface="微軟正黑體" pitchFamily="34" charset="-120"/>
                <a:ea typeface="微軟正黑體" pitchFamily="34" charset="-120"/>
              </a:rPr>
              <a:t>確認送出</a:t>
            </a:r>
          </a:p>
        </p:txBody>
      </p:sp>
      <p:sp>
        <p:nvSpPr>
          <p:cNvPr id="49161" name="Oval 14"/>
          <p:cNvSpPr>
            <a:spLocks noChangeArrowheads="1"/>
          </p:cNvSpPr>
          <p:nvPr/>
        </p:nvSpPr>
        <p:spPr bwMode="auto">
          <a:xfrm>
            <a:off x="4346975" y="5698610"/>
            <a:ext cx="495300" cy="482600"/>
          </a:xfrm>
          <a:prstGeom prst="ellipse">
            <a:avLst/>
          </a:prstGeom>
          <a:solidFill>
            <a:srgbClr val="F2E5FF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2800" baseline="0" dirty="0">
                <a:latin typeface="微軟正黑體" pitchFamily="34" charset="-120"/>
                <a:ea typeface="微軟正黑體" pitchFamily="34" charset="-120"/>
              </a:rPr>
              <a:t>4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4616450" y="2843213"/>
            <a:ext cx="4133850" cy="1077912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3200" baseline="0" dirty="0">
                <a:solidFill>
                  <a:schemeClr val="accent6">
                    <a:lumMod val="50000"/>
                  </a:schemeClr>
                </a:solidFill>
                <a:ea typeface="微軟正黑體" pitchFamily="34" charset="-120"/>
              </a:rPr>
              <a:t>資料填寫後點選確認送出即可</a:t>
            </a:r>
            <a:endParaRPr kumimoji="0" lang="zh-TW" altLang="en-US" sz="3200" dirty="0">
              <a:solidFill>
                <a:schemeClr val="accent6">
                  <a:lumMod val="50000"/>
                </a:schemeClr>
              </a:solidFill>
              <a:ea typeface="微軟正黑體" pitchFamily="34" charset="-120"/>
            </a:endParaRPr>
          </a:p>
        </p:txBody>
      </p:sp>
      <p:sp>
        <p:nvSpPr>
          <p:cNvPr id="49163" name="Rectangle 7"/>
          <p:cNvSpPr>
            <a:spLocks noChangeArrowheads="1"/>
          </p:cNvSpPr>
          <p:nvPr/>
        </p:nvSpPr>
        <p:spPr bwMode="auto">
          <a:xfrm>
            <a:off x="2438400" y="2495550"/>
            <a:ext cx="1182688" cy="3889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kumimoji="0" lang="zh-TW" altLang="en-US" baseline="0" dirty="0">
              <a:ea typeface="微軟正黑體" pitchFamily="34" charset="-12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556242" y="279115"/>
            <a:ext cx="75612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換發新證申請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161925" y="188913"/>
            <a:ext cx="828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54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諮詢服務專線</a:t>
            </a:r>
          </a:p>
        </p:txBody>
      </p:sp>
      <p:sp>
        <p:nvSpPr>
          <p:cNvPr id="6" name="矩形 5"/>
          <p:cNvSpPr/>
          <p:nvPr/>
        </p:nvSpPr>
        <p:spPr>
          <a:xfrm>
            <a:off x="527050" y="976313"/>
            <a:ext cx="841043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9475" lvl="1" indent="-422275">
              <a:defRPr/>
            </a:pPr>
            <a:endParaRPr kumimoji="0" lang="en-US" altLang="zh-TW" sz="3200" baseline="0" dirty="0">
              <a:latin typeface="全真顏體" pitchFamily="49" charset="-120"/>
            </a:endParaRPr>
          </a:p>
          <a:p>
            <a:pPr marL="533400" lvl="1" indent="-533400">
              <a:buFont typeface="Wingdings" pitchFamily="2" charset="2"/>
              <a:buChar char="Ø"/>
              <a:defRPr/>
            </a:pPr>
            <a:r>
              <a:rPr kumimoji="0" lang="zh-TW" altLang="en-US" sz="3600" b="1" u="sng" baseline="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諮詢服務專線</a:t>
            </a:r>
          </a:p>
          <a:p>
            <a:pPr marL="533400" lvl="1" indent="-533400">
              <a:defRPr/>
            </a:pPr>
            <a:r>
              <a:rPr kumimoji="0" lang="zh-TW" altLang="en-US" sz="3600" baseline="0" dirty="0">
                <a:latin typeface="微軟正黑體" pitchFamily="34" charset="-120"/>
                <a:ea typeface="微軟正黑體" pitchFamily="34" charset="-120"/>
              </a:rPr>
              <a:t>  系統操作客服專線</a:t>
            </a:r>
            <a:r>
              <a:rPr kumimoji="0" lang="en-US" altLang="zh-TW" sz="3600" baseline="0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533400" lvl="1" indent="-533400">
              <a:defRPr/>
            </a:pPr>
            <a:r>
              <a:rPr kumimoji="0" lang="en-US" altLang="zh-TW" sz="3600" baseline="0" dirty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kumimoji="0" lang="en-US" altLang="zh-TW" sz="3600" baseline="0" dirty="0" smtClean="0">
                <a:latin typeface="微軟正黑體" pitchFamily="34" charset="-120"/>
                <a:ea typeface="微軟正黑體" pitchFamily="34" charset="-120"/>
              </a:rPr>
              <a:t>0800-026-945</a:t>
            </a:r>
            <a:endParaRPr kumimoji="0" lang="en-US" altLang="zh-TW" sz="3600" baseline="0" dirty="0">
              <a:latin typeface="微軟正黑體" pitchFamily="34" charset="-120"/>
              <a:ea typeface="微軟正黑體" pitchFamily="34" charset="-120"/>
            </a:endParaRPr>
          </a:p>
          <a:p>
            <a:pPr marL="533400" lvl="1" indent="-533400">
              <a:defRPr/>
            </a:pPr>
            <a:r>
              <a:rPr kumimoji="0" lang="zh-TW" altLang="en-US" sz="3600" baseline="0" dirty="0" smtClean="0">
                <a:latin typeface="微軟正黑體" pitchFamily="34" charset="-120"/>
                <a:ea typeface="微軟正黑體" pitchFamily="34" charset="-120"/>
              </a:rPr>
              <a:t>  環資國際系統操作問題</a:t>
            </a:r>
            <a:r>
              <a:rPr kumimoji="0" lang="en-US" altLang="zh-TW" sz="3600" baseline="0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533400" lvl="1" indent="-533400">
              <a:defRPr/>
            </a:pPr>
            <a:r>
              <a:rPr kumimoji="0" lang="en-US" altLang="zh-TW" sz="3600" baseline="0" dirty="0" smtClean="0">
                <a:latin typeface="微軟正黑體" pitchFamily="34" charset="-120"/>
                <a:ea typeface="微軟正黑體" pitchFamily="34" charset="-120"/>
              </a:rPr>
              <a:t>	02-66309988</a:t>
            </a:r>
            <a:r>
              <a:rPr kumimoji="0" lang="zh-TW" altLang="en-US" sz="3600" baseline="0" dirty="0" smtClean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kumimoji="0" lang="en-US" altLang="zh-TW" sz="3600" baseline="0" dirty="0" smtClean="0">
                <a:latin typeface="微軟正黑體" pitchFamily="34" charset="-120"/>
                <a:ea typeface="微軟正黑體" pitchFamily="34" charset="-120"/>
              </a:rPr>
              <a:t>432</a:t>
            </a:r>
            <a:r>
              <a:rPr kumimoji="0" lang="zh-TW" altLang="en-US" sz="1800" baseline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1800" baseline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1800" baseline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群組分機</a:t>
            </a:r>
            <a:r>
              <a:rPr kumimoji="0" lang="en-US" altLang="zh-TW" sz="1800" baseline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1800" baseline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kumimoji="0" lang="en-US" altLang="zh-TW" sz="3600" baseline="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33400" lvl="1" indent="-533400">
              <a:defRPr/>
            </a:pPr>
            <a:endParaRPr kumimoji="0" lang="en-US" altLang="zh-TW" sz="3600" b="1" u="sng" baseline="0" dirty="0">
              <a:solidFill>
                <a:srgbClr val="0000FF"/>
              </a:solidFill>
              <a:latin typeface="全真顏體" pitchFamily="49" charset="-120"/>
            </a:endParaRPr>
          </a:p>
          <a:p>
            <a:pPr marL="533400" lvl="1" indent="-533400">
              <a:buFont typeface="Wingdings" pitchFamily="2" charset="2"/>
              <a:buChar char="Ø"/>
              <a:defRPr/>
            </a:pPr>
            <a:r>
              <a:rPr kumimoji="0" lang="zh-TW" altLang="en-US" sz="3600" b="1" u="sng" baseline="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綠色生活</a:t>
            </a:r>
            <a:r>
              <a:rPr kumimoji="0" lang="zh-TW" altLang="en-US" sz="3600" b="1" u="sng" baseline="0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資訊網相關資訊</a:t>
            </a:r>
            <a:endParaRPr kumimoji="0" lang="en-US" altLang="zh-TW" sz="3600" b="1" u="sng" baseline="0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79475" lvl="1" indent="-422275">
              <a:buFont typeface="Wingdings" pitchFamily="2" charset="2"/>
              <a:buChar char="p"/>
              <a:defRPr/>
            </a:pPr>
            <a:r>
              <a:rPr kumimoji="0" lang="zh-TW" altLang="en-US" sz="3200" baseline="0" dirty="0">
                <a:latin typeface="微軟正黑體" pitchFamily="34" charset="-120"/>
                <a:ea typeface="微軟正黑體" pitchFamily="34" charset="-120"/>
              </a:rPr>
              <a:t>環保標章下載專區、操作手冊、問答集、相關環保法規、各項訊息</a:t>
            </a:r>
            <a:endParaRPr kumimoji="0" lang="en-US" altLang="zh-TW" sz="3200" baseline="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 descr="http://modiyamsrinivas.com/wp-content/uploads/2014/09/Call-icon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6935" y="1133745"/>
            <a:ext cx="899635" cy="899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0503"/>
          <a:stretch>
            <a:fillRect/>
          </a:stretch>
        </p:blipFill>
        <p:spPr bwMode="auto">
          <a:xfrm>
            <a:off x="509588" y="1705170"/>
            <a:ext cx="8123237" cy="38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字方塊 13"/>
          <p:cNvSpPr txBox="1"/>
          <p:nvPr/>
        </p:nvSpPr>
        <p:spPr>
          <a:xfrm>
            <a:off x="1655168" y="836712"/>
            <a:ext cx="74888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kern="0" cap="all" baseline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微軟正黑體"/>
              </a:rPr>
              <a:t>歡迎大家加入「綠色生活」粉絲團！</a:t>
            </a:r>
          </a:p>
        </p:txBody>
      </p:sp>
      <p:pic>
        <p:nvPicPr>
          <p:cNvPr id="55301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0928">
            <a:off x="-349250" y="685800"/>
            <a:ext cx="227647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1179385" y="1363705"/>
            <a:ext cx="6858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kern="0" baseline="0" dirty="0">
                <a:solidFill>
                  <a:srgbClr val="DAEDEF">
                    <a:lumMod val="25000"/>
                  </a:srgbClr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微軟正黑體" pitchFamily="34" charset="-120"/>
                <a:ea typeface="微軟正黑體" pitchFamily="34" charset="-120"/>
                <a:cs typeface="微軟正黑體"/>
              </a:rPr>
              <a:t>網址：</a:t>
            </a:r>
            <a:r>
              <a:rPr kumimoji="0" lang="en-US" altLang="zh-TW" kern="0" baseline="0" dirty="0">
                <a:solidFill>
                  <a:srgbClr val="DAEDEF">
                    <a:lumMod val="25000"/>
                  </a:srgbClr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微軟正黑體" pitchFamily="34" charset="-120"/>
                <a:ea typeface="微軟正黑體" pitchFamily="34" charset="-120"/>
                <a:cs typeface="微軟正黑體"/>
              </a:rPr>
              <a:t>facebook.com/greenlife123</a:t>
            </a:r>
            <a:endParaRPr kumimoji="0" lang="zh-TW" altLang="en-US" kern="0" baseline="0" dirty="0">
              <a:solidFill>
                <a:srgbClr val="DAEDEF">
                  <a:lumMod val="25000"/>
                </a:srgbClr>
              </a:solidFill>
              <a:effectLst>
                <a:glow rad="101600">
                  <a:srgbClr val="BBE0E3">
                    <a:satMod val="175000"/>
                    <a:alpha val="40000"/>
                  </a:srgbClr>
                </a:glow>
              </a:effectLst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673678" y="492834"/>
            <a:ext cx="7488832" cy="5437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微軟正黑體"/>
              </a:rPr>
              <a:t>歡迎大家下載</a:t>
            </a:r>
            <a:r>
              <a:rPr lang="en-US" altLang="zh-TW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glow rad="101600">
                    <a:srgbClr val="FFFF00"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微軟正黑體"/>
              </a:rPr>
              <a:t>『</a:t>
            </a:r>
            <a:r>
              <a:rPr lang="zh-TW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glow rad="101600">
                    <a:srgbClr val="FFFF00"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微軟正黑體"/>
              </a:rPr>
              <a:t>綠色生活小舖</a:t>
            </a:r>
            <a:r>
              <a:rPr lang="en-US" altLang="zh-TW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glow rad="101600">
                    <a:srgbClr val="FFFF00"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微軟正黑體"/>
              </a:rPr>
              <a:t>』</a:t>
            </a:r>
            <a:endParaRPr lang="zh-TW" alt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glow rad="101600">
                  <a:srgbClr val="FFFF00"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32629" y="1556308"/>
            <a:ext cx="7344816" cy="2975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  <a:cs typeface="微軟正黑體"/>
              </a:rPr>
              <a:t>網址：</a:t>
            </a:r>
            <a:r>
              <a:rPr lang="en-US" altLang="zh-TW" dirty="0">
                <a:solidFill>
                  <a:schemeClr val="accent5">
                    <a:lumMod val="2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  <a:cs typeface="微軟正黑體"/>
              </a:rPr>
              <a:t>play.google.com/store/apps/</a:t>
            </a:r>
            <a:r>
              <a:rPr lang="en-US" altLang="zh-TW" dirty="0" err="1">
                <a:solidFill>
                  <a:schemeClr val="accent5">
                    <a:lumMod val="2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  <a:cs typeface="微軟正黑體"/>
              </a:rPr>
              <a:t>details?id</a:t>
            </a:r>
            <a:r>
              <a:rPr lang="en-US" altLang="zh-TW" dirty="0">
                <a:solidFill>
                  <a:schemeClr val="accent5">
                    <a:lumMod val="2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  <a:cs typeface="微軟正黑體"/>
              </a:rPr>
              <a:t>=</a:t>
            </a:r>
            <a:r>
              <a:rPr lang="en-US" altLang="zh-TW" dirty="0" err="1">
                <a:solidFill>
                  <a:schemeClr val="accent5">
                    <a:lumMod val="2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  <a:cs typeface="微軟正黑體"/>
              </a:rPr>
              <a:t>com.eri.greenstore</a:t>
            </a:r>
            <a:endParaRPr lang="zh-TW" altLang="en-US" dirty="0">
              <a:solidFill>
                <a:schemeClr val="accent5">
                  <a:lumMod val="2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41530" y="2033845"/>
            <a:ext cx="8483716" cy="4500500"/>
            <a:chOff x="1746823" y="1898830"/>
            <a:chExt cx="8483716" cy="4500500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11860" y="1898830"/>
              <a:ext cx="6918679" cy="4500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" name="群組 14"/>
            <p:cNvGrpSpPr>
              <a:grpSpLocks noChangeAspect="1"/>
            </p:cNvGrpSpPr>
            <p:nvPr/>
          </p:nvGrpSpPr>
          <p:grpSpPr bwMode="auto">
            <a:xfrm>
              <a:off x="1746823" y="1898830"/>
              <a:ext cx="3040063" cy="4500500"/>
              <a:chOff x="91705" y="2288855"/>
              <a:chExt cx="2824111" cy="4180464"/>
            </a:xfrm>
          </p:grpSpPr>
          <p:pic>
            <p:nvPicPr>
              <p:cNvPr id="67596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1705" y="3306279"/>
                <a:ext cx="2824111" cy="3163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594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928" y="2288855"/>
                <a:ext cx="2803464" cy="10602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4099" name="Picture 3" descr="https://cdn2.iconfinder.com/data/icons/ios-7-style-metro-ui-icons/512/MetroUI_OS_Ap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3218" y="1403775"/>
            <a:ext cx="540060" cy="540060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 rot="20859565">
            <a:off x="8111790" y="1708672"/>
            <a:ext cx="712118" cy="29751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開發中</a:t>
            </a: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87363" y="1828800"/>
            <a:ext cx="8351837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kumimoji="0" lang="zh-TW" altLang="en-US" sz="6600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微軟正黑體" pitchFamily="34" charset="-120"/>
              </a:rPr>
              <a:t>   介紹完畢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kumimoji="0" lang="zh-TW" altLang="en-US" sz="6600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微軟正黑體" pitchFamily="34" charset="-120"/>
              </a:rPr>
              <a:t>感謝聆聽</a:t>
            </a:r>
            <a:endParaRPr kumimoji="0" lang="en-US" altLang="zh-TW" sz="6600" baseline="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微軟正黑體" pitchFamily="34" charset="-120"/>
            </a:endParaRPr>
          </a:p>
        </p:txBody>
      </p:sp>
      <p:pic>
        <p:nvPicPr>
          <p:cNvPr id="56324" name="Picture 4" descr="j04382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517900"/>
            <a:ext cx="19145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j04211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1651000"/>
            <a:ext cx="20256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651000"/>
            <a:ext cx="5378450" cy="1081088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851150"/>
            <a:ext cx="7954963" cy="3000375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277813" y="5363685"/>
            <a:ext cx="8428037" cy="1125655"/>
          </a:xfrm>
          <a:prstGeom prst="flowChartAlternateProcess">
            <a:avLst/>
          </a:prstGeom>
          <a:solidFill>
            <a:srgbClr val="FFFFFF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anchor="ctr"/>
          <a:lstStyle/>
          <a:p>
            <a:pPr algn="ctr"/>
            <a:r>
              <a:rPr kumimoji="0" lang="zh-TW" altLang="zh-TW" sz="2800" b="1" baseline="0" dirty="0">
                <a:latin typeface="標楷體" pitchFamily="65" charset="-120"/>
                <a:ea typeface="標楷體" pitchFamily="65" charset="-120"/>
              </a:rPr>
              <a:t>帳號申核通過後，寄發帳號</a:t>
            </a:r>
            <a:r>
              <a:rPr kumimoji="0" lang="zh-TW" altLang="zh-TW" sz="2800" b="1" baseline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申請通知信</a:t>
            </a:r>
            <a:r>
              <a:rPr kumimoji="0" lang="zh-TW" altLang="en-US" sz="2800" b="1" baseline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若</a:t>
            </a:r>
            <a:r>
              <a:rPr kumimoji="0" lang="en-US" altLang="zh-TW" sz="2800" b="1" baseline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kumimoji="0" lang="zh-TW" altLang="en-US" sz="2800" b="1" baseline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天內</a:t>
            </a:r>
            <a:r>
              <a:rPr kumimoji="0" lang="zh-TW" altLang="en-US" sz="2800" b="1" baseline="0" dirty="0">
                <a:latin typeface="標楷體" pitchFamily="65" charset="-120"/>
                <a:ea typeface="標楷體" pitchFamily="65" charset="-120"/>
              </a:rPr>
              <a:t>仍</a:t>
            </a:r>
          </a:p>
          <a:p>
            <a:pPr algn="ctr"/>
            <a:r>
              <a:rPr kumimoji="0" lang="zh-TW" altLang="en-US" sz="2800" b="1" baseline="0" dirty="0">
                <a:latin typeface="標楷體" pitchFamily="65" charset="-120"/>
                <a:ea typeface="標楷體" pitchFamily="65" charset="-120"/>
              </a:rPr>
              <a:t>未收郵件，請電洽環保標章客服專線：</a:t>
            </a:r>
            <a:r>
              <a:rPr kumimoji="0" lang="en-US" altLang="zh-TW" sz="2800" b="1" baseline="0" dirty="0">
                <a:latin typeface="標楷體" pitchFamily="65" charset="-120"/>
                <a:ea typeface="標楷體" pitchFamily="65" charset="-120"/>
              </a:rPr>
              <a:t>0800-026-945</a:t>
            </a:r>
          </a:p>
        </p:txBody>
      </p:sp>
      <p:sp>
        <p:nvSpPr>
          <p:cNvPr id="7175" name="AutoShape 8"/>
          <p:cNvSpPr>
            <a:spLocks noChangeArrowheads="1"/>
          </p:cNvSpPr>
          <p:nvPr/>
        </p:nvSpPr>
        <p:spPr bwMode="auto">
          <a:xfrm>
            <a:off x="5211763" y="1962150"/>
            <a:ext cx="3546475" cy="647700"/>
          </a:xfrm>
          <a:prstGeom prst="flowChartAlternateProcess">
            <a:avLst/>
          </a:prstGeom>
          <a:solidFill>
            <a:srgbClr val="FF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anchor="ctr"/>
          <a:lstStyle/>
          <a:p>
            <a:pPr algn="ctr"/>
            <a:r>
              <a:rPr kumimoji="0" lang="zh-TW" altLang="en-US" sz="3200" b="1" baseline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送出申請訊息文字</a:t>
            </a:r>
          </a:p>
        </p:txBody>
      </p:sp>
      <p:sp>
        <p:nvSpPr>
          <p:cNvPr id="7176" name="AutoShape 2"/>
          <p:cNvSpPr>
            <a:spLocks noChangeArrowheads="1"/>
          </p:cNvSpPr>
          <p:nvPr/>
        </p:nvSpPr>
        <p:spPr bwMode="auto">
          <a:xfrm>
            <a:off x="566738" y="1041400"/>
            <a:ext cx="3286125" cy="4429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algn="ctr">
            <a:solidFill>
              <a:srgbClr val="FF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kumimoji="0" lang="en-US" altLang="zh-TW" baseline="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1.</a:t>
            </a:r>
            <a:r>
              <a:rPr kumimoji="0" lang="zh-TW" altLang="en-US" baseline="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申請帳號</a:t>
            </a:r>
          </a:p>
        </p:txBody>
      </p:sp>
      <p:sp>
        <p:nvSpPr>
          <p:cNvPr id="7177" name="AutoShape 3"/>
          <p:cNvSpPr>
            <a:spLocks noChangeArrowheads="1"/>
          </p:cNvSpPr>
          <p:nvPr/>
        </p:nvSpPr>
        <p:spPr bwMode="auto">
          <a:xfrm>
            <a:off x="4002088" y="1042988"/>
            <a:ext cx="2208212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lin ang="5400000" scaled="1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kumimoji="0" lang="en-US" altLang="zh-TW" baseline="0">
                <a:solidFill>
                  <a:srgbClr val="AEAEAE"/>
                </a:solidFill>
                <a:latin typeface="華康粗黑體" pitchFamily="49" charset="-120"/>
                <a:ea typeface="華康粗黑體" pitchFamily="49" charset="-120"/>
              </a:rPr>
              <a:t>2.</a:t>
            </a:r>
            <a:r>
              <a:rPr kumimoji="0" lang="zh-TW" altLang="en-US" baseline="0">
                <a:solidFill>
                  <a:srgbClr val="AEAEAE"/>
                </a:solidFill>
                <a:latin typeface="華康粗黑體" pitchFamily="49" charset="-120"/>
                <a:ea typeface="華康粗黑體" pitchFamily="49" charset="-120"/>
              </a:rPr>
              <a:t>變更密碼</a:t>
            </a:r>
          </a:p>
        </p:txBody>
      </p:sp>
      <p:sp>
        <p:nvSpPr>
          <p:cNvPr id="7178" name="AutoShape 3"/>
          <p:cNvSpPr>
            <a:spLocks noChangeArrowheads="1"/>
          </p:cNvSpPr>
          <p:nvPr/>
        </p:nvSpPr>
        <p:spPr bwMode="auto">
          <a:xfrm>
            <a:off x="6416675" y="1041400"/>
            <a:ext cx="2208213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lin ang="5400000" scaled="1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kumimoji="0" lang="en-US" altLang="zh-TW" baseline="0">
                <a:solidFill>
                  <a:srgbClr val="AEAEAE"/>
                </a:solidFill>
                <a:latin typeface="華康粗黑體" pitchFamily="49" charset="-120"/>
                <a:ea typeface="華康粗黑體" pitchFamily="49" charset="-120"/>
              </a:rPr>
              <a:t>3.</a:t>
            </a:r>
            <a:r>
              <a:rPr kumimoji="0" lang="zh-TW" altLang="en-US" baseline="0">
                <a:solidFill>
                  <a:srgbClr val="AEAEAE"/>
                </a:solidFill>
                <a:latin typeface="華康粗黑體" pitchFamily="49" charset="-120"/>
                <a:ea typeface="華康粗黑體" pitchFamily="49" charset="-120"/>
              </a:rPr>
              <a:t>忘記密碼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01482" y="269745"/>
            <a:ext cx="75260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帳號密碼申請及忘記密碼</a:t>
            </a:r>
            <a:endParaRPr kumimoji="0" lang="zh-TW" altLang="en-US" sz="4800" baseline="0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5275" y="1989138"/>
            <a:ext cx="4622800" cy="3676650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8197" name="AutoShape 2"/>
          <p:cNvSpPr>
            <a:spLocks noChangeArrowheads="1"/>
          </p:cNvSpPr>
          <p:nvPr/>
        </p:nvSpPr>
        <p:spPr bwMode="auto">
          <a:xfrm>
            <a:off x="566738" y="1041400"/>
            <a:ext cx="3286125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lin ang="5400000" scaled="1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kumimoji="0" lang="en-US" altLang="zh-TW" baseline="0">
                <a:solidFill>
                  <a:srgbClr val="AEAEAE"/>
                </a:solidFill>
                <a:latin typeface="華康粗黑體" pitchFamily="49" charset="-120"/>
                <a:ea typeface="華康粗黑體" pitchFamily="49" charset="-120"/>
              </a:rPr>
              <a:t>1.</a:t>
            </a:r>
            <a:r>
              <a:rPr kumimoji="0" lang="zh-TW" altLang="en-US" baseline="0">
                <a:solidFill>
                  <a:srgbClr val="AEAEAE"/>
                </a:solidFill>
                <a:latin typeface="華康粗黑體" pitchFamily="49" charset="-120"/>
                <a:ea typeface="華康粗黑體" pitchFamily="49" charset="-120"/>
              </a:rPr>
              <a:t>申請帳號</a:t>
            </a:r>
          </a:p>
        </p:txBody>
      </p:sp>
      <p:sp>
        <p:nvSpPr>
          <p:cNvPr id="8198" name="AutoShape 3"/>
          <p:cNvSpPr>
            <a:spLocks noChangeArrowheads="1"/>
          </p:cNvSpPr>
          <p:nvPr/>
        </p:nvSpPr>
        <p:spPr bwMode="auto">
          <a:xfrm>
            <a:off x="4002088" y="1042988"/>
            <a:ext cx="2208212" cy="44291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algn="ctr">
            <a:solidFill>
              <a:srgbClr val="FF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kumimoji="0" lang="en-US" altLang="zh-TW" baseline="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2.</a:t>
            </a:r>
            <a:r>
              <a:rPr kumimoji="0" lang="zh-TW" altLang="en-US" baseline="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變更密碼</a:t>
            </a:r>
          </a:p>
        </p:txBody>
      </p:sp>
      <p:sp>
        <p:nvSpPr>
          <p:cNvPr id="8199" name="AutoShape 3"/>
          <p:cNvSpPr>
            <a:spLocks noChangeArrowheads="1"/>
          </p:cNvSpPr>
          <p:nvPr/>
        </p:nvSpPr>
        <p:spPr bwMode="auto">
          <a:xfrm>
            <a:off x="6416675" y="1041400"/>
            <a:ext cx="2208213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lin ang="5400000" scaled="1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kumimoji="0" lang="en-US" altLang="zh-TW" baseline="0">
                <a:solidFill>
                  <a:srgbClr val="AEAEAE"/>
                </a:solidFill>
                <a:latin typeface="華康粗黑體" pitchFamily="49" charset="-120"/>
                <a:ea typeface="華康粗黑體" pitchFamily="49" charset="-120"/>
              </a:rPr>
              <a:t>3.</a:t>
            </a:r>
            <a:r>
              <a:rPr kumimoji="0" lang="zh-TW" altLang="en-US" baseline="0">
                <a:solidFill>
                  <a:srgbClr val="AEAEAE"/>
                </a:solidFill>
                <a:latin typeface="華康粗黑體" pitchFamily="49" charset="-120"/>
                <a:ea typeface="華康粗黑體" pitchFamily="49" charset="-120"/>
              </a:rPr>
              <a:t>忘記密碼</a:t>
            </a:r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41488"/>
            <a:ext cx="3714750" cy="36671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4363" y="3990975"/>
            <a:ext cx="5827712" cy="26146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6" name="矩形 25"/>
          <p:cNvSpPr/>
          <p:nvPr/>
        </p:nvSpPr>
        <p:spPr>
          <a:xfrm>
            <a:off x="1071563" y="4143375"/>
            <a:ext cx="785812" cy="357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baseline="0" dirty="0">
              <a:ea typeface="微軟正黑體" pitchFamily="34" charset="-120"/>
            </a:endParaRPr>
          </a:p>
        </p:txBody>
      </p:sp>
      <p:sp>
        <p:nvSpPr>
          <p:cNvPr id="8203" name="AutoShape 4"/>
          <p:cNvSpPr>
            <a:spLocks/>
          </p:cNvSpPr>
          <p:nvPr/>
        </p:nvSpPr>
        <p:spPr bwMode="auto">
          <a:xfrm>
            <a:off x="250825" y="5284788"/>
            <a:ext cx="3286125" cy="1204912"/>
          </a:xfrm>
          <a:prstGeom prst="borderCallout2">
            <a:avLst>
              <a:gd name="adj1" fmla="val 49741"/>
              <a:gd name="adj2" fmla="val 100167"/>
              <a:gd name="adj3" fmla="val 82069"/>
              <a:gd name="adj4" fmla="val 133810"/>
              <a:gd name="adj5" fmla="val 82921"/>
              <a:gd name="adj6" fmla="val 158944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pPr defTabSz="912813"/>
            <a:r>
              <a:rPr lang="zh-TW" altLang="en-US" sz="1800" b="1" baseline="0" dirty="0">
                <a:latin typeface="微軟正黑體" pitchFamily="34" charset="-120"/>
                <a:ea typeface="微軟正黑體" pitchFamily="34" charset="-120"/>
              </a:rPr>
              <a:t>若需要變更密碼，先登入系統後，點選</a:t>
            </a:r>
            <a:r>
              <a:rPr lang="en-US" altLang="zh-TW" sz="1800" b="1" baseline="0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800" b="1" baseline="0" dirty="0">
                <a:latin typeface="微軟正黑體" pitchFamily="34" charset="-120"/>
                <a:ea typeface="微軟正黑體" pitchFamily="34" charset="-120"/>
              </a:rPr>
              <a:t>資料維護</a:t>
            </a:r>
            <a:r>
              <a:rPr lang="en-US" altLang="zh-TW" sz="1800" b="1" baseline="0" dirty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1800" b="1" baseline="0" dirty="0">
                <a:latin typeface="微軟正黑體" pitchFamily="34" charset="-120"/>
                <a:ea typeface="微軟正黑體" pitchFamily="34" charset="-120"/>
              </a:rPr>
              <a:t>，再輸入原密碼及新密碼，最後</a:t>
            </a:r>
            <a:r>
              <a:rPr lang="en-US" altLang="zh-TW" sz="1800" b="1" baseline="0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800" b="1" baseline="0" dirty="0">
                <a:latin typeface="微軟正黑體" pitchFamily="34" charset="-120"/>
                <a:ea typeface="微軟正黑體" pitchFamily="34" charset="-120"/>
              </a:rPr>
              <a:t>送出修改</a:t>
            </a:r>
            <a:r>
              <a:rPr lang="en-US" altLang="zh-TW" sz="1800" b="1" baseline="0" dirty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1800" b="1" baseline="0" dirty="0">
                <a:latin typeface="微軟正黑體" pitchFamily="34" charset="-120"/>
                <a:ea typeface="微軟正黑體" pitchFamily="34" charset="-120"/>
              </a:rPr>
              <a:t>即可。</a:t>
            </a:r>
            <a:endParaRPr lang="en-US" altLang="zh-TW" sz="1800" b="1" baseline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429250" y="6143625"/>
            <a:ext cx="785813" cy="357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baseline="0" dirty="0">
              <a:ea typeface="微軟正黑體" pitchFamily="34" charset="-120"/>
            </a:endParaRPr>
          </a:p>
        </p:txBody>
      </p:sp>
      <p:pic>
        <p:nvPicPr>
          <p:cNvPr id="8205" name="Picture 4" descr="Blue Curved Arrow Sm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1164" flipH="1" flipV="1">
            <a:off x="739775" y="3295650"/>
            <a:ext cx="414178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01482" y="269745"/>
            <a:ext cx="75260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帳號密碼申請及忘記密碼</a:t>
            </a:r>
            <a:endParaRPr kumimoji="0" lang="zh-TW" altLang="en-US" sz="4800" baseline="0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649413"/>
            <a:ext cx="40290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624013"/>
            <a:ext cx="3741737" cy="2071687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449763"/>
            <a:ext cx="3905250" cy="2135187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4984750"/>
            <a:ext cx="4214812" cy="1617663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Line 14"/>
          <p:cNvSpPr>
            <a:spLocks noChangeShapeType="1"/>
          </p:cNvSpPr>
          <p:nvPr/>
        </p:nvSpPr>
        <p:spPr bwMode="auto">
          <a:xfrm>
            <a:off x="0" y="4103688"/>
            <a:ext cx="9144000" cy="0"/>
          </a:xfrm>
          <a:prstGeom prst="line">
            <a:avLst/>
          </a:prstGeom>
          <a:noFill/>
          <a:ln w="38100">
            <a:solidFill>
              <a:srgbClr val="800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0" tIns="0"/>
          <a:lstStyle/>
          <a:p>
            <a:endParaRPr lang="zh-TW" altLang="en-US" dirty="0">
              <a:ea typeface="微軟正黑體" pitchFamily="34" charset="-120"/>
            </a:endParaRPr>
          </a:p>
        </p:txBody>
      </p:sp>
      <p:sp>
        <p:nvSpPr>
          <p:cNvPr id="9225" name="Line 15"/>
          <p:cNvSpPr>
            <a:spLocks noChangeShapeType="1"/>
          </p:cNvSpPr>
          <p:nvPr/>
        </p:nvSpPr>
        <p:spPr bwMode="auto">
          <a:xfrm>
            <a:off x="4500563" y="1612900"/>
            <a:ext cx="0" cy="5245100"/>
          </a:xfrm>
          <a:prstGeom prst="line">
            <a:avLst/>
          </a:prstGeom>
          <a:noFill/>
          <a:ln w="38100">
            <a:solidFill>
              <a:srgbClr val="800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0" tIns="0"/>
          <a:lstStyle/>
          <a:p>
            <a:endParaRPr lang="zh-TW" altLang="en-US" dirty="0"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01900" y="3465513"/>
            <a:ext cx="763588" cy="277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baseline="0" dirty="0">
              <a:ea typeface="微軟正黑體" pitchFamily="34" charset="-120"/>
            </a:endParaRPr>
          </a:p>
        </p:txBody>
      </p:sp>
      <p:sp>
        <p:nvSpPr>
          <p:cNvPr id="2" name="矩形 9"/>
          <p:cNvSpPr/>
          <p:nvPr/>
        </p:nvSpPr>
        <p:spPr>
          <a:xfrm>
            <a:off x="7594600" y="2395538"/>
            <a:ext cx="730250" cy="277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baseline="0" dirty="0">
              <a:ea typeface="微軟正黑體" pitchFamily="34" charset="-120"/>
            </a:endParaRPr>
          </a:p>
        </p:txBody>
      </p:sp>
      <p:sp>
        <p:nvSpPr>
          <p:cNvPr id="9228" name="AutoShape 7"/>
          <p:cNvSpPr>
            <a:spLocks noChangeArrowheads="1"/>
          </p:cNvSpPr>
          <p:nvPr/>
        </p:nvSpPr>
        <p:spPr bwMode="auto">
          <a:xfrm>
            <a:off x="4038600" y="3473450"/>
            <a:ext cx="4186238" cy="1252538"/>
          </a:xfrm>
          <a:prstGeom prst="flowChartAlternateProcess">
            <a:avLst/>
          </a:prstGeom>
          <a:solidFill>
            <a:srgbClr val="FFFF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anchor="ctr"/>
          <a:lstStyle/>
          <a:p>
            <a:r>
              <a:rPr kumimoji="0" lang="en-US" altLang="zh-TW" baseline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baseline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點選「忘記密碼」</a:t>
            </a:r>
          </a:p>
          <a:p>
            <a:r>
              <a:rPr kumimoji="0" lang="en-US" altLang="zh-TW" baseline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baseline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輸入帳號、驗證碼，點選「送出」</a:t>
            </a:r>
          </a:p>
          <a:p>
            <a:r>
              <a:rPr kumimoji="0" lang="en-US" altLang="zh-TW" baseline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=&gt;</a:t>
            </a:r>
            <a:r>
              <a:rPr kumimoji="0" lang="zh-TW" altLang="en-US" baseline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系統立即寄送電子郵件通知</a:t>
            </a:r>
          </a:p>
        </p:txBody>
      </p:sp>
      <p:sp>
        <p:nvSpPr>
          <p:cNvPr id="9229" name="Oval 27"/>
          <p:cNvSpPr>
            <a:spLocks noChangeArrowheads="1"/>
          </p:cNvSpPr>
          <p:nvPr/>
        </p:nvSpPr>
        <p:spPr bwMode="auto">
          <a:xfrm>
            <a:off x="77788" y="1484313"/>
            <a:ext cx="360362" cy="360362"/>
          </a:xfrm>
          <a:prstGeom prst="ellipse">
            <a:avLst/>
          </a:prstGeom>
          <a:solidFill>
            <a:srgbClr val="DFFF83"/>
          </a:solidFill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wrap="none" lIns="0" tIns="0" anchor="ctr"/>
          <a:lstStyle/>
          <a:p>
            <a:pPr algn="ctr"/>
            <a:r>
              <a:rPr kumimoji="0" lang="en-US" altLang="zh-TW" baseline="0" dirty="0">
                <a:ea typeface="微軟正黑體" pitchFamily="34" charset="-120"/>
              </a:rPr>
              <a:t> 1</a:t>
            </a:r>
          </a:p>
        </p:txBody>
      </p:sp>
      <p:sp>
        <p:nvSpPr>
          <p:cNvPr id="9230" name="Oval 28"/>
          <p:cNvSpPr>
            <a:spLocks noChangeArrowheads="1"/>
          </p:cNvSpPr>
          <p:nvPr/>
        </p:nvSpPr>
        <p:spPr bwMode="auto">
          <a:xfrm>
            <a:off x="4705350" y="1557338"/>
            <a:ext cx="360363" cy="360362"/>
          </a:xfrm>
          <a:prstGeom prst="ellipse">
            <a:avLst/>
          </a:prstGeom>
          <a:solidFill>
            <a:srgbClr val="DFFF83"/>
          </a:solidFill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wrap="none" lIns="0" tIns="0" anchor="ctr"/>
          <a:lstStyle/>
          <a:p>
            <a:pPr algn="ctr"/>
            <a:r>
              <a:rPr kumimoji="0" lang="en-US" altLang="zh-TW" baseline="0" dirty="0">
                <a:ea typeface="微軟正黑體" pitchFamily="34" charset="-120"/>
              </a:rPr>
              <a:t> 2</a:t>
            </a:r>
          </a:p>
        </p:txBody>
      </p:sp>
      <p:sp>
        <p:nvSpPr>
          <p:cNvPr id="9231" name="Oval 29"/>
          <p:cNvSpPr>
            <a:spLocks noChangeArrowheads="1"/>
          </p:cNvSpPr>
          <p:nvPr/>
        </p:nvSpPr>
        <p:spPr bwMode="auto">
          <a:xfrm>
            <a:off x="77788" y="4313238"/>
            <a:ext cx="360362" cy="360362"/>
          </a:xfrm>
          <a:prstGeom prst="ellipse">
            <a:avLst/>
          </a:prstGeom>
          <a:solidFill>
            <a:srgbClr val="DFFF83"/>
          </a:solidFill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wrap="none" lIns="0" tIns="0" anchor="ctr"/>
          <a:lstStyle/>
          <a:p>
            <a:pPr algn="ctr"/>
            <a:r>
              <a:rPr kumimoji="0" lang="en-US" altLang="zh-TW" baseline="0" dirty="0">
                <a:ea typeface="微軟正黑體" pitchFamily="34" charset="-120"/>
              </a:rPr>
              <a:t> 3</a:t>
            </a:r>
          </a:p>
        </p:txBody>
      </p:sp>
      <p:sp>
        <p:nvSpPr>
          <p:cNvPr id="9232" name="Oval 30"/>
          <p:cNvSpPr>
            <a:spLocks noChangeArrowheads="1"/>
          </p:cNvSpPr>
          <p:nvPr/>
        </p:nvSpPr>
        <p:spPr bwMode="auto">
          <a:xfrm>
            <a:off x="4616450" y="4846638"/>
            <a:ext cx="360363" cy="360362"/>
          </a:xfrm>
          <a:prstGeom prst="ellipse">
            <a:avLst/>
          </a:prstGeom>
          <a:solidFill>
            <a:srgbClr val="DFFF83"/>
          </a:solidFill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wrap="none" lIns="0" tIns="0" anchor="ctr"/>
          <a:lstStyle/>
          <a:p>
            <a:pPr algn="ctr"/>
            <a:r>
              <a:rPr kumimoji="0" lang="en-US" altLang="zh-TW" baseline="0" dirty="0">
                <a:ea typeface="微軟正黑體" pitchFamily="34" charset="-120"/>
              </a:rPr>
              <a:t> 4</a:t>
            </a:r>
          </a:p>
        </p:txBody>
      </p:sp>
      <p:sp>
        <p:nvSpPr>
          <p:cNvPr id="9233" name="AutoShape 2"/>
          <p:cNvSpPr>
            <a:spLocks noChangeArrowheads="1"/>
          </p:cNvSpPr>
          <p:nvPr/>
        </p:nvSpPr>
        <p:spPr bwMode="auto">
          <a:xfrm>
            <a:off x="566738" y="1041400"/>
            <a:ext cx="3286125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lin ang="5400000" scaled="1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kumimoji="0" lang="en-US" altLang="zh-TW" baseline="0">
                <a:solidFill>
                  <a:srgbClr val="AEAEAE"/>
                </a:solidFill>
                <a:latin typeface="華康粗黑體" pitchFamily="49" charset="-120"/>
                <a:ea typeface="華康粗黑體" pitchFamily="49" charset="-120"/>
              </a:rPr>
              <a:t>1.</a:t>
            </a:r>
            <a:r>
              <a:rPr kumimoji="0" lang="zh-TW" altLang="en-US" baseline="0">
                <a:solidFill>
                  <a:srgbClr val="AEAEAE"/>
                </a:solidFill>
                <a:latin typeface="華康粗黑體" pitchFamily="49" charset="-120"/>
                <a:ea typeface="華康粗黑體" pitchFamily="49" charset="-120"/>
              </a:rPr>
              <a:t>申請帳號</a:t>
            </a:r>
          </a:p>
        </p:txBody>
      </p:sp>
      <p:sp>
        <p:nvSpPr>
          <p:cNvPr id="9234" name="AutoShape 3"/>
          <p:cNvSpPr>
            <a:spLocks noChangeArrowheads="1"/>
          </p:cNvSpPr>
          <p:nvPr/>
        </p:nvSpPr>
        <p:spPr bwMode="auto">
          <a:xfrm>
            <a:off x="4002088" y="1042988"/>
            <a:ext cx="2208212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lin ang="5400000" scaled="1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kumimoji="0" lang="en-US" altLang="zh-TW" baseline="0">
                <a:solidFill>
                  <a:srgbClr val="AEAEAE"/>
                </a:solidFill>
                <a:latin typeface="華康粗黑體" pitchFamily="49" charset="-120"/>
                <a:ea typeface="華康粗黑體" pitchFamily="49" charset="-120"/>
              </a:rPr>
              <a:t>2.</a:t>
            </a:r>
            <a:r>
              <a:rPr kumimoji="0" lang="zh-TW" altLang="en-US" baseline="0">
                <a:solidFill>
                  <a:srgbClr val="AEAEAE"/>
                </a:solidFill>
                <a:latin typeface="華康粗黑體" pitchFamily="49" charset="-120"/>
                <a:ea typeface="華康粗黑體" pitchFamily="49" charset="-120"/>
              </a:rPr>
              <a:t>變更密碼</a:t>
            </a:r>
          </a:p>
        </p:txBody>
      </p:sp>
      <p:sp>
        <p:nvSpPr>
          <p:cNvPr id="9235" name="AutoShape 3"/>
          <p:cNvSpPr>
            <a:spLocks noChangeArrowheads="1"/>
          </p:cNvSpPr>
          <p:nvPr/>
        </p:nvSpPr>
        <p:spPr bwMode="auto">
          <a:xfrm>
            <a:off x="6416675" y="1041400"/>
            <a:ext cx="2208213" cy="4429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algn="ctr">
            <a:solidFill>
              <a:srgbClr val="FF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kumimoji="0" lang="en-US" altLang="zh-TW" baseline="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3.</a:t>
            </a:r>
            <a:r>
              <a:rPr kumimoji="0" lang="zh-TW" altLang="en-US" baseline="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忘記密碼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501482" y="269745"/>
            <a:ext cx="75260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帳號密碼申請及忘記密碼</a:t>
            </a:r>
            <a:endParaRPr kumimoji="0" lang="zh-TW" altLang="en-US" sz="4800" baseline="0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02090" y="278650"/>
            <a:ext cx="828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800" baseline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子帳號設定作業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0" y="908050"/>
            <a:ext cx="91440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1pPr>
            <a:lvl2pPr marL="742950" indent="-28575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2pPr>
            <a:lvl3pPr marL="11430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3pPr>
            <a:lvl4pPr marL="16002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4pPr>
            <a:lvl5pPr marL="20574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9pPr>
          </a:lstStyle>
          <a:p>
            <a:pPr eaLnBrk="1" hangingPunct="1">
              <a:buClr>
                <a:srgbClr val="009900"/>
              </a:buClr>
              <a:buFont typeface="Wingdings" pitchFamily="2" charset="2"/>
              <a:buChar char="n"/>
            </a:pPr>
            <a:r>
              <a:rPr kumimoji="0" lang="zh-TW" altLang="en-US" sz="2800" baseline="0" dirty="0">
                <a:ea typeface="微軟正黑體" pitchFamily="34" charset="-120"/>
              </a:rPr>
              <a:t>子帳號管理功能</a:t>
            </a:r>
            <a:r>
              <a:rPr kumimoji="0" lang="en-US" altLang="zh-TW" sz="2800" baseline="0" dirty="0">
                <a:ea typeface="微軟正黑體" pitchFamily="34" charset="-120"/>
              </a:rPr>
              <a:t>: </a:t>
            </a:r>
            <a:r>
              <a:rPr kumimoji="0" lang="zh-TW" altLang="en-US" sz="2800" baseline="0" dirty="0">
                <a:ea typeface="微軟正黑體" pitchFamily="34" charset="-120"/>
              </a:rPr>
              <a:t>控管人員異動</a:t>
            </a:r>
            <a:r>
              <a:rPr kumimoji="0" lang="en-US" altLang="zh-TW" sz="2800" baseline="0" dirty="0">
                <a:ea typeface="微軟正黑體" pitchFamily="34" charset="-120"/>
              </a:rPr>
              <a:t>(</a:t>
            </a:r>
            <a:r>
              <a:rPr kumimoji="0" lang="zh-TW" altLang="en-US" sz="2800" baseline="0" dirty="0">
                <a:ea typeface="微軟正黑體" pitchFamily="34" charset="-120"/>
              </a:rPr>
              <a:t>離職、升遷</a:t>
            </a:r>
            <a:r>
              <a:rPr kumimoji="0" lang="en-US" altLang="zh-TW" sz="2800" baseline="0" dirty="0">
                <a:ea typeface="微軟正黑體" pitchFamily="34" charset="-120"/>
              </a:rPr>
              <a:t>)</a:t>
            </a:r>
            <a:endParaRPr kumimoji="0" lang="en-US" altLang="zh-TW" sz="2800" baseline="0" dirty="0">
              <a:solidFill>
                <a:srgbClr val="FF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10245" name="Line 10"/>
          <p:cNvSpPr>
            <a:spLocks noChangeShapeType="1"/>
          </p:cNvSpPr>
          <p:nvPr/>
        </p:nvSpPr>
        <p:spPr bwMode="auto">
          <a:xfrm>
            <a:off x="4438650" y="1612900"/>
            <a:ext cx="0" cy="5245100"/>
          </a:xfrm>
          <a:prstGeom prst="line">
            <a:avLst/>
          </a:prstGeom>
          <a:noFill/>
          <a:ln w="38100">
            <a:solidFill>
              <a:srgbClr val="800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0" tIns="0"/>
          <a:lstStyle/>
          <a:p>
            <a:endParaRPr lang="zh-TW" altLang="en-US" dirty="0">
              <a:ea typeface="微軟正黑體" pitchFamily="34" charset="-120"/>
            </a:endParaRPr>
          </a:p>
        </p:txBody>
      </p:sp>
      <p:sp>
        <p:nvSpPr>
          <p:cNvPr id="10246" name="AutoShape 2"/>
          <p:cNvSpPr>
            <a:spLocks noChangeArrowheads="1"/>
          </p:cNvSpPr>
          <p:nvPr/>
        </p:nvSpPr>
        <p:spPr bwMode="auto">
          <a:xfrm>
            <a:off x="215900" y="1673225"/>
            <a:ext cx="2682875" cy="442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kumimoji="0" lang="en-US" altLang="zh-TW" baseline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1.</a:t>
            </a:r>
            <a:r>
              <a:rPr kumimoji="0" lang="zh-TW" altLang="en-US" baseline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新增子帳號</a:t>
            </a:r>
          </a:p>
        </p:txBody>
      </p:sp>
      <p:sp>
        <p:nvSpPr>
          <p:cNvPr id="10247" name="AutoShape 2"/>
          <p:cNvSpPr>
            <a:spLocks noChangeArrowheads="1"/>
          </p:cNvSpPr>
          <p:nvPr/>
        </p:nvSpPr>
        <p:spPr bwMode="auto">
          <a:xfrm>
            <a:off x="4733925" y="1673225"/>
            <a:ext cx="2682875" cy="442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kumimoji="0" lang="en-US" altLang="zh-TW" baseline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2.</a:t>
            </a:r>
            <a:r>
              <a:rPr kumimoji="0" lang="zh-TW" altLang="en-US" baseline="0">
                <a:solidFill>
                  <a:srgbClr val="0066FF"/>
                </a:solidFill>
                <a:latin typeface="華康粗黑體" pitchFamily="49" charset="-120"/>
                <a:ea typeface="華康粗黑體" pitchFamily="49" charset="-120"/>
              </a:rPr>
              <a:t>管理子帳號</a:t>
            </a:r>
          </a:p>
        </p:txBody>
      </p:sp>
      <p:pic>
        <p:nvPicPr>
          <p:cNvPr id="10248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938463"/>
            <a:ext cx="4095750" cy="3505200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241425" y="6007100"/>
            <a:ext cx="1035050" cy="269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baseline="0" dirty="0">
              <a:ea typeface="微軟正黑體" pitchFamily="34" charset="-120"/>
            </a:endParaRPr>
          </a:p>
        </p:txBody>
      </p:sp>
      <p:pic>
        <p:nvPicPr>
          <p:cNvPr id="10250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2870200"/>
            <a:ext cx="4375150" cy="3803650"/>
          </a:xfrm>
          <a:prstGeom prst="rect">
            <a:avLst/>
          </a:prstGeom>
          <a:noFill/>
          <a:ln w="952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9"/>
          <p:cNvSpPr/>
          <p:nvPr/>
        </p:nvSpPr>
        <p:spPr>
          <a:xfrm>
            <a:off x="5651500" y="4221163"/>
            <a:ext cx="2114550" cy="269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baseline="0" dirty="0">
              <a:ea typeface="微軟正黑體" pitchFamily="34" charset="-120"/>
            </a:endParaRPr>
          </a:p>
        </p:txBody>
      </p:sp>
      <p:sp>
        <p:nvSpPr>
          <p:cNvPr id="3" name="矩形 9"/>
          <p:cNvSpPr/>
          <p:nvPr/>
        </p:nvSpPr>
        <p:spPr>
          <a:xfrm>
            <a:off x="6280150" y="6291263"/>
            <a:ext cx="946150" cy="269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baseline="0" dirty="0">
              <a:ea typeface="微軟正黑體" pitchFamily="34" charset="-120"/>
            </a:endParaRPr>
          </a:p>
        </p:txBody>
      </p:sp>
      <p:sp>
        <p:nvSpPr>
          <p:cNvPr id="10253" name="Text Box 23"/>
          <p:cNvSpPr txBox="1">
            <a:spLocks noChangeArrowheads="1"/>
          </p:cNvSpPr>
          <p:nvPr/>
        </p:nvSpPr>
        <p:spPr bwMode="auto">
          <a:xfrm>
            <a:off x="115888" y="2228850"/>
            <a:ext cx="41862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1pPr>
            <a:lvl2pPr marL="742950" indent="-28575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2pPr>
            <a:lvl3pPr marL="11430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3pPr>
            <a:lvl4pPr marL="16002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4pPr>
            <a:lvl5pPr marL="20574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9pPr>
          </a:lstStyle>
          <a:p>
            <a:pPr eaLnBrk="1" hangingPunct="1">
              <a:buClr>
                <a:srgbClr val="009900"/>
              </a:buClr>
              <a:buFont typeface="Wingdings" pitchFamily="2" charset="2"/>
              <a:buNone/>
            </a:pPr>
            <a:r>
              <a:rPr kumimoji="0" lang="zh-TW" altLang="en-US" baseline="0" dirty="0">
                <a:ea typeface="微軟正黑體" pitchFamily="34" charset="-120"/>
              </a:rPr>
              <a:t>輸入子帳號代碼後，即可點選「新增」</a:t>
            </a:r>
            <a:endParaRPr kumimoji="0" lang="en-US" altLang="zh-TW" baseline="0" dirty="0">
              <a:ea typeface="微軟正黑體" pitchFamily="34" charset="-120"/>
            </a:endParaRPr>
          </a:p>
        </p:txBody>
      </p:sp>
      <p:sp>
        <p:nvSpPr>
          <p:cNvPr id="10254" name="Text Box 24"/>
          <p:cNvSpPr txBox="1">
            <a:spLocks noChangeArrowheads="1"/>
          </p:cNvSpPr>
          <p:nvPr/>
        </p:nvSpPr>
        <p:spPr bwMode="auto">
          <a:xfrm>
            <a:off x="4572000" y="2233613"/>
            <a:ext cx="45005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1pPr>
            <a:lvl2pPr marL="742950" indent="-28575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2pPr>
            <a:lvl3pPr marL="11430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3pPr>
            <a:lvl4pPr marL="16002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4pPr>
            <a:lvl5pPr marL="2057400" indent="-228600" eaLnBrk="0" hangingPunct="0"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itchFamily="34" charset="0"/>
                <a:ea typeface="全真顏體" pitchFamily="49" charset="-120"/>
              </a:defRPr>
            </a:lvl9pPr>
          </a:lstStyle>
          <a:p>
            <a:pPr eaLnBrk="1" hangingPunct="1">
              <a:buClr>
                <a:srgbClr val="009900"/>
              </a:buClr>
              <a:buFont typeface="Wingdings" pitchFamily="2" charset="2"/>
              <a:buNone/>
            </a:pPr>
            <a:r>
              <a:rPr kumimoji="0" lang="zh-TW" altLang="en-US" baseline="0" dirty="0">
                <a:ea typeface="微軟正黑體" pitchFamily="34" charset="-120"/>
              </a:rPr>
              <a:t>管理該子帳號的資訊，包括核發密碼、修改基本資料、停權功能</a:t>
            </a:r>
            <a:endParaRPr kumimoji="0" lang="en-US" altLang="zh-TW" baseline="0" dirty="0"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ani_glo_glass_pr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全真顏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全真顏體" pitchFamily="49" charset="-120"/>
          </a:defRPr>
        </a:defPPr>
      </a:lstStyle>
    </a:lnDef>
  </a:objectDefaults>
  <a:extraClrSchemeLst>
    <a:extraClrScheme>
      <a:clrScheme name="ppp_ani_glo_glass_prn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ani_glo_glass_pr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glass_prn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glass_prn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glass_pr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glass_pr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glass_pr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45468</TotalTime>
  <Words>2699</Words>
  <Application>Microsoft Office PowerPoint</Application>
  <PresentationFormat>如螢幕大小 (4:3)</PresentationFormat>
  <Paragraphs>483</Paragraphs>
  <Slides>55</Slides>
  <Notes>43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56" baseType="lpstr">
      <vt:lpstr>ppp_ani_glo_glass_prnt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投影片 53</vt:lpstr>
      <vt:lpstr>投影片 54</vt:lpstr>
      <vt:lpstr>投影片 55</vt:lpstr>
    </vt:vector>
  </TitlesOfParts>
  <Company>ucl/itri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環保標章線上申請</dc:title>
  <dc:creator>張家誠</dc:creator>
  <cp:lastModifiedBy>ong</cp:lastModifiedBy>
  <cp:revision>3048</cp:revision>
  <cp:lastPrinted>2001-11-08T02:13:35Z</cp:lastPrinted>
  <dcterms:created xsi:type="dcterms:W3CDTF">2000-12-12T03:53:22Z</dcterms:created>
  <dcterms:modified xsi:type="dcterms:W3CDTF">2015-01-23T08:26:56Z</dcterms:modified>
</cp:coreProperties>
</file>