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0" r:id="rId2"/>
    <p:sldId id="362" r:id="rId3"/>
    <p:sldId id="295" r:id="rId4"/>
    <p:sldId id="289" r:id="rId5"/>
    <p:sldId id="290" r:id="rId6"/>
    <p:sldId id="309" r:id="rId7"/>
    <p:sldId id="274" r:id="rId8"/>
    <p:sldId id="291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366" r:id="rId17"/>
    <p:sldId id="367" r:id="rId18"/>
    <p:sldId id="368" r:id="rId19"/>
    <p:sldId id="369" r:id="rId20"/>
    <p:sldId id="370" r:id="rId21"/>
    <p:sldId id="376" r:id="rId22"/>
    <p:sldId id="377" r:id="rId23"/>
    <p:sldId id="378" r:id="rId24"/>
    <p:sldId id="379" r:id="rId25"/>
    <p:sldId id="380" r:id="rId26"/>
    <p:sldId id="311" r:id="rId27"/>
    <p:sldId id="312" r:id="rId28"/>
    <p:sldId id="317" r:id="rId29"/>
    <p:sldId id="395" r:id="rId30"/>
    <p:sldId id="397" r:id="rId31"/>
    <p:sldId id="398" r:id="rId32"/>
    <p:sldId id="399" r:id="rId3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000000"/>
    <a:srgbClr val="FFFFFF"/>
    <a:srgbClr val="FFCC00"/>
    <a:srgbClr val="FF9933"/>
    <a:srgbClr val="FF9900"/>
    <a:srgbClr val="EA8B00"/>
    <a:srgbClr val="F0F8BE"/>
    <a:srgbClr val="E7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4" autoAdjust="0"/>
    <p:restoredTop sz="94660" autoAdjust="0"/>
  </p:normalViewPr>
  <p:slideViewPr>
    <p:cSldViewPr>
      <p:cViewPr>
        <p:scale>
          <a:sx n="75" d="100"/>
          <a:sy n="75" d="100"/>
        </p:scale>
        <p:origin x="-972" y="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88F09-0290-4524-BC0B-047084F044E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885DD-BAF7-400B-900F-E5F6CDF19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72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014-7776-412F-B26A-48640501DA18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50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1C2E-0C76-46CD-82E9-F0761807CEB1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95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B469-4C71-478F-98C1-6C1F0AE95F05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21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61A4-F721-4F57-9314-4264750CFD25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6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D445-98AF-403A-86C1-1E8D05280451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42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5330-2723-4B66-9716-AA97F49B0286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8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AD85-CCF8-4700-AB8F-E733F128E5F2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4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B52D-DA9D-4636-9FE6-9D0CD1431C7A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66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143E-864E-4376-9FEE-16648C519C4B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14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75C5-477F-439F-8530-F1833D236D42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2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5A58-1DC3-471D-B331-C749478BD880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26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72B4-A0F6-4D6E-8517-4881A0DCACBB}" type="datetime1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36DE-F763-4485-9DAC-E5EE66C03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79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6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6.xml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1" y="2420888"/>
            <a:ext cx="9141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廢（污）水處理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技術試驗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申請流程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84168" y="548680"/>
            <a:ext cx="28083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事業或污水下水道系統版</a:t>
            </a:r>
          </a:p>
        </p:txBody>
      </p:sp>
    </p:spTree>
    <p:extLst>
      <p:ext uri="{BB962C8B-B14F-4D97-AF65-F5344CB8AC3E}">
        <p14:creationId xmlns:p14="http://schemas.microsoft.com/office/powerpoint/2010/main" val="32335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 bwMode="auto">
          <a:xfrm>
            <a:off x="183221" y="620688"/>
            <a:ext cx="8565243" cy="61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10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46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75656" y="1424970"/>
            <a:ext cx="7272808" cy="4092262"/>
            <a:chOff x="1475656" y="1424970"/>
            <a:chExt cx="7272808" cy="4092262"/>
          </a:xfrm>
        </p:grpSpPr>
        <p:sp>
          <p:nvSpPr>
            <p:cNvPr id="27" name="文字方塊 26"/>
            <p:cNvSpPr txBox="1"/>
            <p:nvPr/>
          </p:nvSpPr>
          <p:spPr>
            <a:xfrm>
              <a:off x="2911373" y="1424970"/>
              <a:ext cx="5837091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987425" indent="-987425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步驟五：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上傳附件包含技術</a:t>
              </a:r>
              <a:r>
                <a: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試驗設施型錄或規模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資料、廢水流向示意圖、確認書及相關附件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475656" y="2564904"/>
              <a:ext cx="7128792" cy="29523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>
              <a:off x="2691572" y="2078614"/>
              <a:ext cx="219801" cy="4862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1475656" y="4365104"/>
            <a:ext cx="6984776" cy="648000"/>
            <a:chOff x="1475656" y="4365104"/>
            <a:chExt cx="6984776" cy="648000"/>
          </a:xfrm>
        </p:grpSpPr>
        <p:sp>
          <p:nvSpPr>
            <p:cNvPr id="30" name="矩形 29"/>
            <p:cNvSpPr/>
            <p:nvPr/>
          </p:nvSpPr>
          <p:spPr>
            <a:xfrm>
              <a:off x="1475656" y="4541019"/>
              <a:ext cx="1841986" cy="36000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635895" y="4365104"/>
              <a:ext cx="4824537" cy="648000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pPr marL="261938" indent="-261938"/>
              <a:r>
                <a:rPr lang="en-US" altLang="zh-TW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※</a:t>
              </a:r>
              <a:r>
                <a:rPr lang="zh-TW" altLang="en-US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點選下載空白之確認</a:t>
              </a:r>
              <a:r>
                <a:rPr lang="zh-TW" altLang="en-US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書，完成簽名、用印後</a:t>
              </a:r>
              <a:r>
                <a:rPr lang="zh-TW" altLang="en-US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，以</a:t>
              </a:r>
              <a:r>
                <a:rPr lang="en-US" altLang="zh-TW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JPG</a:t>
              </a:r>
              <a:r>
                <a:rPr lang="zh-TW" altLang="en-US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圖檔方式上</a:t>
              </a:r>
              <a:r>
                <a:rPr lang="zh-TW" altLang="en-US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傳於</a:t>
              </a:r>
              <a:r>
                <a:rPr lang="zh-TW" altLang="en-US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系統</a:t>
              </a:r>
              <a:endPara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H="1">
              <a:off x="3317642" y="4585197"/>
              <a:ext cx="390262" cy="10390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/>
          <p:nvPr/>
        </p:nvGrpSpPr>
        <p:grpSpPr>
          <a:xfrm>
            <a:off x="3923928" y="5734061"/>
            <a:ext cx="4680520" cy="992403"/>
            <a:chOff x="3923928" y="5734061"/>
            <a:chExt cx="4680520" cy="992403"/>
          </a:xfrm>
        </p:grpSpPr>
        <p:sp>
          <p:nvSpPr>
            <p:cNvPr id="33" name="矩形 32"/>
            <p:cNvSpPr/>
            <p:nvPr/>
          </p:nvSpPr>
          <p:spPr>
            <a:xfrm>
              <a:off x="7775669" y="6453336"/>
              <a:ext cx="684763" cy="2731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923928" y="5734061"/>
              <a:ext cx="4680520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步驟六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點選「確認上傳」</a:t>
              </a:r>
              <a:endPara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/>
              <a:r>
                <a:rPr lang="en-US" altLang="zh-TW" sz="20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※</a:t>
              </a:r>
              <a:r>
                <a:rPr lang="zh-TW" altLang="en-US" sz="20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業者與主管機端同時收到 </a:t>
              </a:r>
              <a:r>
                <a:rPr lang="en-US" altLang="zh-TW" sz="20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Email </a:t>
              </a:r>
              <a:r>
                <a:rPr lang="zh-TW" altLang="en-US" sz="20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通知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5" name="直線單箭頭接點 34"/>
            <p:cNvCxnSpPr>
              <a:endCxn id="33" idx="1"/>
            </p:cNvCxnSpPr>
            <p:nvPr/>
          </p:nvCxnSpPr>
          <p:spPr>
            <a:xfrm>
              <a:off x="7556934" y="6441947"/>
              <a:ext cx="218735" cy="147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手繪多邊形 18">
            <a:hlinkClick r:id="rId3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6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11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46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440"/>
            <a:ext cx="6742614" cy="3133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4499992" y="2627628"/>
            <a:ext cx="3308448" cy="1232789"/>
            <a:chOff x="5364088" y="2486725"/>
            <a:chExt cx="3308448" cy="1232789"/>
          </a:xfrm>
        </p:grpSpPr>
        <p:sp>
          <p:nvSpPr>
            <p:cNvPr id="9" name="矩形 8"/>
            <p:cNvSpPr/>
            <p:nvPr/>
          </p:nvSpPr>
          <p:spPr>
            <a:xfrm>
              <a:off x="6926492" y="3429000"/>
              <a:ext cx="699643" cy="290514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4088" y="2486725"/>
              <a:ext cx="3308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b="1" dirty="0" smtClean="0">
                  <a:sym typeface="Wingdings"/>
                </a:rPr>
                <a:t></a:t>
              </a:r>
              <a:r>
                <a:rPr lang="zh-TW" altLang="en-US" b="1" dirty="0" smtClean="0"/>
                <a:t>點選</a:t>
              </a:r>
              <a:endParaRPr lang="en-US" altLang="zh-TW" b="1" dirty="0" smtClean="0"/>
            </a:p>
            <a:p>
              <a:pPr marL="174625"/>
              <a:r>
                <a:rPr lang="zh-TW" altLang="en-US" b="1" dirty="0" smtClean="0"/>
                <a:t>「收執聯列印」可顯示</a:t>
              </a:r>
              <a:endParaRPr lang="en-US" altLang="zh-TW" b="1" dirty="0" smtClean="0"/>
            </a:p>
            <a:p>
              <a:pPr marL="174625"/>
              <a:r>
                <a:rPr lang="zh-TW" altLang="en-US" b="1" dirty="0" smtClean="0"/>
                <a:t>本次確認上傳後的收執聯</a:t>
              </a:r>
              <a:endParaRPr lang="zh-TW" altLang="en-US" b="1" dirty="0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79512" y="2411604"/>
            <a:ext cx="6480720" cy="4257756"/>
            <a:chOff x="179512" y="2411604"/>
            <a:chExt cx="6480720" cy="4257756"/>
          </a:xfrm>
        </p:grpSpPr>
        <p:grpSp>
          <p:nvGrpSpPr>
            <p:cNvPr id="3" name="群組 2"/>
            <p:cNvGrpSpPr/>
            <p:nvPr/>
          </p:nvGrpSpPr>
          <p:grpSpPr>
            <a:xfrm>
              <a:off x="179512" y="2411604"/>
              <a:ext cx="3853769" cy="1135909"/>
              <a:chOff x="1078271" y="2289646"/>
              <a:chExt cx="3853769" cy="113590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187624" y="3211528"/>
                <a:ext cx="809804" cy="214027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1078271" y="2289646"/>
                <a:ext cx="3853769" cy="923330"/>
              </a:xfrm>
              <a:prstGeom prst="rect">
                <a:avLst/>
              </a:prstGeom>
              <a:solidFill>
                <a:srgbClr val="FFFFFF">
                  <a:alpha val="52157"/>
                </a:srgbClr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</a:lstStyle>
              <a:p>
                <a:r>
                  <a:rPr lang="zh-TW" altLang="en-US" b="1" dirty="0">
                    <a:sym typeface="Wingdings"/>
                  </a:rPr>
                  <a:t></a:t>
                </a:r>
                <a:r>
                  <a:rPr lang="zh-TW" altLang="en-US" b="1" dirty="0" smtClean="0"/>
                  <a:t>點選</a:t>
                </a:r>
                <a:endParaRPr lang="en-US" altLang="zh-TW" b="1" dirty="0" smtClean="0"/>
              </a:p>
              <a:p>
                <a:r>
                  <a:rPr lang="zh-TW" altLang="en-US" b="1" dirty="0" smtClean="0"/>
                  <a:t>「收執聯紀錄」</a:t>
                </a:r>
                <a:endParaRPr lang="en-US" altLang="zh-TW" b="1" dirty="0" smtClean="0"/>
              </a:p>
              <a:p>
                <a:r>
                  <a:rPr lang="zh-TW" altLang="en-US" b="1" dirty="0" smtClean="0"/>
                  <a:t>可顯示歷次業者確認上傳後的收執聯</a:t>
                </a:r>
                <a:endParaRPr lang="zh-TW" altLang="en-US" b="1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323528" y="3801447"/>
              <a:ext cx="6336704" cy="2867913"/>
              <a:chOff x="1331640" y="3679489"/>
              <a:chExt cx="6336704" cy="2867913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4005064"/>
                <a:ext cx="6336704" cy="25423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3" name="向下箭號 12"/>
              <p:cNvSpPr/>
              <p:nvPr/>
            </p:nvSpPr>
            <p:spPr>
              <a:xfrm>
                <a:off x="1552912" y="3679489"/>
                <a:ext cx="519728" cy="461665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2313" r="2709" b="5463"/>
          <a:stretch/>
        </p:blipFill>
        <p:spPr>
          <a:xfrm>
            <a:off x="5364088" y="4005064"/>
            <a:ext cx="3693641" cy="2038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字方塊 19"/>
          <p:cNvSpPr txBox="1"/>
          <p:nvPr/>
        </p:nvSpPr>
        <p:spPr>
          <a:xfrm>
            <a:off x="7380312" y="692696"/>
            <a:ext cx="17636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收執聯列印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手繪多邊形 20">
            <a:hlinkClick r:id="rId5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97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2" y="3138948"/>
            <a:ext cx="7056385" cy="3329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12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46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補正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0" y="836712"/>
            <a:ext cx="7213600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710570" y="2204864"/>
            <a:ext cx="4005446" cy="904166"/>
            <a:chOff x="710570" y="2204864"/>
            <a:chExt cx="4005446" cy="904166"/>
          </a:xfrm>
        </p:grpSpPr>
        <p:sp>
          <p:nvSpPr>
            <p:cNvPr id="21" name="矩形 20"/>
            <p:cNvSpPr/>
            <p:nvPr/>
          </p:nvSpPr>
          <p:spPr>
            <a:xfrm>
              <a:off x="710570" y="2204864"/>
              <a:ext cx="1053118" cy="324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547664" y="2708920"/>
              <a:ext cx="316835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步驟一：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點選試驗計畫書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5" name="直線單箭頭接點 24"/>
            <p:cNvCxnSpPr/>
            <p:nvPr/>
          </p:nvCxnSpPr>
          <p:spPr>
            <a:xfrm>
              <a:off x="1362800" y="2528864"/>
              <a:ext cx="216160" cy="39608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1979712" y="1570107"/>
            <a:ext cx="6336704" cy="916667"/>
            <a:chOff x="1979712" y="1570107"/>
            <a:chExt cx="6336704" cy="916667"/>
          </a:xfrm>
        </p:grpSpPr>
        <p:sp>
          <p:nvSpPr>
            <p:cNvPr id="22" name="矩形 21"/>
            <p:cNvSpPr/>
            <p:nvPr/>
          </p:nvSpPr>
          <p:spPr>
            <a:xfrm>
              <a:off x="1979712" y="2275191"/>
              <a:ext cx="5760640" cy="21158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534256" y="1570107"/>
              <a:ext cx="378216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點選要補正的申請案件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6134432" y="1970217"/>
              <a:ext cx="0" cy="2849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/>
          <p:cNvGrpSpPr/>
          <p:nvPr/>
        </p:nvGrpSpPr>
        <p:grpSpPr>
          <a:xfrm>
            <a:off x="809146" y="5672753"/>
            <a:ext cx="4338542" cy="707886"/>
            <a:chOff x="809146" y="5672753"/>
            <a:chExt cx="4338542" cy="707886"/>
          </a:xfrm>
        </p:grpSpPr>
        <p:sp>
          <p:nvSpPr>
            <p:cNvPr id="28" name="矩形 27"/>
            <p:cNvSpPr/>
            <p:nvPr/>
          </p:nvSpPr>
          <p:spPr>
            <a:xfrm>
              <a:off x="809146" y="5751096"/>
              <a:ext cx="478690" cy="2434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763688" y="5672753"/>
              <a:ext cx="3384000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步驟三：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查看補正意見</a:t>
              </a:r>
              <a:endPara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畫面請參閱下一頁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>
            <a:xfrm>
              <a:off x="1301102" y="5872808"/>
              <a:ext cx="440814" cy="446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/>
          <p:cNvGrpSpPr/>
          <p:nvPr/>
        </p:nvGrpSpPr>
        <p:grpSpPr>
          <a:xfrm>
            <a:off x="5868144" y="5520959"/>
            <a:ext cx="3096344" cy="926043"/>
            <a:chOff x="5868144" y="5520959"/>
            <a:chExt cx="3096344" cy="926043"/>
          </a:xfrm>
        </p:grpSpPr>
        <p:sp>
          <p:nvSpPr>
            <p:cNvPr id="34" name="文字方塊 33"/>
            <p:cNvSpPr txBox="1"/>
            <p:nvPr/>
          </p:nvSpPr>
          <p:spPr>
            <a:xfrm>
              <a:off x="5868144" y="5520959"/>
              <a:ext cx="3096344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[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修改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]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endPara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 </a:t>
              </a:r>
              <a:r>
                <a:rPr lang="zh-TW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依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審查</a:t>
              </a:r>
              <a:r>
                <a:rPr lang="zh-TW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意見修正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40152" y="6203577"/>
              <a:ext cx="478690" cy="2434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6084168" y="5877272"/>
              <a:ext cx="0" cy="288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手繪多邊形 34">
            <a:hlinkClick r:id="rId4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4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13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46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補正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6" y="836712"/>
            <a:ext cx="7863772" cy="577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650910" y="4661496"/>
            <a:ext cx="5400600" cy="656933"/>
            <a:chOff x="611560" y="4650610"/>
            <a:chExt cx="5400600" cy="656933"/>
          </a:xfrm>
        </p:grpSpPr>
        <p:sp>
          <p:nvSpPr>
            <p:cNvPr id="9" name="矩形 8"/>
            <p:cNvSpPr/>
            <p:nvPr/>
          </p:nvSpPr>
          <p:spPr>
            <a:xfrm>
              <a:off x="611560" y="5005973"/>
              <a:ext cx="5059049" cy="30157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347864" y="465061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en-US" altLang="zh-TW" dirty="0" smtClean="0"/>
                <a:t>※</a:t>
              </a:r>
              <a:r>
                <a:rPr lang="zh-TW" altLang="en-US" dirty="0" smtClean="0"/>
                <a:t>主管機關補正意見</a:t>
              </a:r>
              <a:endParaRPr lang="zh-TW" altLang="en-US" b="1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115830" y="5358512"/>
            <a:ext cx="6171397" cy="1065797"/>
            <a:chOff x="2115830" y="5358512"/>
            <a:chExt cx="6171397" cy="1065797"/>
          </a:xfrm>
        </p:grpSpPr>
        <p:sp>
          <p:nvSpPr>
            <p:cNvPr id="8" name="矩形 7"/>
            <p:cNvSpPr/>
            <p:nvPr/>
          </p:nvSpPr>
          <p:spPr>
            <a:xfrm>
              <a:off x="2115830" y="5358512"/>
              <a:ext cx="478690" cy="20117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973879" y="5777978"/>
              <a:ext cx="531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en-US" altLang="zh-TW" dirty="0" smtClean="0">
                  <a:solidFill>
                    <a:srgbClr val="FF0000"/>
                  </a:solidFill>
                </a:rPr>
                <a:t>※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若主管機關有上傳補正</a:t>
              </a:r>
              <a:r>
                <a:rPr lang="zh-TW" altLang="en-US" dirty="0">
                  <a:solidFill>
                    <a:srgbClr val="FF0000"/>
                  </a:solidFill>
                </a:rPr>
                <a:t>意見附檔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點選</a:t>
              </a:r>
              <a:r>
                <a:rPr lang="en-US" altLang="zh-TW" dirty="0" smtClean="0"/>
                <a:t>[</a:t>
              </a:r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</a:rPr>
                <a:t>查看</a:t>
              </a:r>
              <a:r>
                <a:rPr lang="en-US" altLang="zh-TW" dirty="0" smtClean="0"/>
                <a:t>]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可顯示主管機關夾帶之補正意見附檔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2585657" y="5559689"/>
              <a:ext cx="373304" cy="40131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手繪多邊形 13">
            <a:hlinkClick r:id="rId3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6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1520" y="953269"/>
            <a:ext cx="8562975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14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7664" y="4462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取消申請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467544" y="2420888"/>
            <a:ext cx="4608512" cy="544126"/>
            <a:chOff x="710570" y="2276872"/>
            <a:chExt cx="4608512" cy="544126"/>
          </a:xfrm>
        </p:grpSpPr>
        <p:sp>
          <p:nvSpPr>
            <p:cNvPr id="15" name="矩形 14"/>
            <p:cNvSpPr/>
            <p:nvPr/>
          </p:nvSpPr>
          <p:spPr>
            <a:xfrm>
              <a:off x="710570" y="2276872"/>
              <a:ext cx="1053118" cy="324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150730" y="2420888"/>
              <a:ext cx="316835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步驟一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點選試驗計畫書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0" name="直線單箭頭接點 19"/>
            <p:cNvCxnSpPr>
              <a:stCxn id="15" idx="3"/>
            </p:cNvCxnSpPr>
            <p:nvPr/>
          </p:nvCxnSpPr>
          <p:spPr>
            <a:xfrm>
              <a:off x="1763688" y="2438872"/>
              <a:ext cx="720761" cy="18207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979712" y="1556792"/>
            <a:ext cx="6624736" cy="864097"/>
            <a:chOff x="1979712" y="1642115"/>
            <a:chExt cx="6624736" cy="864097"/>
          </a:xfrm>
        </p:grpSpPr>
        <p:sp>
          <p:nvSpPr>
            <p:cNvPr id="16" name="矩形 15"/>
            <p:cNvSpPr/>
            <p:nvPr/>
          </p:nvSpPr>
          <p:spPr>
            <a:xfrm>
              <a:off x="1979712" y="2347200"/>
              <a:ext cx="6624736" cy="1590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491880" y="1642115"/>
              <a:ext cx="4038708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點選要取消申請的案件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H="1" flipV="1">
              <a:off x="6084168" y="1964470"/>
              <a:ext cx="50264" cy="36269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3226429"/>
            <a:ext cx="6345210" cy="3238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3391393" y="5552263"/>
            <a:ext cx="4038708" cy="878206"/>
            <a:chOff x="3391393" y="5552263"/>
            <a:chExt cx="4038708" cy="878206"/>
          </a:xfrm>
        </p:grpSpPr>
        <p:sp>
          <p:nvSpPr>
            <p:cNvPr id="23" name="矩形 22"/>
            <p:cNvSpPr/>
            <p:nvPr/>
          </p:nvSpPr>
          <p:spPr>
            <a:xfrm>
              <a:off x="5719936" y="6250469"/>
              <a:ext cx="713386" cy="180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391393" y="5552263"/>
              <a:ext cx="4038708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步驟三：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[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取消申請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]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H="1" flipV="1">
              <a:off x="5983681" y="5874618"/>
              <a:ext cx="50264" cy="36269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手繪多邊形 27">
            <a:hlinkClick r:id="rId4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04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920887" y="2926019"/>
            <a:ext cx="7363103" cy="3887357"/>
            <a:chOff x="920887" y="2813776"/>
            <a:chExt cx="7363103" cy="3887357"/>
          </a:xfrm>
        </p:grpSpPr>
        <p:grpSp>
          <p:nvGrpSpPr>
            <p:cNvPr id="12" name="群組 11"/>
            <p:cNvGrpSpPr/>
            <p:nvPr/>
          </p:nvGrpSpPr>
          <p:grpSpPr>
            <a:xfrm>
              <a:off x="920887" y="2813776"/>
              <a:ext cx="7363103" cy="3487247"/>
              <a:chOff x="920887" y="2813776"/>
              <a:chExt cx="7363103" cy="3487247"/>
            </a:xfrm>
          </p:grpSpPr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887" y="3046056"/>
                <a:ext cx="7363103" cy="32549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6" name="向下箭號 35"/>
              <p:cNvSpPr/>
              <p:nvPr/>
            </p:nvSpPr>
            <p:spPr>
              <a:xfrm>
                <a:off x="1156145" y="2813776"/>
                <a:ext cx="519728" cy="461665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926738" y="6076806"/>
              <a:ext cx="3753274" cy="624327"/>
              <a:chOff x="926738" y="6076806"/>
              <a:chExt cx="3753274" cy="62432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926738" y="6076806"/>
                <a:ext cx="2709158" cy="22421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1740045" y="6301023"/>
                <a:ext cx="29399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※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系統標示取消申請日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15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7664" y="4462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取消申請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4939"/>
            <a:ext cx="7841160" cy="1974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611560" y="1936191"/>
            <a:ext cx="5601612" cy="452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880120" y="1298109"/>
            <a:ext cx="2772000" cy="36000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步驟四：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輸入取消原因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4193846" y="1647295"/>
            <a:ext cx="0" cy="288000"/>
          </a:xfrm>
          <a:prstGeom prst="straightConnector1">
            <a:avLst/>
          </a:prstGeom>
          <a:ln w="158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5940480" y="5125419"/>
            <a:ext cx="2952000" cy="1208887"/>
            <a:chOff x="5940480" y="5013176"/>
            <a:chExt cx="2952000" cy="1208887"/>
          </a:xfrm>
        </p:grpSpPr>
        <p:sp>
          <p:nvSpPr>
            <p:cNvPr id="37" name="矩形 36"/>
            <p:cNvSpPr/>
            <p:nvPr/>
          </p:nvSpPr>
          <p:spPr>
            <a:xfrm>
              <a:off x="7380313" y="5931549"/>
              <a:ext cx="781560" cy="290514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940480" y="5013176"/>
              <a:ext cx="2952000" cy="923330"/>
            </a:xfrm>
            <a:prstGeom prst="rect">
              <a:avLst/>
            </a:prstGeom>
            <a:solidFill>
              <a:srgbClr val="FFFFFF">
                <a:alpha val="4117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b="1" dirty="0" smtClean="0">
                  <a:sym typeface="Wingdings"/>
                </a:rPr>
                <a:t></a:t>
              </a:r>
              <a:r>
                <a:rPr lang="zh-TW" altLang="en-US" b="1" dirty="0" smtClean="0"/>
                <a:t>點選</a:t>
              </a:r>
              <a:endParaRPr lang="en-US" altLang="zh-TW" b="1" dirty="0" smtClean="0"/>
            </a:p>
            <a:p>
              <a:r>
                <a:rPr lang="zh-TW" altLang="en-US" b="1" dirty="0" smtClean="0"/>
                <a:t>「收執聯列印」可顯示</a:t>
              </a:r>
              <a:endParaRPr lang="en-US" altLang="zh-TW" b="1" dirty="0" smtClean="0"/>
            </a:p>
            <a:p>
              <a:r>
                <a:rPr lang="zh-TW" altLang="en-US" b="1" dirty="0" smtClean="0"/>
                <a:t>本次確認上傳後的收執聯</a:t>
              </a:r>
              <a:endParaRPr lang="zh-TW" altLang="en-US" b="1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899592" y="4850161"/>
            <a:ext cx="3960440" cy="1130215"/>
            <a:chOff x="899592" y="4737918"/>
            <a:chExt cx="3960440" cy="1130215"/>
          </a:xfrm>
        </p:grpSpPr>
        <p:sp>
          <p:nvSpPr>
            <p:cNvPr id="39" name="矩形 38"/>
            <p:cNvSpPr/>
            <p:nvPr/>
          </p:nvSpPr>
          <p:spPr>
            <a:xfrm>
              <a:off x="904634" y="5654106"/>
              <a:ext cx="809804" cy="214027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899592" y="4737918"/>
              <a:ext cx="3960440" cy="923330"/>
            </a:xfrm>
            <a:prstGeom prst="rect">
              <a:avLst/>
            </a:prstGeom>
            <a:solidFill>
              <a:srgbClr val="FFFFFF">
                <a:alpha val="4117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b="1" dirty="0">
                  <a:sym typeface="Wingdings"/>
                </a:rPr>
                <a:t></a:t>
              </a:r>
              <a:r>
                <a:rPr lang="zh-TW" altLang="en-US" b="1" dirty="0" smtClean="0"/>
                <a:t>點選</a:t>
              </a:r>
              <a:endParaRPr lang="en-US" altLang="zh-TW" b="1" dirty="0" smtClean="0"/>
            </a:p>
            <a:p>
              <a:r>
                <a:rPr lang="zh-TW" altLang="en-US" b="1" dirty="0" smtClean="0"/>
                <a:t>「收執聯紀錄」</a:t>
              </a:r>
              <a:endParaRPr lang="en-US" altLang="zh-TW" b="1" dirty="0" smtClean="0"/>
            </a:p>
            <a:p>
              <a:r>
                <a:rPr lang="zh-TW" altLang="en-US" b="1" dirty="0" smtClean="0"/>
                <a:t>可顯示歷次業者確認上傳後的收執聯</a:t>
              </a:r>
              <a:endParaRPr lang="zh-TW" altLang="en-US" b="1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11560" y="2417619"/>
            <a:ext cx="5751210" cy="700868"/>
            <a:chOff x="611560" y="2305376"/>
            <a:chExt cx="5751210" cy="700868"/>
          </a:xfrm>
        </p:grpSpPr>
        <p:sp>
          <p:nvSpPr>
            <p:cNvPr id="31" name="矩形 30"/>
            <p:cNvSpPr/>
            <p:nvPr/>
          </p:nvSpPr>
          <p:spPr>
            <a:xfrm>
              <a:off x="611560" y="2343655"/>
              <a:ext cx="648533" cy="24221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895343" y="2305376"/>
              <a:ext cx="2448000" cy="32400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步驟五：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[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確定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]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3" name="直線單箭頭接點 32"/>
            <p:cNvCxnSpPr>
              <a:stCxn id="31" idx="3"/>
            </p:cNvCxnSpPr>
            <p:nvPr/>
          </p:nvCxnSpPr>
          <p:spPr>
            <a:xfrm>
              <a:off x="1260093" y="2464764"/>
              <a:ext cx="635250" cy="2612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1907704" y="2636912"/>
              <a:ext cx="44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※</a:t>
              </a:r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業者與</a:t>
              </a:r>
              <a:r>
                <a:rPr lang="zh-TW" altLang="en-US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主管機關端</a:t>
              </a:r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同時收到 </a:t>
              </a:r>
              <a:r>
                <a:rPr lang="en-US" altLang="zh-TW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Email </a:t>
              </a:r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通知</a:t>
              </a:r>
              <a:endPara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3" name="手繪多邊形 42">
            <a:hlinkClick r:id="rId4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9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6982523" y="6457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16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907704" y="1772816"/>
            <a:ext cx="5328592" cy="1728192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spcBef>
                <a:spcPct val="0"/>
              </a:spcBef>
            </a:pPr>
            <a:r>
              <a:rPr lang="zh-TW" altLang="en-US" sz="60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6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spcBef>
                <a:spcPct val="0"/>
              </a:spcBef>
            </a:pPr>
            <a:r>
              <a:rPr lang="zh-TW" altLang="en-US" sz="48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（變更及展延）</a:t>
            </a:r>
            <a:endParaRPr lang="zh-TW" altLang="en-US" sz="4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4" y="3501009"/>
            <a:ext cx="686318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17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05526" y="4462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第一階段變更及展延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手繪多邊形 6">
            <a:hlinkClick r:id="rId2" action="ppaction://hlinksldjump"/>
          </p:cNvPr>
          <p:cNvSpPr/>
          <p:nvPr/>
        </p:nvSpPr>
        <p:spPr>
          <a:xfrm>
            <a:off x="7308304" y="9747"/>
            <a:ext cx="1835696" cy="104298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8" b="21032"/>
          <a:stretch/>
        </p:blipFill>
        <p:spPr bwMode="auto">
          <a:xfrm>
            <a:off x="200347" y="1196752"/>
            <a:ext cx="8620125" cy="2216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062038" y="3717032"/>
            <a:ext cx="7019925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323528" y="1223409"/>
            <a:ext cx="4538243" cy="966583"/>
            <a:chOff x="1475656" y="5759913"/>
            <a:chExt cx="4538243" cy="966583"/>
          </a:xfrm>
        </p:grpSpPr>
        <p:sp>
          <p:nvSpPr>
            <p:cNvPr id="10" name="矩形 9"/>
            <p:cNvSpPr/>
            <p:nvPr/>
          </p:nvSpPr>
          <p:spPr>
            <a:xfrm>
              <a:off x="1475656" y="6436271"/>
              <a:ext cx="1008112" cy="2902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2483768" y="6160023"/>
              <a:ext cx="397154" cy="42136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339752" y="5759913"/>
              <a:ext cx="3674147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步驟一：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點選「試驗計畫書」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695428" y="1899767"/>
            <a:ext cx="6692995" cy="921231"/>
            <a:chOff x="-1076010" y="5268041"/>
            <a:chExt cx="6692995" cy="921231"/>
          </a:xfrm>
        </p:grpSpPr>
        <p:sp>
          <p:nvSpPr>
            <p:cNvPr id="14" name="矩形 13"/>
            <p:cNvSpPr/>
            <p:nvPr/>
          </p:nvSpPr>
          <p:spPr>
            <a:xfrm>
              <a:off x="-1076010" y="5268041"/>
              <a:ext cx="6692995" cy="2902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/>
            <p:cNvCxnSpPr/>
            <p:nvPr/>
          </p:nvCxnSpPr>
          <p:spPr>
            <a:xfrm>
              <a:off x="2592650" y="5577501"/>
              <a:ext cx="0" cy="2881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493337" y="5789162"/>
              <a:ext cx="4106195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點選要變更及展延的資料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699792" y="5404075"/>
            <a:ext cx="5060019" cy="1123462"/>
            <a:chOff x="2699792" y="5404075"/>
            <a:chExt cx="5060019" cy="1123462"/>
          </a:xfrm>
        </p:grpSpPr>
        <p:grpSp>
          <p:nvGrpSpPr>
            <p:cNvPr id="19" name="群組 18"/>
            <p:cNvGrpSpPr/>
            <p:nvPr/>
          </p:nvGrpSpPr>
          <p:grpSpPr>
            <a:xfrm>
              <a:off x="2699792" y="5404075"/>
              <a:ext cx="5060019" cy="1123462"/>
              <a:chOff x="108509" y="6414228"/>
              <a:chExt cx="5060019" cy="112346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196741" y="7247465"/>
                <a:ext cx="862357" cy="290225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>
                    <a:solidFill>
                      <a:srgbClr val="0000FF"/>
                    </a:solidFill>
                  </a:ln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556781" y="6948667"/>
                <a:ext cx="0" cy="28816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字方塊 21"/>
              <p:cNvSpPr txBox="1"/>
              <p:nvPr/>
            </p:nvSpPr>
            <p:spPr>
              <a:xfrm>
                <a:off x="108509" y="6414228"/>
                <a:ext cx="5060019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步驟三：</a:t>
                </a:r>
                <a:r>
                  <a:rPr lang="zh-TW" altLang="en-US" sz="2000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變更請點選「變更」</a:t>
                </a:r>
                <a:r>
                  <a:rPr lang="zh-TW" altLang="en-US" sz="2000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；</a:t>
                </a:r>
                <a:endPara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989013"/>
                <a:r>
                  <a:rPr lang="zh-TW" altLang="en-US" sz="2000" b="1" dirty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變更併同展</a:t>
                </a:r>
                <a:r>
                  <a:rPr lang="zh-TW" altLang="en-US" sz="2000" b="1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延請點選「變更及展延」</a:t>
                </a:r>
                <a:endParaRPr lang="zh-TW" altLang="en-US" sz="20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4208" y="7247465"/>
                <a:ext cx="862357" cy="29022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4" name="直線單箭頭接點 23"/>
            <p:cNvCxnSpPr/>
            <p:nvPr/>
          </p:nvCxnSpPr>
          <p:spPr>
            <a:xfrm flipV="1">
              <a:off x="3419872" y="5758018"/>
              <a:ext cx="437976" cy="4794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97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r="1133"/>
          <a:stretch/>
        </p:blipFill>
        <p:spPr bwMode="auto">
          <a:xfrm>
            <a:off x="323529" y="2939266"/>
            <a:ext cx="8352928" cy="3658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18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05526" y="4462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第一階段變更</a:t>
            </a:r>
            <a:r>
              <a:rPr lang="zh-TW" altLang="en-US" sz="32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7308304" y="9747"/>
            <a:ext cx="1835696" cy="104298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22448" r="2647" b="21749"/>
          <a:stretch/>
        </p:blipFill>
        <p:spPr bwMode="auto">
          <a:xfrm>
            <a:off x="329609" y="1124744"/>
            <a:ext cx="8346847" cy="1659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2915816" y="1372706"/>
            <a:ext cx="5184576" cy="1192198"/>
            <a:chOff x="324533" y="2382859"/>
            <a:chExt cx="5184576" cy="1192198"/>
          </a:xfrm>
        </p:grpSpPr>
        <p:sp>
          <p:nvSpPr>
            <p:cNvPr id="9" name="矩形 8"/>
            <p:cNvSpPr/>
            <p:nvPr/>
          </p:nvSpPr>
          <p:spPr>
            <a:xfrm>
              <a:off x="324533" y="2991215"/>
              <a:ext cx="2664296" cy="58384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2605180" y="2660219"/>
              <a:ext cx="0" cy="2881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2412765" y="2382859"/>
              <a:ext cx="3096344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填寫聯絡人資料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724598" y="4573349"/>
            <a:ext cx="3423466" cy="1879987"/>
            <a:chOff x="276134" y="2991214"/>
            <a:chExt cx="3423466" cy="1879987"/>
          </a:xfrm>
        </p:grpSpPr>
        <p:sp>
          <p:nvSpPr>
            <p:cNvPr id="24" name="矩形 23"/>
            <p:cNvSpPr/>
            <p:nvPr/>
          </p:nvSpPr>
          <p:spPr>
            <a:xfrm>
              <a:off x="276134" y="2991214"/>
              <a:ext cx="3423466" cy="6277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單箭頭接點 24"/>
            <p:cNvCxnSpPr/>
            <p:nvPr/>
          </p:nvCxnSpPr>
          <p:spPr>
            <a:xfrm>
              <a:off x="1251328" y="3619000"/>
              <a:ext cx="0" cy="27348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387232" y="3855538"/>
              <a:ext cx="3216750" cy="1015663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步驟五：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下載變更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展延空白申請表，填寫後與相關附件資料一併上傳於系統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436096" y="5549037"/>
            <a:ext cx="3137340" cy="980196"/>
            <a:chOff x="3348869" y="2526742"/>
            <a:chExt cx="3137340" cy="980196"/>
          </a:xfrm>
        </p:grpSpPr>
        <p:sp>
          <p:nvSpPr>
            <p:cNvPr id="28" name="矩形 27"/>
            <p:cNvSpPr/>
            <p:nvPr/>
          </p:nvSpPr>
          <p:spPr>
            <a:xfrm>
              <a:off x="5653125" y="3215017"/>
              <a:ext cx="810495" cy="2919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V="1">
              <a:off x="6058372" y="2926852"/>
              <a:ext cx="0" cy="2881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348869" y="2526742"/>
              <a:ext cx="313734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步驟六：點選「確認上傳」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0" name="手繪多邊形 19">
            <a:hlinkClick r:id="rId4" action="ppaction://hlinksldjump"/>
          </p:cNvPr>
          <p:cNvSpPr/>
          <p:nvPr/>
        </p:nvSpPr>
        <p:spPr>
          <a:xfrm>
            <a:off x="7308304" y="-14684"/>
            <a:ext cx="1835696" cy="104298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延）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5148064" y="2996952"/>
            <a:ext cx="2664296" cy="2417274"/>
            <a:chOff x="5148064" y="2996952"/>
            <a:chExt cx="2664296" cy="24172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50"/>
            <a:stretch/>
          </p:blipFill>
          <p:spPr bwMode="auto">
            <a:xfrm>
              <a:off x="5452641" y="2996952"/>
              <a:ext cx="2359719" cy="241727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5148064" y="4768309"/>
              <a:ext cx="288032" cy="2448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9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19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05526" y="4462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第一階段變更及展延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7308304" y="9747"/>
            <a:ext cx="1835696" cy="104298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9258"/>
            <a:ext cx="842010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611560" y="4957373"/>
            <a:ext cx="3359429" cy="754424"/>
            <a:chOff x="611560" y="4957373"/>
            <a:chExt cx="3359429" cy="754424"/>
          </a:xfrm>
        </p:grpSpPr>
        <p:sp>
          <p:nvSpPr>
            <p:cNvPr id="8" name="矩形 7"/>
            <p:cNvSpPr/>
            <p:nvPr/>
          </p:nvSpPr>
          <p:spPr>
            <a:xfrm>
              <a:off x="1835696" y="4957373"/>
              <a:ext cx="1588080" cy="3393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1560" y="5311687"/>
              <a:ext cx="335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※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系統標示確認上傳申請日</a:t>
              </a:r>
              <a:endPara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048464" y="4005064"/>
            <a:ext cx="2700000" cy="1242823"/>
            <a:chOff x="6048464" y="4005064"/>
            <a:chExt cx="2700000" cy="1242823"/>
          </a:xfrm>
        </p:grpSpPr>
        <p:sp>
          <p:nvSpPr>
            <p:cNvPr id="10" name="矩形 9"/>
            <p:cNvSpPr/>
            <p:nvPr/>
          </p:nvSpPr>
          <p:spPr>
            <a:xfrm>
              <a:off x="7899198" y="4957373"/>
              <a:ext cx="756000" cy="290514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048464" y="4005064"/>
              <a:ext cx="2700000" cy="923330"/>
            </a:xfrm>
            <a:prstGeom prst="rect">
              <a:avLst/>
            </a:prstGeom>
            <a:solidFill>
              <a:srgbClr val="FFFFFF">
                <a:alpha val="4117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b="1" dirty="0" smtClean="0"/>
                <a:t>點選</a:t>
              </a:r>
              <a:endParaRPr lang="en-US" altLang="zh-TW" b="1" dirty="0" smtClean="0"/>
            </a:p>
            <a:p>
              <a:r>
                <a:rPr lang="zh-TW" altLang="en-US" b="1" dirty="0" smtClean="0"/>
                <a:t>「收執聯列印」可顯示</a:t>
              </a:r>
              <a:endParaRPr lang="en-US" altLang="zh-TW" b="1" dirty="0" smtClean="0"/>
            </a:p>
            <a:p>
              <a:r>
                <a:rPr lang="zh-TW" altLang="en-US" b="1" dirty="0" smtClean="0"/>
                <a:t>本次確認上傳後的收執聯</a:t>
              </a:r>
              <a:endParaRPr lang="zh-TW" altLang="en-US" b="1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250609" y="4962434"/>
            <a:ext cx="4608512" cy="1202870"/>
            <a:chOff x="4250609" y="4962434"/>
            <a:chExt cx="4608512" cy="1202870"/>
          </a:xfrm>
        </p:grpSpPr>
        <p:sp>
          <p:nvSpPr>
            <p:cNvPr id="12" name="文字方塊 11"/>
            <p:cNvSpPr txBox="1"/>
            <p:nvPr/>
          </p:nvSpPr>
          <p:spPr>
            <a:xfrm>
              <a:off x="4250609" y="5457418"/>
              <a:ext cx="4608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/>
              <a:r>
                <a: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※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確認上傳後，如需取消變更及展延申請，請參考「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 action="ppaction://hlinksldjump"/>
                </a:rPr>
                <a:t>新申請之取消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 action="ppaction://hlinksldjump"/>
                </a:rPr>
                <a:t>申請程序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552304" y="4962434"/>
              <a:ext cx="756000" cy="2905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" name="直線單箭頭接點 2"/>
            <p:cNvCxnSpPr/>
            <p:nvPr/>
          </p:nvCxnSpPr>
          <p:spPr>
            <a:xfrm>
              <a:off x="6948264" y="5229200"/>
              <a:ext cx="0" cy="288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手繪多邊形 16">
            <a:hlinkClick r:id="rId4" action="ppaction://hlinksldjump"/>
          </p:cNvPr>
          <p:cNvSpPr/>
          <p:nvPr/>
        </p:nvSpPr>
        <p:spPr>
          <a:xfrm>
            <a:off x="7308304" y="-27384"/>
            <a:ext cx="1835696" cy="104298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延）</a:t>
            </a:r>
          </a:p>
        </p:txBody>
      </p:sp>
    </p:spTree>
    <p:extLst>
      <p:ext uri="{BB962C8B-B14F-4D97-AF65-F5344CB8AC3E}">
        <p14:creationId xmlns:p14="http://schemas.microsoft.com/office/powerpoint/2010/main" val="21359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 bwMode="auto">
          <a:xfrm>
            <a:off x="2017839" y="3748393"/>
            <a:ext cx="6874641" cy="25374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2</a:t>
            </a:fld>
            <a:endParaRPr lang="zh-TW" altLang="en-US" sz="1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21096" y="-18256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技術試驗規定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endParaRPr lang="zh-TW" altLang="en-US" b="1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624" y="83671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依據水污染防治措施計畫及許可申請審查管理辦法第</a:t>
            </a:r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27-1</a:t>
            </a:r>
            <a:r>
              <a:rPr lang="zh-TW" alt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27-2</a:t>
            </a:r>
            <a:r>
              <a:rPr lang="zh-TW" altLang="en-US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3" name="群組 10"/>
          <p:cNvGrpSpPr>
            <a:grpSpLocks/>
          </p:cNvGrpSpPr>
          <p:nvPr/>
        </p:nvGrpSpPr>
        <p:grpSpPr bwMode="auto">
          <a:xfrm>
            <a:off x="4499992" y="1889637"/>
            <a:ext cx="4032723" cy="1201097"/>
            <a:chOff x="5284680" y="2025057"/>
            <a:chExt cx="2002913" cy="1199915"/>
          </a:xfrm>
        </p:grpSpPr>
        <p:sp>
          <p:nvSpPr>
            <p:cNvPr id="51" name="矩形 50"/>
            <p:cNvSpPr/>
            <p:nvPr/>
          </p:nvSpPr>
          <p:spPr>
            <a:xfrm>
              <a:off x="5284680" y="2025057"/>
              <a:ext cx="2002913" cy="1199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52" name="矩形 40"/>
            <p:cNvSpPr>
              <a:spLocks noChangeArrowheads="1"/>
            </p:cNvSpPr>
            <p:nvPr/>
          </p:nvSpPr>
          <p:spPr bwMode="auto">
            <a:xfrm>
              <a:off x="5284680" y="2025825"/>
              <a:ext cx="2002913" cy="119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zh-TW" altLang="zh-TW" b="1" u="sng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不涉及處理設施單元變更</a:t>
              </a:r>
              <a:endPara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eaLnBrk="1" hangingPunct="1">
                <a:buFont typeface="Arial" pitchFamily="34" charset="0"/>
                <a:buChar char="•"/>
              </a:pPr>
              <a:r>
                <a:rPr lang="zh-TW" altLang="zh-TW" b="1" u="sng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不超過廢（污）水每日最大處理量</a:t>
              </a:r>
              <a:endParaRPr lang="en-US" altLang="zh-TW" b="1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eaLnBrk="1" hangingPunct="1">
                <a:buFont typeface="Arial" pitchFamily="34" charset="0"/>
                <a:buChar char="•"/>
              </a:pPr>
              <a:r>
                <a:rPr lang="zh-TW" altLang="zh-TW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試驗後之廢（污）水</a:t>
              </a:r>
              <a:r>
                <a:rPr lang="zh-TW" altLang="en-US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仍應依核准流程及放流口排放</a:t>
              </a:r>
            </a:p>
          </p:txBody>
        </p:sp>
      </p:grpSp>
      <p:sp>
        <p:nvSpPr>
          <p:cNvPr id="53" name="矩形 52"/>
          <p:cNvSpPr/>
          <p:nvPr/>
        </p:nvSpPr>
        <p:spPr>
          <a:xfrm>
            <a:off x="4717479" y="1521338"/>
            <a:ext cx="1008062" cy="360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4" name="矩形 42"/>
          <p:cNvSpPr>
            <a:spLocks noChangeArrowheads="1"/>
          </p:cNvSpPr>
          <p:nvPr/>
        </p:nvSpPr>
        <p:spPr bwMode="auto">
          <a:xfrm>
            <a:off x="4666679" y="1521338"/>
            <a:ext cx="1150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執行原則</a:t>
            </a:r>
          </a:p>
        </p:txBody>
      </p:sp>
      <p:sp>
        <p:nvSpPr>
          <p:cNvPr id="55" name="矩形 54"/>
          <p:cNvSpPr/>
          <p:nvPr/>
        </p:nvSpPr>
        <p:spPr>
          <a:xfrm>
            <a:off x="2257300" y="3394604"/>
            <a:ext cx="1019175" cy="360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2222855" y="3394604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申請流程</a:t>
            </a:r>
          </a:p>
        </p:txBody>
      </p:sp>
      <p:sp>
        <p:nvSpPr>
          <p:cNvPr id="59" name="五邊形 58"/>
          <p:cNvSpPr/>
          <p:nvPr/>
        </p:nvSpPr>
        <p:spPr bwMode="auto">
          <a:xfrm>
            <a:off x="2246676" y="3854450"/>
            <a:ext cx="2478088" cy="4079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 技術試驗前   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0" name="＞形箭號 59"/>
          <p:cNvSpPr/>
          <p:nvPr/>
        </p:nvSpPr>
        <p:spPr bwMode="auto">
          <a:xfrm>
            <a:off x="6999651" y="3852863"/>
            <a:ext cx="1795462" cy="4079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重新試驗</a:t>
            </a:r>
          </a:p>
        </p:txBody>
      </p:sp>
      <p:sp>
        <p:nvSpPr>
          <p:cNvPr id="61" name="＞形箭號 60"/>
          <p:cNvSpPr/>
          <p:nvPr/>
        </p:nvSpPr>
        <p:spPr bwMode="auto">
          <a:xfrm>
            <a:off x="4543789" y="3852863"/>
            <a:ext cx="2638424" cy="4095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rPr>
              <a:t>技術試驗期間                                              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2" name="矩形 31"/>
          <p:cNvSpPr>
            <a:spLocks noChangeArrowheads="1"/>
          </p:cNvSpPr>
          <p:nvPr/>
        </p:nvSpPr>
        <p:spPr bwMode="auto">
          <a:xfrm>
            <a:off x="2140661" y="5193851"/>
            <a:ext cx="2232248" cy="92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/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備查之試驗計畫書，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主管機關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應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通知委託機關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63" name="群組 36"/>
          <p:cNvGrpSpPr>
            <a:grpSpLocks/>
          </p:cNvGrpSpPr>
          <p:nvPr/>
        </p:nvGrpSpPr>
        <p:grpSpPr bwMode="auto">
          <a:xfrm>
            <a:off x="4516926" y="4401958"/>
            <a:ext cx="2106250" cy="681890"/>
            <a:chOff x="5918374" y="3559995"/>
            <a:chExt cx="1667331" cy="1079636"/>
          </a:xfrm>
        </p:grpSpPr>
        <p:sp>
          <p:nvSpPr>
            <p:cNvPr id="78" name="矩形 29"/>
            <p:cNvSpPr>
              <a:spLocks noChangeArrowheads="1"/>
            </p:cNvSpPr>
            <p:nvPr/>
          </p:nvSpPr>
          <p:spPr bwMode="auto">
            <a:xfrm>
              <a:off x="5918374" y="3580217"/>
              <a:ext cx="1667331" cy="102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基本資料外之變更須</a:t>
              </a:r>
              <a:r>
                <a:rPr lang="zh-TW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報備後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才能執行</a:t>
              </a:r>
            </a:p>
          </p:txBody>
        </p:sp>
        <p:sp>
          <p:nvSpPr>
            <p:cNvPr id="79" name="圓角矩形 78"/>
            <p:cNvSpPr/>
            <p:nvPr/>
          </p:nvSpPr>
          <p:spPr>
            <a:xfrm>
              <a:off x="5961002" y="3560280"/>
              <a:ext cx="1584677" cy="1078285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64" name="群組 43"/>
          <p:cNvGrpSpPr>
            <a:grpSpLocks/>
          </p:cNvGrpSpPr>
          <p:nvPr/>
        </p:nvGrpSpPr>
        <p:grpSpPr bwMode="auto">
          <a:xfrm>
            <a:off x="4544530" y="5322723"/>
            <a:ext cx="2276652" cy="691445"/>
            <a:chOff x="7606178" y="3717252"/>
            <a:chExt cx="1664502" cy="1096372"/>
          </a:xfrm>
        </p:grpSpPr>
        <p:sp>
          <p:nvSpPr>
            <p:cNvPr id="76" name="矩形 48"/>
            <p:cNvSpPr>
              <a:spLocks noChangeArrowheads="1"/>
            </p:cNvSpPr>
            <p:nvPr/>
          </p:nvSpPr>
          <p:spPr bwMode="auto">
            <a:xfrm>
              <a:off x="7617295" y="3789039"/>
              <a:ext cx="1653385" cy="102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just" eaLnBrk="1"/>
              <a:r>
                <a:rPr lang="zh-TW" altLang="en-US" dirty="0">
                  <a:solidFill>
                    <a:srgbClr val="0000CC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無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重大違規者可於</a:t>
              </a:r>
              <a:r>
                <a:rPr lang="zh-TW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期限屆滿前申請延長</a:t>
              </a:r>
              <a:endPara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7" name="圓角矩形 76"/>
            <p:cNvSpPr/>
            <p:nvPr/>
          </p:nvSpPr>
          <p:spPr>
            <a:xfrm>
              <a:off x="7605636" y="3717514"/>
              <a:ext cx="1665533" cy="1077352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</a:p>
          </p:txBody>
        </p:sp>
      </p:grpSp>
      <p:sp>
        <p:nvSpPr>
          <p:cNvPr id="65" name="圓角矩形 64"/>
          <p:cNvSpPr/>
          <p:nvPr/>
        </p:nvSpPr>
        <p:spPr bwMode="auto">
          <a:xfrm>
            <a:off x="2140314" y="5194300"/>
            <a:ext cx="2232025" cy="896938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pSp>
        <p:nvGrpSpPr>
          <p:cNvPr id="66" name="群組 35"/>
          <p:cNvGrpSpPr>
            <a:grpSpLocks/>
          </p:cNvGrpSpPr>
          <p:nvPr/>
        </p:nvGrpSpPr>
        <p:grpSpPr bwMode="auto">
          <a:xfrm>
            <a:off x="2140661" y="4401959"/>
            <a:ext cx="2348039" cy="680480"/>
            <a:chOff x="3985720" y="3602650"/>
            <a:chExt cx="1859842" cy="1078986"/>
          </a:xfrm>
        </p:grpSpPr>
        <p:sp>
          <p:nvSpPr>
            <p:cNvPr id="74" name="矩形 45"/>
            <p:cNvSpPr>
              <a:spLocks noChangeArrowheads="1"/>
            </p:cNvSpPr>
            <p:nvPr/>
          </p:nvSpPr>
          <p:spPr bwMode="auto">
            <a:xfrm>
              <a:off x="3985720" y="3602652"/>
              <a:ext cx="1859842" cy="102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zh-TW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試驗前檢具</a:t>
              </a:r>
              <a:r>
                <a:rPr lang="zh-TW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試驗計畫書</a:t>
              </a:r>
              <a:r>
                <a:rPr lang="zh-TW" altLang="zh-TW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，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報主管機關備查     </a:t>
              </a:r>
              <a:endPara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3994247" y="3602934"/>
              <a:ext cx="1767949" cy="10798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</a:p>
          </p:txBody>
        </p:sp>
      </p:grpSp>
      <p:cxnSp>
        <p:nvCxnSpPr>
          <p:cNvPr id="67" name="直線接點 66"/>
          <p:cNvCxnSpPr/>
          <p:nvPr/>
        </p:nvCxnSpPr>
        <p:spPr bwMode="auto">
          <a:xfrm>
            <a:off x="6829649" y="4257675"/>
            <a:ext cx="0" cy="122396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68"/>
          <p:cNvGrpSpPr>
            <a:grpSpLocks/>
          </p:cNvGrpSpPr>
          <p:nvPr/>
        </p:nvGrpSpPr>
        <p:grpSpPr bwMode="auto">
          <a:xfrm>
            <a:off x="7013936" y="4394200"/>
            <a:ext cx="1751011" cy="1814427"/>
            <a:chOff x="7844738" y="3475621"/>
            <a:chExt cx="1386557" cy="2874147"/>
          </a:xfrm>
        </p:grpSpPr>
        <p:sp>
          <p:nvSpPr>
            <p:cNvPr id="72" name="矩形 48"/>
            <p:cNvSpPr>
              <a:spLocks noChangeArrowheads="1"/>
            </p:cNvSpPr>
            <p:nvPr/>
          </p:nvSpPr>
          <p:spPr bwMode="auto">
            <a:xfrm>
              <a:off x="7883219" y="3570824"/>
              <a:ext cx="1296144" cy="277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just" eaLnBrk="1"/>
              <a:r>
                <a:rPr lang="zh-TW" altLang="zh-TW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經命停止試驗或未申請延長期限者，</a:t>
              </a:r>
              <a:r>
                <a:rPr lang="zh-TW" altLang="zh-TW">
                  <a:solidFill>
                    <a:srgbClr val="0000CC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重新試驗前</a:t>
              </a:r>
              <a:r>
                <a:rPr lang="zh-TW" altLang="zh-TW" b="1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應檢具試驗</a:t>
              </a:r>
              <a:r>
                <a:rPr lang="zh-TW" altLang="en-US" b="1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計畫</a:t>
              </a:r>
              <a:r>
                <a:rPr lang="zh-TW" altLang="zh-TW" b="1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書</a:t>
              </a:r>
              <a:r>
                <a:rPr lang="zh-TW" altLang="en-US" b="1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報主管</a:t>
              </a:r>
              <a:r>
                <a:rPr lang="zh-TW" altLang="zh-TW" b="1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機關</a:t>
              </a:r>
              <a:r>
                <a:rPr lang="zh-TW" altLang="en-US" b="1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備查</a:t>
              </a:r>
              <a:endPara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7844738" y="3475621"/>
              <a:ext cx="1386557" cy="2864224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</a:p>
          </p:txBody>
        </p:sp>
      </p:grpSp>
      <p:cxnSp>
        <p:nvCxnSpPr>
          <p:cNvPr id="69" name="直線接點 68"/>
          <p:cNvCxnSpPr/>
          <p:nvPr/>
        </p:nvCxnSpPr>
        <p:spPr bwMode="auto">
          <a:xfrm>
            <a:off x="3270613" y="4257675"/>
            <a:ext cx="0" cy="1206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 bwMode="auto">
          <a:xfrm>
            <a:off x="5740764" y="4257675"/>
            <a:ext cx="0" cy="1206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 bwMode="auto">
          <a:xfrm>
            <a:off x="7547339" y="4257675"/>
            <a:ext cx="0" cy="1206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 bwMode="auto">
          <a:xfrm>
            <a:off x="3281726" y="5073650"/>
            <a:ext cx="0" cy="12065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 bwMode="auto">
          <a:xfrm>
            <a:off x="617721" y="1925093"/>
            <a:ext cx="3234199" cy="659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35208" y="1556792"/>
            <a:ext cx="1008062" cy="360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5" name="矩形 42"/>
          <p:cNvSpPr>
            <a:spLocks noChangeArrowheads="1"/>
          </p:cNvSpPr>
          <p:nvPr/>
        </p:nvSpPr>
        <p:spPr bwMode="auto">
          <a:xfrm>
            <a:off x="784408" y="1556792"/>
            <a:ext cx="1150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執行目的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86" name="群組 10"/>
          <p:cNvGrpSpPr>
            <a:grpSpLocks/>
          </p:cNvGrpSpPr>
          <p:nvPr/>
        </p:nvGrpSpPr>
        <p:grpSpPr bwMode="auto">
          <a:xfrm>
            <a:off x="251520" y="3797299"/>
            <a:ext cx="1899906" cy="2512022"/>
            <a:chOff x="5284680" y="2025057"/>
            <a:chExt cx="2968537" cy="909629"/>
          </a:xfrm>
        </p:grpSpPr>
        <p:sp>
          <p:nvSpPr>
            <p:cNvPr id="87" name="矩形 86"/>
            <p:cNvSpPr/>
            <p:nvPr/>
          </p:nvSpPr>
          <p:spPr>
            <a:xfrm>
              <a:off x="5284680" y="2025057"/>
              <a:ext cx="2308725" cy="909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88" name="矩形 40"/>
            <p:cNvSpPr>
              <a:spLocks noChangeArrowheads="1"/>
            </p:cNvSpPr>
            <p:nvPr/>
          </p:nvSpPr>
          <p:spPr bwMode="auto">
            <a:xfrm>
              <a:off x="5284680" y="2025825"/>
              <a:ext cx="2968537" cy="13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endPara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469008" y="3431530"/>
            <a:ext cx="1008062" cy="360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0" name="矩形 42"/>
          <p:cNvSpPr>
            <a:spLocks noChangeArrowheads="1"/>
          </p:cNvSpPr>
          <p:nvPr/>
        </p:nvSpPr>
        <p:spPr bwMode="auto">
          <a:xfrm>
            <a:off x="418208" y="3431530"/>
            <a:ext cx="1150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計畫內容</a:t>
            </a:r>
          </a:p>
        </p:txBody>
      </p:sp>
      <p:sp>
        <p:nvSpPr>
          <p:cNvPr id="6" name="矩形 5"/>
          <p:cNvSpPr/>
          <p:nvPr/>
        </p:nvSpPr>
        <p:spPr>
          <a:xfrm>
            <a:off x="251522" y="3856980"/>
            <a:ext cx="1467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基本資料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試驗目的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試驗內容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試驗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期間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試驗</a:t>
            </a: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期間</a:t>
            </a:r>
            <a:endParaRPr kumimoji="1"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廢（污）</a:t>
            </a:r>
            <a:endParaRPr kumimoji="1"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水流向示</a:t>
            </a:r>
            <a:endParaRPr kumimoji="1"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意圖</a:t>
            </a:r>
          </a:p>
          <a:p>
            <a:pPr marL="342900" indent="-342900">
              <a:buFont typeface="+mj-lt"/>
              <a:buAutoNum type="arabicPeriod"/>
            </a:pPr>
            <a:endParaRPr kumimoji="1" lang="zh-TW" altLang="en-US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720" y="1938387"/>
            <a:ext cx="32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zh-TW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以試驗提升廢（污）水處理設施功能之技術或</a:t>
            </a:r>
            <a:r>
              <a:rPr kumimoji="1" lang="zh-TW" alt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措施</a:t>
            </a:r>
            <a:endParaRPr kumimoji="1" lang="zh-TW" altLang="en-US" b="1" u="sng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55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20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05526" y="4462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第二階段變更及展延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zh-TW" altLang="en-US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7308304" y="9747"/>
            <a:ext cx="1835696" cy="104298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延）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51851"/>
          <a:stretch/>
        </p:blipFill>
        <p:spPr bwMode="auto">
          <a:xfrm>
            <a:off x="251520" y="1146448"/>
            <a:ext cx="85534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"/>
          <a:stretch/>
        </p:blipFill>
        <p:spPr bwMode="auto">
          <a:xfrm>
            <a:off x="251520" y="2322364"/>
            <a:ext cx="8553450" cy="3914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390215" y="1012666"/>
            <a:ext cx="3878251" cy="862020"/>
            <a:chOff x="2839492" y="2774704"/>
            <a:chExt cx="3878251" cy="862020"/>
          </a:xfrm>
        </p:grpSpPr>
        <p:sp>
          <p:nvSpPr>
            <p:cNvPr id="10" name="矩形 9"/>
            <p:cNvSpPr/>
            <p:nvPr/>
          </p:nvSpPr>
          <p:spPr>
            <a:xfrm>
              <a:off x="2839492" y="3420724"/>
              <a:ext cx="1024066" cy="216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3852925" y="3102806"/>
              <a:ext cx="0" cy="2881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3348869" y="2774704"/>
              <a:ext cx="3368874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步驟一：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點選「試驗計畫書」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763688" y="1658686"/>
            <a:ext cx="6696744" cy="762202"/>
            <a:chOff x="469528" y="1856436"/>
            <a:chExt cx="6696744" cy="762202"/>
          </a:xfrm>
        </p:grpSpPr>
        <p:sp>
          <p:nvSpPr>
            <p:cNvPr id="14" name="矩形 13"/>
            <p:cNvSpPr/>
            <p:nvPr/>
          </p:nvSpPr>
          <p:spPr>
            <a:xfrm>
              <a:off x="469528" y="1856436"/>
              <a:ext cx="6696744" cy="216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/>
            <p:cNvCxnSpPr/>
            <p:nvPr/>
          </p:nvCxnSpPr>
          <p:spPr>
            <a:xfrm>
              <a:off x="4213944" y="2053207"/>
              <a:ext cx="0" cy="2881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2594240" y="2218528"/>
              <a:ext cx="428400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點選第一階段確認通過資料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71257" y="5441728"/>
            <a:ext cx="2657657" cy="821417"/>
            <a:chOff x="5203440" y="1618419"/>
            <a:chExt cx="2657657" cy="821417"/>
          </a:xfrm>
        </p:grpSpPr>
        <p:sp>
          <p:nvSpPr>
            <p:cNvPr id="18" name="矩形 17"/>
            <p:cNvSpPr/>
            <p:nvPr/>
          </p:nvSpPr>
          <p:spPr>
            <a:xfrm>
              <a:off x="7496471" y="2223836"/>
              <a:ext cx="364626" cy="216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V="1">
              <a:off x="7640487" y="1909947"/>
              <a:ext cx="0" cy="2881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5203440" y="1618419"/>
              <a:ext cx="2657657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步驟三：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點選「修改」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07902" y="2564904"/>
            <a:ext cx="8252530" cy="2876824"/>
            <a:chOff x="-267706" y="1618419"/>
            <a:chExt cx="8252530" cy="2876824"/>
          </a:xfrm>
        </p:grpSpPr>
        <p:sp>
          <p:nvSpPr>
            <p:cNvPr id="22" name="矩形 21"/>
            <p:cNvSpPr/>
            <p:nvPr/>
          </p:nvSpPr>
          <p:spPr>
            <a:xfrm>
              <a:off x="-267706" y="1618419"/>
              <a:ext cx="4060564" cy="28768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3792858" y="1906451"/>
              <a:ext cx="37554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4168400" y="1618491"/>
              <a:ext cx="3816424" cy="1015663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1073150" indent="-1073150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依確認通過之變更申請表修正試驗內容及上傳確認書與相關附件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652120" y="4865531"/>
            <a:ext cx="3152849" cy="1397614"/>
            <a:chOff x="5052785" y="2189705"/>
            <a:chExt cx="3152849" cy="1397614"/>
          </a:xfrm>
        </p:grpSpPr>
        <p:sp>
          <p:nvSpPr>
            <p:cNvPr id="29" name="矩形 28"/>
            <p:cNvSpPr/>
            <p:nvPr/>
          </p:nvSpPr>
          <p:spPr>
            <a:xfrm>
              <a:off x="7661087" y="3371319"/>
              <a:ext cx="544547" cy="216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 flipV="1">
              <a:off x="7928518" y="2455377"/>
              <a:ext cx="4843" cy="89008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5052785" y="2189705"/>
              <a:ext cx="3096344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步驟五：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點選「確認上傳」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2" name="手繪多邊形 31">
            <a:hlinkClick r:id="rId4" action="ppaction://hlinksldjump"/>
          </p:cNvPr>
          <p:cNvSpPr/>
          <p:nvPr/>
        </p:nvSpPr>
        <p:spPr>
          <a:xfrm>
            <a:off x="7308304" y="-14684"/>
            <a:ext cx="1835696" cy="104298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延）</a:t>
            </a:r>
          </a:p>
        </p:txBody>
      </p:sp>
    </p:spTree>
    <p:extLst>
      <p:ext uri="{BB962C8B-B14F-4D97-AF65-F5344CB8AC3E}">
        <p14:creationId xmlns:p14="http://schemas.microsoft.com/office/powerpoint/2010/main" val="34628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6982523" y="6457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21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2051720" y="2060848"/>
            <a:ext cx="5040560" cy="1368152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88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8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4" y="3429001"/>
            <a:ext cx="686318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1"/>
          <a:stretch/>
        </p:blipFill>
        <p:spPr>
          <a:xfrm>
            <a:off x="381286" y="3196817"/>
            <a:ext cx="8197334" cy="3152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22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99792" y="4462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展延頁面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>
            <a:hlinkClick r:id="rId3" action="ppaction://hlinksldjump"/>
          </p:cNvPr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4"/>
          <a:stretch/>
        </p:blipFill>
        <p:spPr>
          <a:xfrm>
            <a:off x="323528" y="980728"/>
            <a:ext cx="8302216" cy="17165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4" name="群組 43"/>
          <p:cNvGrpSpPr/>
          <p:nvPr/>
        </p:nvGrpSpPr>
        <p:grpSpPr>
          <a:xfrm>
            <a:off x="395536" y="2513948"/>
            <a:ext cx="4536504" cy="616134"/>
            <a:chOff x="710570" y="2204864"/>
            <a:chExt cx="4536504" cy="616134"/>
          </a:xfrm>
        </p:grpSpPr>
        <p:sp>
          <p:nvSpPr>
            <p:cNvPr id="45" name="矩形 44"/>
            <p:cNvSpPr/>
            <p:nvPr/>
          </p:nvSpPr>
          <p:spPr>
            <a:xfrm>
              <a:off x="710570" y="2204864"/>
              <a:ext cx="1053118" cy="2043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078722" y="2420888"/>
              <a:ext cx="316835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步驟一：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點選試驗計畫書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7" name="直線單箭頭接點 46"/>
            <p:cNvCxnSpPr>
              <a:endCxn id="46" idx="1"/>
            </p:cNvCxnSpPr>
            <p:nvPr/>
          </p:nvCxnSpPr>
          <p:spPr>
            <a:xfrm>
              <a:off x="1776614" y="2424918"/>
              <a:ext cx="302108" cy="19602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1835696" y="1570107"/>
            <a:ext cx="6419396" cy="943841"/>
            <a:chOff x="1835696" y="1570107"/>
            <a:chExt cx="6419396" cy="943841"/>
          </a:xfrm>
        </p:grpSpPr>
        <p:sp>
          <p:nvSpPr>
            <p:cNvPr id="49" name="矩形 48"/>
            <p:cNvSpPr/>
            <p:nvPr/>
          </p:nvSpPr>
          <p:spPr>
            <a:xfrm>
              <a:off x="1835696" y="2255156"/>
              <a:ext cx="6419396" cy="2587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4534257" y="1570107"/>
              <a:ext cx="3278103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點選要展延的</a:t>
              </a:r>
              <a:r>
                <a: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</a:t>
              </a:r>
            </a:p>
          </p:txBody>
        </p:sp>
        <p:cxnSp>
          <p:nvCxnSpPr>
            <p:cNvPr id="51" name="直線單箭頭接點 50"/>
            <p:cNvCxnSpPr/>
            <p:nvPr/>
          </p:nvCxnSpPr>
          <p:spPr>
            <a:xfrm flipV="1">
              <a:off x="6134432" y="1970217"/>
              <a:ext cx="0" cy="2849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3491880" y="5336239"/>
            <a:ext cx="3278103" cy="1013443"/>
            <a:chOff x="3491880" y="5336239"/>
            <a:chExt cx="3278103" cy="1013443"/>
          </a:xfrm>
        </p:grpSpPr>
        <p:sp>
          <p:nvSpPr>
            <p:cNvPr id="53" name="矩形 52"/>
            <p:cNvSpPr/>
            <p:nvPr/>
          </p:nvSpPr>
          <p:spPr>
            <a:xfrm>
              <a:off x="4580566" y="6021288"/>
              <a:ext cx="855530" cy="3283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491880" y="5336239"/>
              <a:ext cx="3278103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步驟三：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點選展延申請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5" name="直線單箭頭接點 54"/>
            <p:cNvCxnSpPr/>
            <p:nvPr/>
          </p:nvCxnSpPr>
          <p:spPr>
            <a:xfrm flipV="1">
              <a:off x="5092055" y="5736349"/>
              <a:ext cx="0" cy="2849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9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8" r="1133" b="1"/>
          <a:stretch/>
        </p:blipFill>
        <p:spPr bwMode="auto">
          <a:xfrm>
            <a:off x="179512" y="4216184"/>
            <a:ext cx="8640960" cy="2453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23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8"/>
          <a:stretch/>
        </p:blipFill>
        <p:spPr>
          <a:xfrm>
            <a:off x="179512" y="836712"/>
            <a:ext cx="8619614" cy="29772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群組 15"/>
          <p:cNvGrpSpPr/>
          <p:nvPr/>
        </p:nvGrpSpPr>
        <p:grpSpPr>
          <a:xfrm>
            <a:off x="2771800" y="2125268"/>
            <a:ext cx="4882888" cy="1447748"/>
            <a:chOff x="2771800" y="2125268"/>
            <a:chExt cx="4882888" cy="1447748"/>
          </a:xfrm>
        </p:grpSpPr>
        <p:sp>
          <p:nvSpPr>
            <p:cNvPr id="27" name="矩形 26"/>
            <p:cNvSpPr/>
            <p:nvPr/>
          </p:nvSpPr>
          <p:spPr>
            <a:xfrm>
              <a:off x="2771800" y="2780928"/>
              <a:ext cx="2880320" cy="7920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644008" y="2125268"/>
              <a:ext cx="301068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填寫聯絡人資訊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V="1">
              <a:off x="5004048" y="2495989"/>
              <a:ext cx="0" cy="2849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1740226" y="3573016"/>
            <a:ext cx="4018725" cy="440973"/>
            <a:chOff x="1740226" y="3573016"/>
            <a:chExt cx="4018725" cy="440973"/>
          </a:xfrm>
        </p:grpSpPr>
        <p:sp>
          <p:nvSpPr>
            <p:cNvPr id="30" name="矩形 29"/>
            <p:cNvSpPr/>
            <p:nvPr/>
          </p:nvSpPr>
          <p:spPr>
            <a:xfrm>
              <a:off x="1740226" y="3573016"/>
              <a:ext cx="455510" cy="2409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748271" y="3613879"/>
              <a:ext cx="301068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步驟五：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點選「確認」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2" name="直線單箭頭接點 31"/>
            <p:cNvCxnSpPr>
              <a:endCxn id="31" idx="1"/>
            </p:cNvCxnSpPr>
            <p:nvPr/>
          </p:nvCxnSpPr>
          <p:spPr>
            <a:xfrm>
              <a:off x="2195736" y="3813934"/>
              <a:ext cx="55253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1669096" y="4831060"/>
            <a:ext cx="3118928" cy="1622276"/>
            <a:chOff x="1669096" y="4923589"/>
            <a:chExt cx="3118928" cy="1622276"/>
          </a:xfrm>
        </p:grpSpPr>
        <p:sp>
          <p:nvSpPr>
            <p:cNvPr id="42" name="矩形 41"/>
            <p:cNvSpPr/>
            <p:nvPr/>
          </p:nvSpPr>
          <p:spPr>
            <a:xfrm>
              <a:off x="1669096" y="4923589"/>
              <a:ext cx="2038808" cy="6117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1673314" y="5837979"/>
              <a:ext cx="3114710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步驟六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：下載「空白申請表」，填寫後上傳於系統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6" name="直線單箭頭接點 55"/>
            <p:cNvCxnSpPr/>
            <p:nvPr/>
          </p:nvCxnSpPr>
          <p:spPr>
            <a:xfrm flipH="1">
              <a:off x="3242942" y="5535302"/>
              <a:ext cx="1" cy="29048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5688472" y="5733256"/>
            <a:ext cx="3132000" cy="897675"/>
            <a:chOff x="5637672" y="5601940"/>
            <a:chExt cx="3132000" cy="897675"/>
          </a:xfrm>
        </p:grpSpPr>
        <p:sp>
          <p:nvSpPr>
            <p:cNvPr id="57" name="矩形 56"/>
            <p:cNvSpPr/>
            <p:nvPr/>
          </p:nvSpPr>
          <p:spPr>
            <a:xfrm>
              <a:off x="7812361" y="6150964"/>
              <a:ext cx="864096" cy="3486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5637672" y="5601940"/>
              <a:ext cx="313200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步驟七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：點選「確認上傳」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9" name="直線單箭頭接點 58"/>
            <p:cNvCxnSpPr/>
            <p:nvPr/>
          </p:nvCxnSpPr>
          <p:spPr>
            <a:xfrm flipV="1">
              <a:off x="8337624" y="5961980"/>
              <a:ext cx="0" cy="1391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字方塊 60"/>
          <p:cNvSpPr txBox="1"/>
          <p:nvPr/>
        </p:nvSpPr>
        <p:spPr>
          <a:xfrm>
            <a:off x="2699792" y="4462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展延頁面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手繪多邊形 25">
            <a:hlinkClick r:id="rId4" action="ppaction://hlinksldjump"/>
          </p:cNvPr>
          <p:cNvSpPr/>
          <p:nvPr/>
        </p:nvSpPr>
        <p:spPr>
          <a:xfrm>
            <a:off x="7380312" y="-14684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754884" y="4223540"/>
            <a:ext cx="3193380" cy="1437708"/>
            <a:chOff x="3754884" y="4223540"/>
            <a:chExt cx="3193380" cy="14377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777" y="4223540"/>
              <a:ext cx="2888487" cy="143770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5" name="向右箭號 34"/>
            <p:cNvSpPr/>
            <p:nvPr/>
          </p:nvSpPr>
          <p:spPr>
            <a:xfrm>
              <a:off x="3754884" y="5014482"/>
              <a:ext cx="288032" cy="2448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0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62765" y="3789040"/>
            <a:ext cx="8729715" cy="2895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52930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24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699792" y="4462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展延頁面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90487" y="836712"/>
            <a:ext cx="8963025" cy="2679374"/>
            <a:chOff x="90487" y="836712"/>
            <a:chExt cx="8963025" cy="267937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33"/>
            <a:stretch/>
          </p:blipFill>
          <p:spPr>
            <a:xfrm>
              <a:off x="90487" y="836712"/>
              <a:ext cx="8963025" cy="26793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5" name="群組 34"/>
            <p:cNvGrpSpPr/>
            <p:nvPr/>
          </p:nvGrpSpPr>
          <p:grpSpPr>
            <a:xfrm>
              <a:off x="1691680" y="2020778"/>
              <a:ext cx="6768752" cy="790459"/>
              <a:chOff x="1691680" y="2524834"/>
              <a:chExt cx="6768752" cy="790459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691680" y="3140968"/>
                <a:ext cx="6768752" cy="17432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139952" y="2524834"/>
                <a:ext cx="3821492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步驟一</a:t>
                </a:r>
                <a:r>
                  <a:rPr lang="zh-TW" altLang="en-US" sz="2000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：點選第一階段確認通過</a:t>
                </a:r>
                <a:endPara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38" name="直線單箭頭接點 37"/>
              <p:cNvCxnSpPr/>
              <p:nvPr/>
            </p:nvCxnSpPr>
            <p:spPr>
              <a:xfrm flipV="1">
                <a:off x="7020272" y="2924944"/>
                <a:ext cx="0" cy="2160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群組 39"/>
          <p:cNvGrpSpPr/>
          <p:nvPr/>
        </p:nvGrpSpPr>
        <p:grpSpPr>
          <a:xfrm>
            <a:off x="2627784" y="5693186"/>
            <a:ext cx="4248472" cy="885859"/>
            <a:chOff x="2627784" y="3204844"/>
            <a:chExt cx="4248472" cy="885859"/>
          </a:xfrm>
        </p:grpSpPr>
        <p:sp>
          <p:nvSpPr>
            <p:cNvPr id="41" name="矩形 40"/>
            <p:cNvSpPr/>
            <p:nvPr/>
          </p:nvSpPr>
          <p:spPr>
            <a:xfrm>
              <a:off x="5796136" y="3820978"/>
              <a:ext cx="720080" cy="2697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627784" y="3204844"/>
              <a:ext cx="424847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：點選修改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詳見下一頁說明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V="1">
              <a:off x="6060570" y="3604954"/>
              <a:ext cx="0" cy="2160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251520" y="3933056"/>
            <a:ext cx="6840760" cy="1048182"/>
            <a:chOff x="-9575" y="2988820"/>
            <a:chExt cx="6840760" cy="1048182"/>
          </a:xfrm>
        </p:grpSpPr>
        <p:sp>
          <p:nvSpPr>
            <p:cNvPr id="20" name="矩形 19"/>
            <p:cNvSpPr/>
            <p:nvPr/>
          </p:nvSpPr>
          <p:spPr>
            <a:xfrm>
              <a:off x="-9575" y="2988820"/>
              <a:ext cx="6801410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577065" y="3636892"/>
              <a:ext cx="325412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三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：上傳資料確認書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6060570" y="3420868"/>
              <a:ext cx="0" cy="2160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手繪多邊形 22">
            <a:hlinkClick r:id="rId4" action="ppaction://hlinksldjump"/>
          </p:cNvPr>
          <p:cNvSpPr/>
          <p:nvPr/>
        </p:nvSpPr>
        <p:spPr>
          <a:xfrm>
            <a:off x="7380312" y="-14684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7524328" y="5077633"/>
            <a:ext cx="1354126" cy="1545416"/>
            <a:chOff x="1691680" y="2758097"/>
            <a:chExt cx="1354126" cy="1545416"/>
          </a:xfrm>
        </p:grpSpPr>
        <p:sp>
          <p:nvSpPr>
            <p:cNvPr id="25" name="矩形 24"/>
            <p:cNvSpPr/>
            <p:nvPr/>
          </p:nvSpPr>
          <p:spPr>
            <a:xfrm>
              <a:off x="1763688" y="3989785"/>
              <a:ext cx="936104" cy="3137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691680" y="2758097"/>
              <a:ext cx="1354126" cy="1015663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：點選「確認上傳」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7" name="直線單箭頭接點 26"/>
            <p:cNvCxnSpPr>
              <a:endCxn id="26" idx="2"/>
            </p:cNvCxnSpPr>
            <p:nvPr/>
          </p:nvCxnSpPr>
          <p:spPr>
            <a:xfrm flipV="1">
              <a:off x="2368743" y="3773761"/>
              <a:ext cx="0" cy="18388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83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25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/>
          <a:stretch/>
        </p:blipFill>
        <p:spPr bwMode="auto">
          <a:xfrm>
            <a:off x="251520" y="980728"/>
            <a:ext cx="8505825" cy="5561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699792" y="4462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展延頁面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63688" y="2636912"/>
            <a:ext cx="6840760" cy="1124575"/>
            <a:chOff x="1763688" y="2780928"/>
            <a:chExt cx="6840760" cy="1124575"/>
          </a:xfrm>
        </p:grpSpPr>
        <p:sp>
          <p:nvSpPr>
            <p:cNvPr id="10" name="矩形 9"/>
            <p:cNvSpPr/>
            <p:nvPr/>
          </p:nvSpPr>
          <p:spPr>
            <a:xfrm>
              <a:off x="1763688" y="3325054"/>
              <a:ext cx="6840760" cy="58044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426771" y="2780928"/>
              <a:ext cx="3072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</a:t>
              </a:r>
              <a:r>
                <a:rPr lang="zh-TW" altLang="en-US" sz="20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修正試驗期間</a:t>
              </a:r>
              <a:endPara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5949353" y="3181038"/>
              <a:ext cx="0" cy="14400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1798847" y="6197242"/>
            <a:ext cx="4199324" cy="400110"/>
            <a:chOff x="1763688" y="3964994"/>
            <a:chExt cx="4199324" cy="400110"/>
          </a:xfrm>
        </p:grpSpPr>
        <p:sp>
          <p:nvSpPr>
            <p:cNvPr id="15" name="矩形 14"/>
            <p:cNvSpPr/>
            <p:nvPr/>
          </p:nvSpPr>
          <p:spPr>
            <a:xfrm>
              <a:off x="1763688" y="4013287"/>
              <a:ext cx="468897" cy="290225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890529" y="3964994"/>
              <a:ext cx="3072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</a:t>
              </a:r>
              <a:r>
                <a:rPr lang="zh-TW" altLang="en-US" sz="20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點選「存檔」</a:t>
              </a:r>
              <a:endPara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2232585" y="4221088"/>
              <a:ext cx="657944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手繪多邊形 18">
            <a:hlinkClick r:id="rId3" action="ppaction://hlinksldjump"/>
          </p:cNvPr>
          <p:cNvSpPr/>
          <p:nvPr/>
        </p:nvSpPr>
        <p:spPr>
          <a:xfrm>
            <a:off x="7380312" y="-14684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508104" y="780673"/>
            <a:ext cx="324036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：點選修正試驗期間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9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6982523" y="6457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26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2051720" y="2060848"/>
            <a:ext cx="5040560" cy="1368152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48D49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88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取消試驗</a:t>
            </a:r>
            <a:endParaRPr lang="zh-TW" altLang="en-US" sz="8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4" y="3429001"/>
            <a:ext cx="686318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27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22492" y="4462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取消試驗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>
            <a:hlinkClick r:id="rId2" action="ppaction://hlinksldjump"/>
          </p:cNvPr>
          <p:cNvSpPr/>
          <p:nvPr/>
        </p:nvSpPr>
        <p:spPr>
          <a:xfrm>
            <a:off x="7308512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48D49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取消試驗</a:t>
            </a:r>
            <a:endParaRPr lang="zh-TW" altLang="en-US" sz="3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1"/>
          <a:stretch/>
        </p:blipFill>
        <p:spPr>
          <a:xfrm>
            <a:off x="381286" y="3196817"/>
            <a:ext cx="8197334" cy="3152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4"/>
          <a:stretch/>
        </p:blipFill>
        <p:spPr>
          <a:xfrm>
            <a:off x="323528" y="980728"/>
            <a:ext cx="8302216" cy="17165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群組 8"/>
          <p:cNvGrpSpPr/>
          <p:nvPr/>
        </p:nvGrpSpPr>
        <p:grpSpPr>
          <a:xfrm>
            <a:off x="395536" y="2513948"/>
            <a:ext cx="4536504" cy="616134"/>
            <a:chOff x="710570" y="2204864"/>
            <a:chExt cx="4536504" cy="616134"/>
          </a:xfrm>
        </p:grpSpPr>
        <p:sp>
          <p:nvSpPr>
            <p:cNvPr id="10" name="矩形 9"/>
            <p:cNvSpPr/>
            <p:nvPr/>
          </p:nvSpPr>
          <p:spPr>
            <a:xfrm>
              <a:off x="710570" y="2204864"/>
              <a:ext cx="1053118" cy="2043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078722" y="2420888"/>
              <a:ext cx="3168352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步驟一：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點選試驗計畫書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2" name="直線單箭頭接點 11"/>
            <p:cNvCxnSpPr>
              <a:endCxn id="11" idx="1"/>
            </p:cNvCxnSpPr>
            <p:nvPr/>
          </p:nvCxnSpPr>
          <p:spPr>
            <a:xfrm>
              <a:off x="1776614" y="2424918"/>
              <a:ext cx="302108" cy="19602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4067945" y="1570107"/>
            <a:ext cx="3744416" cy="916668"/>
            <a:chOff x="4067945" y="1570107"/>
            <a:chExt cx="3744416" cy="916668"/>
          </a:xfrm>
        </p:grpSpPr>
        <p:sp>
          <p:nvSpPr>
            <p:cNvPr id="14" name="矩形 13"/>
            <p:cNvSpPr/>
            <p:nvPr/>
          </p:nvSpPr>
          <p:spPr>
            <a:xfrm>
              <a:off x="6173308" y="2255156"/>
              <a:ext cx="702948" cy="2316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067945" y="1570107"/>
              <a:ext cx="3744416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點選要取消試驗的案件</a:t>
              </a:r>
            </a:p>
          </p:txBody>
        </p:sp>
        <p:cxnSp>
          <p:nvCxnSpPr>
            <p:cNvPr id="16" name="直線單箭頭接點 15"/>
            <p:cNvCxnSpPr/>
            <p:nvPr/>
          </p:nvCxnSpPr>
          <p:spPr>
            <a:xfrm flipV="1">
              <a:off x="6134432" y="1970217"/>
              <a:ext cx="0" cy="2849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5254337" y="5336239"/>
            <a:ext cx="3278103" cy="1013443"/>
            <a:chOff x="3491880" y="5336239"/>
            <a:chExt cx="3278103" cy="1013443"/>
          </a:xfrm>
        </p:grpSpPr>
        <p:sp>
          <p:nvSpPr>
            <p:cNvPr id="19" name="矩形 18"/>
            <p:cNvSpPr/>
            <p:nvPr/>
          </p:nvSpPr>
          <p:spPr>
            <a:xfrm>
              <a:off x="4580566" y="6021288"/>
              <a:ext cx="855530" cy="3283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491880" y="5336239"/>
              <a:ext cx="3278103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步驟三：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點選「取消試驗」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V="1">
              <a:off x="5092055" y="5736349"/>
              <a:ext cx="0" cy="28493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27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28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22492" y="4462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取消試驗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08512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48D49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取消試驗</a:t>
            </a:r>
            <a:endParaRPr lang="zh-TW" altLang="en-US" sz="3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5"/>
          <a:stretch/>
        </p:blipFill>
        <p:spPr>
          <a:xfrm>
            <a:off x="266700" y="736451"/>
            <a:ext cx="8610600" cy="29203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" name="群組 21"/>
          <p:cNvGrpSpPr/>
          <p:nvPr/>
        </p:nvGrpSpPr>
        <p:grpSpPr>
          <a:xfrm>
            <a:off x="1907704" y="2175680"/>
            <a:ext cx="5851855" cy="1081051"/>
            <a:chOff x="145247" y="2491965"/>
            <a:chExt cx="5851855" cy="1081051"/>
          </a:xfrm>
        </p:grpSpPr>
        <p:sp>
          <p:nvSpPr>
            <p:cNvPr id="23" name="矩形 22"/>
            <p:cNvSpPr/>
            <p:nvPr/>
          </p:nvSpPr>
          <p:spPr>
            <a:xfrm>
              <a:off x="145247" y="3026901"/>
              <a:ext cx="5184576" cy="546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718999" y="2491965"/>
              <a:ext cx="3278103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填寫取消試驗原因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4358050" y="2870303"/>
              <a:ext cx="1" cy="14571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1964632" y="3320258"/>
            <a:ext cx="3359992" cy="324766"/>
            <a:chOff x="286578" y="1910047"/>
            <a:chExt cx="3359992" cy="324766"/>
          </a:xfrm>
        </p:grpSpPr>
        <p:sp>
          <p:nvSpPr>
            <p:cNvPr id="29" name="矩形 28"/>
            <p:cNvSpPr/>
            <p:nvPr/>
          </p:nvSpPr>
          <p:spPr>
            <a:xfrm>
              <a:off x="286578" y="1910047"/>
              <a:ext cx="591144" cy="2730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359446" y="1910813"/>
              <a:ext cx="2287124" cy="32400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步驟五：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點選確認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877722" y="2162805"/>
              <a:ext cx="4817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群組 51"/>
          <p:cNvGrpSpPr/>
          <p:nvPr/>
        </p:nvGrpSpPr>
        <p:grpSpPr>
          <a:xfrm>
            <a:off x="314670" y="3668769"/>
            <a:ext cx="8562631" cy="2484665"/>
            <a:chOff x="314670" y="3861048"/>
            <a:chExt cx="8562631" cy="2484665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79"/>
            <a:stretch/>
          </p:blipFill>
          <p:spPr bwMode="auto">
            <a:xfrm>
              <a:off x="321327" y="4149081"/>
              <a:ext cx="8555974" cy="2196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2" name="群組 41"/>
            <p:cNvGrpSpPr/>
            <p:nvPr/>
          </p:nvGrpSpPr>
          <p:grpSpPr>
            <a:xfrm>
              <a:off x="314670" y="5925535"/>
              <a:ext cx="6212432" cy="400110"/>
              <a:chOff x="926738" y="5981053"/>
              <a:chExt cx="6212432" cy="40011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926738" y="6076806"/>
                <a:ext cx="2889178" cy="22421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3779741" y="5981053"/>
                <a:ext cx="33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※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系統標示取消試驗申請日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45" name="向下箭號 44"/>
            <p:cNvSpPr/>
            <p:nvPr/>
          </p:nvSpPr>
          <p:spPr>
            <a:xfrm>
              <a:off x="868113" y="3861048"/>
              <a:ext cx="519728" cy="46166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365008" y="4149080"/>
            <a:ext cx="8023416" cy="707886"/>
            <a:chOff x="365008" y="4341359"/>
            <a:chExt cx="8023416" cy="707886"/>
          </a:xfrm>
        </p:grpSpPr>
        <p:sp>
          <p:nvSpPr>
            <p:cNvPr id="53" name="矩形 52"/>
            <p:cNvSpPr/>
            <p:nvPr/>
          </p:nvSpPr>
          <p:spPr>
            <a:xfrm>
              <a:off x="365008" y="4437112"/>
              <a:ext cx="1686712" cy="22421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2051720" y="4341359"/>
              <a:ext cx="6336704" cy="707886"/>
            </a:xfrm>
            <a:prstGeom prst="rect">
              <a:avLst/>
            </a:prstGeom>
            <a:solidFill>
              <a:srgbClr val="FFFFFF">
                <a:alpha val="4117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※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如有暫緩拆除設施及管線之需求，請點選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「申請暫緩拆除設施及管線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」並填寫暫緩原因及管線拆除日期</a:t>
              </a:r>
              <a:endPara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4741263" y="4746630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【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可參考停止試驗之暫緩</a:t>
            </a:r>
            <a:r>
              <a:rPr lang="zh-TW" altLang="en-US" sz="1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拆除頁面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】</a:t>
            </a:r>
            <a:endPara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266700" y="6290475"/>
            <a:ext cx="797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取消試驗後，如需執行重新技術試驗，請參考「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新申請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」之程序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手繪多邊形 25">
            <a:hlinkClick r:id="rId6" action="ppaction://hlinksldjump"/>
          </p:cNvPr>
          <p:cNvSpPr/>
          <p:nvPr/>
        </p:nvSpPr>
        <p:spPr>
          <a:xfrm>
            <a:off x="7308304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48D49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取消試驗</a:t>
            </a:r>
            <a:endParaRPr lang="zh-TW" altLang="en-US" sz="3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31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6982523" y="6457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29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2051720" y="1412776"/>
            <a:ext cx="5040560" cy="1368152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8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申請緩拆</a:t>
            </a:r>
          </a:p>
        </p:txBody>
      </p:sp>
      <p:pic>
        <p:nvPicPr>
          <p:cNvPr id="7" name="圖片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4" y="2780929"/>
            <a:ext cx="686318" cy="6480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79713" y="3717032"/>
            <a:ext cx="5184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下列情形業者得向直轄市、縣</a:t>
            </a:r>
            <a:r>
              <a:rPr kumimoji="1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市）主管機關申請暫緩拆除：</a:t>
            </a:r>
            <a:endParaRPr kumimoji="1"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自行取消試驗</a:t>
            </a:r>
            <a:endParaRPr kumimoji="1"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期間屆滿未展延</a:t>
            </a:r>
            <a:endParaRPr kumimoji="1"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經命停止</a:t>
            </a: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試驗</a:t>
            </a:r>
            <a:endParaRPr kumimoji="1"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45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/>
              <a:t>3</a:t>
            </a:fld>
            <a:endParaRPr lang="zh-TW" altLang="en-US" sz="1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21096" y="-18256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技術試驗規定</a:t>
            </a:r>
            <a:r>
              <a:rPr lang="en-US" altLang="zh-TW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endParaRPr lang="zh-TW" altLang="en-US" b="1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624" y="83671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環保署</a:t>
            </a:r>
            <a: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日環署水字第</a:t>
            </a:r>
            <a:r>
              <a:rPr lang="en-US" altLang="zh-TW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1050107785</a:t>
            </a:r>
            <a:r>
              <a: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號函釋補充規定</a:t>
            </a:r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4499992" y="1565051"/>
            <a:ext cx="4392488" cy="30871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17478" y="1196752"/>
            <a:ext cx="2806850" cy="360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4" name="矩形 42"/>
          <p:cNvSpPr>
            <a:spLocks noChangeArrowheads="1"/>
          </p:cNvSpPr>
          <p:nvPr/>
        </p:nvSpPr>
        <p:spPr bwMode="auto">
          <a:xfrm>
            <a:off x="4666678" y="1196752"/>
            <a:ext cx="285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變更及展延程序（二階段）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51519" y="2996952"/>
            <a:ext cx="3960439" cy="1904362"/>
            <a:chOff x="251520" y="3429946"/>
            <a:chExt cx="3600400" cy="1904362"/>
          </a:xfrm>
        </p:grpSpPr>
        <p:grpSp>
          <p:nvGrpSpPr>
            <p:cNvPr id="86" name="群組 10"/>
            <p:cNvGrpSpPr>
              <a:grpSpLocks/>
            </p:cNvGrpSpPr>
            <p:nvPr/>
          </p:nvGrpSpPr>
          <p:grpSpPr bwMode="auto">
            <a:xfrm>
              <a:off x="251520" y="3797299"/>
              <a:ext cx="3600400" cy="1287885"/>
              <a:chOff x="5284680" y="2025057"/>
              <a:chExt cx="5625500" cy="909629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5284680" y="2025057"/>
                <a:ext cx="5625500" cy="9096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88" name="矩形 40"/>
              <p:cNvSpPr>
                <a:spLocks noChangeArrowheads="1"/>
              </p:cNvSpPr>
              <p:nvPr/>
            </p:nvSpPr>
            <p:spPr bwMode="auto">
              <a:xfrm>
                <a:off x="5284680" y="2025825"/>
                <a:ext cx="2968537" cy="260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buFont typeface="Arial" pitchFamily="34" charset="0"/>
                  <a:buChar char="•"/>
                </a:pPr>
                <a:endParaRPr lang="zh-TW" altLang="en-US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469008" y="3431530"/>
              <a:ext cx="2446808" cy="3603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90" name="矩形 42"/>
            <p:cNvSpPr>
              <a:spLocks noChangeArrowheads="1"/>
            </p:cNvSpPr>
            <p:nvPr/>
          </p:nvSpPr>
          <p:spPr bwMode="auto">
            <a:xfrm>
              <a:off x="469008" y="3429946"/>
              <a:ext cx="25188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b="1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停止試驗主管機關作為</a:t>
              </a:r>
              <a:endPara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51522" y="3856980"/>
              <a:ext cx="360039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應</a:t>
              </a:r>
              <a:r>
                <a:rPr kumimoji="1" lang="zh-TW" altLang="en-US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書面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通知業者及受託機關</a:t>
              </a:r>
              <a:endPara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檢送裁處書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公文時一併通知業者接獲之日</a:t>
              </a: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起</a:t>
              </a:r>
              <a:r>
                <a:rPr kumimoji="1" lang="en-US" altLang="zh-TW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30</a:t>
              </a:r>
              <a:r>
                <a:rPr kumimoji="1" lang="zh-TW" altLang="en-US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日內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須</a:t>
              </a:r>
              <a:r>
                <a:rPr kumimoji="1" lang="zh-TW" altLang="en-US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拆除</a:t>
              </a: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原備查試驗之</a:t>
              </a:r>
              <a:r>
                <a:rPr kumimoji="1" lang="zh-TW" altLang="en-US" b="1" u="sng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設備及</a:t>
              </a:r>
              <a:r>
                <a:rPr kumimoji="1" lang="zh-TW" altLang="en-US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管</a:t>
              </a:r>
              <a:r>
                <a:rPr kumimoji="1" lang="zh-TW" altLang="en-US" b="1" u="sng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線</a:t>
              </a:r>
            </a:p>
            <a:p>
              <a:pPr marL="342900" indent="-342900">
                <a:buFont typeface="+mj-lt"/>
                <a:buAutoNum type="arabicPeriod"/>
              </a:pPr>
              <a:endParaRPr kumimoji="1"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51522" y="1196752"/>
            <a:ext cx="3960437" cy="1589729"/>
            <a:chOff x="251523" y="1556792"/>
            <a:chExt cx="3600398" cy="1589729"/>
          </a:xfrm>
        </p:grpSpPr>
        <p:sp>
          <p:nvSpPr>
            <p:cNvPr id="82" name="矩形 81"/>
            <p:cNvSpPr/>
            <p:nvPr/>
          </p:nvSpPr>
          <p:spPr bwMode="auto">
            <a:xfrm>
              <a:off x="251523" y="1925092"/>
              <a:ext cx="3600398" cy="1221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24366" y="1556792"/>
              <a:ext cx="1008062" cy="3603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85" name="矩形 42"/>
            <p:cNvSpPr>
              <a:spLocks noChangeArrowheads="1"/>
            </p:cNvSpPr>
            <p:nvPr/>
          </p:nvSpPr>
          <p:spPr bwMode="auto">
            <a:xfrm>
              <a:off x="395536" y="1556792"/>
              <a:ext cx="1150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b="1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補正日數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66720" y="1946192"/>
              <a:ext cx="3585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主管機關通知</a:t>
              </a: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限期補正，</a:t>
              </a:r>
              <a:r>
                <a:rPr kumimoji="1" lang="zh-TW" altLang="en-US" b="1" u="sng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總補正日數</a:t>
              </a: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不得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超過</a:t>
              </a:r>
              <a:r>
                <a:rPr kumimoji="1" lang="en-US" altLang="zh-TW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42</a:t>
              </a:r>
              <a:r>
                <a:rPr kumimoji="1" lang="zh-TW" altLang="en-US" b="1" u="sng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日</a:t>
              </a: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，必要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時得延長</a:t>
              </a:r>
              <a:r>
                <a:rPr kumimoji="1"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30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日。</a:t>
              </a:r>
              <a:endParaRPr kumimoji="1"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未依規定補正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視為取消申請</a:t>
              </a:r>
              <a:endParaRPr kumimoji="1"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251519" y="4863607"/>
            <a:ext cx="8640961" cy="1589729"/>
            <a:chOff x="251523" y="1556792"/>
            <a:chExt cx="7855420" cy="1589729"/>
          </a:xfrm>
        </p:grpSpPr>
        <p:sp>
          <p:nvSpPr>
            <p:cNvPr id="93" name="矩形 92"/>
            <p:cNvSpPr/>
            <p:nvPr/>
          </p:nvSpPr>
          <p:spPr bwMode="auto">
            <a:xfrm>
              <a:off x="251523" y="1925092"/>
              <a:ext cx="7855420" cy="1221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24366" y="1556792"/>
              <a:ext cx="940009" cy="3603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95" name="矩形 42"/>
            <p:cNvSpPr>
              <a:spLocks noChangeArrowheads="1"/>
            </p:cNvSpPr>
            <p:nvPr/>
          </p:nvSpPr>
          <p:spPr bwMode="auto">
            <a:xfrm>
              <a:off x="370135" y="1556792"/>
              <a:ext cx="1150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b="1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申請緩拆</a:t>
              </a:r>
              <a:endPara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66723" y="2079175"/>
              <a:ext cx="18847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自行取消試驗</a:t>
              </a:r>
              <a:endParaRPr kumimoji="1"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期間屆滿未展延</a:t>
              </a:r>
              <a:endParaRPr kumimoji="1"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kumimoji="1"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經命停止</a:t>
              </a:r>
              <a:r>
                <a:rPr kumimoji="1"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試驗</a:t>
              </a:r>
              <a:endParaRPr kumimoji="1"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3059832" y="540708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確認取消試驗日                        </a:t>
            </a:r>
            <a:endParaRPr kumimoji="1"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試驗</a:t>
            </a: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期間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屆滿        </a:t>
            </a:r>
            <a:r>
              <a:rPr kumimoji="1" lang="en-US" altLang="zh-TW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1" lang="zh-TW" alt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日內</a:t>
            </a:r>
            <a:endParaRPr kumimoji="1" lang="en-US" altLang="zh-TW" b="1" u="sng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接獲</a:t>
            </a: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裁處書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/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0" name="向右箭號 99"/>
          <p:cNvSpPr/>
          <p:nvPr/>
        </p:nvSpPr>
        <p:spPr>
          <a:xfrm>
            <a:off x="5976156" y="5630961"/>
            <a:ext cx="468052" cy="433388"/>
          </a:xfrm>
          <a:prstGeom prst="rightArrow">
            <a:avLst/>
          </a:prstGeom>
          <a:solidFill>
            <a:sysClr val="window" lastClr="FFFFFF"/>
          </a:solidFill>
          <a:ln w="55000" cap="flat" cmpd="thickThin" algn="ctr">
            <a:solidFill>
              <a:srgbClr val="474B78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516216" y="537321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敘明原因、理由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向主管機關</a:t>
            </a: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提出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申請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/>
            <a:r>
              <a:rPr kumimoji="1" lang="zh-TW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緩拆期間</a:t>
            </a:r>
            <a:r>
              <a:rPr kumimoji="1" lang="en-US" altLang="zh-TW" b="1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60</a:t>
            </a:r>
            <a:r>
              <a:rPr kumimoji="1" lang="zh-TW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日為限</a:t>
            </a:r>
            <a:endParaRPr kumimoji="1" lang="en-US" altLang="zh-TW" b="1" u="sng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02" name="直線單箭頭接點 101"/>
          <p:cNvCxnSpPr/>
          <p:nvPr/>
        </p:nvCxnSpPr>
        <p:spPr>
          <a:xfrm>
            <a:off x="2265608" y="5559567"/>
            <a:ext cx="6120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>
            <a:off x="2267744" y="5847599"/>
            <a:ext cx="6120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2267744" y="6114502"/>
            <a:ext cx="6120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圓角矩形 106"/>
          <p:cNvSpPr/>
          <p:nvPr/>
        </p:nvSpPr>
        <p:spPr>
          <a:xfrm>
            <a:off x="4572000" y="3239718"/>
            <a:ext cx="432048" cy="1296144"/>
          </a:xfrm>
          <a:prstGeom prst="roundRect">
            <a:avLst/>
          </a:prstGeom>
          <a:gradFill rotWithShape="1">
            <a:gsLst>
              <a:gs pos="0">
                <a:srgbClr val="EB641B">
                  <a:shade val="15000"/>
                  <a:satMod val="180000"/>
                </a:srgbClr>
              </a:gs>
              <a:gs pos="50000">
                <a:srgbClr val="EB641B">
                  <a:shade val="45000"/>
                  <a:satMod val="170000"/>
                </a:srgbClr>
              </a:gs>
              <a:gs pos="70000">
                <a:srgbClr val="EB641B">
                  <a:tint val="99000"/>
                  <a:shade val="65000"/>
                  <a:satMod val="155000"/>
                </a:srgbClr>
              </a:gs>
              <a:gs pos="100000">
                <a:srgbClr val="EB641B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EB641B">
                <a:satMod val="3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第二階段</a:t>
            </a:r>
          </a:p>
        </p:txBody>
      </p:sp>
      <p:sp>
        <p:nvSpPr>
          <p:cNvPr id="108" name="圓角矩形 107"/>
          <p:cNvSpPr/>
          <p:nvPr/>
        </p:nvSpPr>
        <p:spPr>
          <a:xfrm>
            <a:off x="4578796" y="1661366"/>
            <a:ext cx="432048" cy="1296144"/>
          </a:xfrm>
          <a:prstGeom prst="roundRect">
            <a:avLst/>
          </a:prstGeom>
          <a:gradFill rotWithShape="1">
            <a:gsLst>
              <a:gs pos="0">
                <a:srgbClr val="39639D">
                  <a:shade val="15000"/>
                  <a:satMod val="180000"/>
                </a:srgbClr>
              </a:gs>
              <a:gs pos="50000">
                <a:srgbClr val="39639D">
                  <a:shade val="45000"/>
                  <a:satMod val="170000"/>
                </a:srgbClr>
              </a:gs>
              <a:gs pos="70000">
                <a:srgbClr val="39639D">
                  <a:tint val="99000"/>
                  <a:shade val="65000"/>
                  <a:satMod val="155000"/>
                </a:srgbClr>
              </a:gs>
              <a:gs pos="100000">
                <a:srgbClr val="3963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39639D">
                <a:satMod val="3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第一階段</a:t>
            </a:r>
          </a:p>
        </p:txBody>
      </p:sp>
      <p:sp>
        <p:nvSpPr>
          <p:cNvPr id="110" name="剪去單一角落矩形 109"/>
          <p:cNvSpPr/>
          <p:nvPr/>
        </p:nvSpPr>
        <p:spPr>
          <a:xfrm>
            <a:off x="5148064" y="1772816"/>
            <a:ext cx="1656184" cy="1080120"/>
          </a:xfrm>
          <a:prstGeom prst="snip1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業者下載空白變更／展延申請表填寫上傳</a:t>
            </a:r>
          </a:p>
        </p:txBody>
      </p:sp>
      <p:sp>
        <p:nvSpPr>
          <p:cNvPr id="112" name="向右箭號 111"/>
          <p:cNvSpPr/>
          <p:nvPr/>
        </p:nvSpPr>
        <p:spPr>
          <a:xfrm>
            <a:off x="7007877" y="2114308"/>
            <a:ext cx="300427" cy="4505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3" name="剪去單一角落矩形 112"/>
          <p:cNvSpPr/>
          <p:nvPr/>
        </p:nvSpPr>
        <p:spPr>
          <a:xfrm>
            <a:off x="7465059" y="2026980"/>
            <a:ext cx="1296144" cy="648072"/>
          </a:xfrm>
          <a:prstGeom prst="snip1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主管機關確認通過</a:t>
            </a:r>
          </a:p>
        </p:txBody>
      </p:sp>
      <p:sp>
        <p:nvSpPr>
          <p:cNvPr id="114" name="剪去單一角落矩形 113"/>
          <p:cNvSpPr/>
          <p:nvPr/>
        </p:nvSpPr>
        <p:spPr>
          <a:xfrm>
            <a:off x="5148064" y="3310385"/>
            <a:ext cx="1656184" cy="1080120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業者依同意內容修正試驗計畫書後上傳</a:t>
            </a:r>
          </a:p>
        </p:txBody>
      </p:sp>
      <p:sp>
        <p:nvSpPr>
          <p:cNvPr id="115" name="剪去單一角落矩形 114"/>
          <p:cNvSpPr/>
          <p:nvPr/>
        </p:nvSpPr>
        <p:spPr>
          <a:xfrm>
            <a:off x="7452320" y="3573016"/>
            <a:ext cx="1296144" cy="648072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主管機關</a:t>
            </a: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確認備查</a:t>
            </a:r>
          </a:p>
        </p:txBody>
      </p:sp>
      <p:sp>
        <p:nvSpPr>
          <p:cNvPr id="116" name="向右箭號 115"/>
          <p:cNvSpPr/>
          <p:nvPr/>
        </p:nvSpPr>
        <p:spPr>
          <a:xfrm>
            <a:off x="7007877" y="3698484"/>
            <a:ext cx="300427" cy="4505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5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30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22492" y="4462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暫緩拆除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08512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60E1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停止試驗</a:t>
            </a:r>
            <a:endParaRPr lang="zh-TW" altLang="en-US" sz="3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944835"/>
            <a:ext cx="7639050" cy="572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755576" y="5085184"/>
            <a:ext cx="5400808" cy="707886"/>
            <a:chOff x="-970910" y="1838039"/>
            <a:chExt cx="5400808" cy="707886"/>
          </a:xfrm>
        </p:grpSpPr>
        <p:sp>
          <p:nvSpPr>
            <p:cNvPr id="12" name="矩形 11"/>
            <p:cNvSpPr/>
            <p:nvPr/>
          </p:nvSpPr>
          <p:spPr>
            <a:xfrm>
              <a:off x="-970910" y="1884957"/>
              <a:ext cx="1764144" cy="25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283244" y="1838039"/>
              <a:ext cx="3146654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990600" indent="-990600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步驟一：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點選「申請暫緩拆除設施及管線」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801520" y="1981289"/>
              <a:ext cx="4817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手繪多邊形 14">
            <a:hlinkClick r:id="rId3" action="ppaction://hlinksldjump"/>
          </p:cNvPr>
          <p:cNvSpPr/>
          <p:nvPr/>
        </p:nvSpPr>
        <p:spPr>
          <a:xfrm>
            <a:off x="7308304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申請緩拆</a:t>
            </a:r>
          </a:p>
        </p:txBody>
      </p:sp>
    </p:spTree>
    <p:extLst>
      <p:ext uri="{BB962C8B-B14F-4D97-AF65-F5344CB8AC3E}">
        <p14:creationId xmlns:p14="http://schemas.microsoft.com/office/powerpoint/2010/main" val="15783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31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22492" y="4462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暫緩拆除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08512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60E1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停止試驗</a:t>
            </a:r>
            <a:endParaRPr lang="zh-TW" altLang="en-US" sz="3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2036" y="1193865"/>
            <a:ext cx="8758436" cy="1299031"/>
            <a:chOff x="62036" y="1193865"/>
            <a:chExt cx="8758436" cy="129903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6" y="1193865"/>
              <a:ext cx="8758436" cy="12990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4897749" y="2092786"/>
              <a:ext cx="2696021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990600" indent="-990600" algn="r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點選「新增」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7512237" y="2292841"/>
              <a:ext cx="65063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8172400" y="2168888"/>
              <a:ext cx="609248" cy="25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66439" y="2992008"/>
            <a:ext cx="8582025" cy="2597232"/>
            <a:chOff x="166439" y="2992008"/>
            <a:chExt cx="8582025" cy="259723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6"/>
            <a:stretch/>
          </p:blipFill>
          <p:spPr bwMode="auto">
            <a:xfrm>
              <a:off x="166439" y="2992008"/>
              <a:ext cx="8582025" cy="25972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5652120" y="4761686"/>
              <a:ext cx="3000645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990600" indent="-990600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步驟三：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填寫暫緩拆除原因及暫緩期限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691679" y="5337240"/>
            <a:ext cx="2749575" cy="868134"/>
            <a:chOff x="1691679" y="5337240"/>
            <a:chExt cx="2749575" cy="868134"/>
          </a:xfrm>
        </p:grpSpPr>
        <p:sp>
          <p:nvSpPr>
            <p:cNvPr id="15" name="文字方塊 14"/>
            <p:cNvSpPr txBox="1"/>
            <p:nvPr/>
          </p:nvSpPr>
          <p:spPr>
            <a:xfrm>
              <a:off x="1691679" y="5805264"/>
              <a:ext cx="2749575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990600" indent="-990600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點選「存檔」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6" name="直線單箭頭接點 15"/>
            <p:cNvCxnSpPr>
              <a:stCxn id="17" idx="2"/>
            </p:cNvCxnSpPr>
            <p:nvPr/>
          </p:nvCxnSpPr>
          <p:spPr>
            <a:xfrm>
              <a:off x="2068312" y="5589240"/>
              <a:ext cx="0" cy="2160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763688" y="5337240"/>
              <a:ext cx="609248" cy="25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手繪多邊形 21">
            <a:hlinkClick r:id="" action="ppaction://noaction"/>
          </p:cNvPr>
          <p:cNvSpPr/>
          <p:nvPr/>
        </p:nvSpPr>
        <p:spPr>
          <a:xfrm>
            <a:off x="7308304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申請緩拆</a:t>
            </a:r>
          </a:p>
        </p:txBody>
      </p:sp>
      <p:sp>
        <p:nvSpPr>
          <p:cNvPr id="23" name="手繪多邊形 22">
            <a:hlinkClick r:id="rId4" action="ppaction://hlinksldjump"/>
          </p:cNvPr>
          <p:cNvSpPr/>
          <p:nvPr/>
        </p:nvSpPr>
        <p:spPr>
          <a:xfrm>
            <a:off x="7308304" y="-14684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申請緩拆</a:t>
            </a:r>
          </a:p>
        </p:txBody>
      </p:sp>
    </p:spTree>
    <p:extLst>
      <p:ext uri="{BB962C8B-B14F-4D97-AF65-F5344CB8AC3E}">
        <p14:creationId xmlns:p14="http://schemas.microsoft.com/office/powerpoint/2010/main" val="36078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32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22492" y="4462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暫緩拆除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08512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60E1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停止試驗</a:t>
            </a:r>
            <a:endParaRPr lang="zh-TW" altLang="en-US" sz="3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/>
          <a:stretch/>
        </p:blipFill>
        <p:spPr bwMode="auto">
          <a:xfrm>
            <a:off x="510186" y="980728"/>
            <a:ext cx="7453015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4809331" y="2637442"/>
            <a:ext cx="3024336" cy="755526"/>
            <a:chOff x="-375245" y="4833714"/>
            <a:chExt cx="3024336" cy="755526"/>
          </a:xfrm>
        </p:grpSpPr>
        <p:sp>
          <p:nvSpPr>
            <p:cNvPr id="10" name="文字方塊 9"/>
            <p:cNvSpPr txBox="1"/>
            <p:nvPr/>
          </p:nvSpPr>
          <p:spPr>
            <a:xfrm>
              <a:off x="-375245" y="4833714"/>
              <a:ext cx="3024336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990600" indent="-990600"/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步驟五：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點選「確認上傳」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1763688" y="5233824"/>
              <a:ext cx="0" cy="10341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763688" y="5337240"/>
              <a:ext cx="864096" cy="25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10187" y="3933056"/>
            <a:ext cx="8237949" cy="2465632"/>
            <a:chOff x="510187" y="3933056"/>
            <a:chExt cx="8237949" cy="246563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87" y="3933056"/>
              <a:ext cx="7610475" cy="2457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0" name="群組 19"/>
            <p:cNvGrpSpPr/>
            <p:nvPr/>
          </p:nvGrpSpPr>
          <p:grpSpPr>
            <a:xfrm>
              <a:off x="534598" y="5998578"/>
              <a:ext cx="6248607" cy="400110"/>
              <a:chOff x="1146666" y="6054096"/>
              <a:chExt cx="6248607" cy="40011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146666" y="6149029"/>
                <a:ext cx="2889178" cy="22421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035844" y="6054096"/>
                <a:ext cx="3359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※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系統標示暫緩拆除申請日</a:t>
                </a:r>
                <a:endPara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5796136" y="5097958"/>
              <a:ext cx="2952000" cy="1232190"/>
              <a:chOff x="5796136" y="5482984"/>
              <a:chExt cx="2952000" cy="123219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114113" y="6424660"/>
                <a:ext cx="967566" cy="290514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5796136" y="5482984"/>
                <a:ext cx="2952000" cy="923330"/>
              </a:xfrm>
              <a:prstGeom prst="rect">
                <a:avLst/>
              </a:prstGeom>
              <a:solidFill>
                <a:srgbClr val="FFFFFF">
                  <a:alpha val="41176"/>
                </a:srgbClr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</a:lstStyle>
              <a:p>
                <a:r>
                  <a:rPr lang="zh-TW" altLang="en-US" b="1" dirty="0" smtClean="0"/>
                  <a:t>點選</a:t>
                </a:r>
                <a:endParaRPr lang="en-US" altLang="zh-TW" b="1" dirty="0" smtClean="0"/>
              </a:p>
              <a:p>
                <a:r>
                  <a:rPr lang="zh-TW" altLang="en-US" b="1" dirty="0" smtClean="0"/>
                  <a:t>「收執聯列印」可顯示</a:t>
                </a:r>
                <a:endParaRPr lang="en-US" altLang="zh-TW" b="1" dirty="0" smtClean="0"/>
              </a:p>
              <a:p>
                <a:r>
                  <a:rPr lang="zh-TW" altLang="en-US" b="1" dirty="0" smtClean="0"/>
                  <a:t>本次確認上傳後的收執聯</a:t>
                </a:r>
                <a:endParaRPr lang="zh-TW" altLang="en-US" b="1" dirty="0"/>
              </a:p>
            </p:txBody>
          </p:sp>
        </p:grpSp>
      </p:grpSp>
      <p:sp>
        <p:nvSpPr>
          <p:cNvPr id="19" name="文字方塊 18"/>
          <p:cNvSpPr txBox="1"/>
          <p:nvPr/>
        </p:nvSpPr>
        <p:spPr>
          <a:xfrm>
            <a:off x="482620" y="6413266"/>
            <a:ext cx="797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試驗後，如需執行重新技術試驗，請參考「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新申請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」之程序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手繪多邊形 26">
            <a:hlinkClick r:id="" action="ppaction://noaction"/>
          </p:cNvPr>
          <p:cNvSpPr/>
          <p:nvPr/>
        </p:nvSpPr>
        <p:spPr>
          <a:xfrm>
            <a:off x="7308304" y="9747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申請緩拆</a:t>
            </a:r>
          </a:p>
        </p:txBody>
      </p:sp>
      <p:sp>
        <p:nvSpPr>
          <p:cNvPr id="28" name="手繪多邊形 27">
            <a:hlinkClick r:id="rId5" action="ppaction://hlinksldjump"/>
          </p:cNvPr>
          <p:cNvSpPr/>
          <p:nvPr/>
        </p:nvSpPr>
        <p:spPr>
          <a:xfrm>
            <a:off x="7308304" y="-14684"/>
            <a:ext cx="1872000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申請緩拆</a:t>
            </a:r>
          </a:p>
        </p:txBody>
      </p:sp>
    </p:spTree>
    <p:extLst>
      <p:ext uri="{BB962C8B-B14F-4D97-AF65-F5344CB8AC3E}">
        <p14:creationId xmlns:p14="http://schemas.microsoft.com/office/powerpoint/2010/main" val="32375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4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3517" y="220578"/>
            <a:ext cx="172354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整體申請程序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71600" y="908720"/>
            <a:ext cx="1131065" cy="936104"/>
            <a:chOff x="999" y="2100"/>
            <a:chExt cx="768" cy="746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66FF">
                    <a:gamma/>
                    <a:tint val="72549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gray">
            <a:xfrm>
              <a:off x="1049" y="2178"/>
              <a:ext cx="648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申請試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驗對象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080895" y="908720"/>
            <a:ext cx="1131065" cy="936104"/>
            <a:chOff x="999" y="2100"/>
            <a:chExt cx="768" cy="746"/>
          </a:xfrm>
        </p:grpSpPr>
        <p:sp>
          <p:nvSpPr>
            <p:cNvPr id="10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66FF">
                    <a:gamma/>
                    <a:tint val="72549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gray">
            <a:xfrm>
              <a:off x="1058" y="2178"/>
              <a:ext cx="648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EMS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水系統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338983" y="1376772"/>
            <a:ext cx="5048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4499223" y="1378868"/>
            <a:ext cx="5048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234643" y="867314"/>
            <a:ext cx="1210593" cy="1015159"/>
            <a:chOff x="960" y="2067"/>
            <a:chExt cx="822" cy="809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66FF">
                    <a:gamma/>
                    <a:tint val="72549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960" y="2067"/>
              <a:ext cx="822" cy="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廢</a:t>
              </a:r>
              <a:r>
                <a:rPr kumimoji="0" lang="en-US" altLang="zh-TW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0" lang="zh-TW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污</a:t>
              </a:r>
              <a:r>
                <a:rPr kumimoji="0" lang="en-US" altLang="zh-TW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kumimoji="0" lang="zh-TW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水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處理技術</a:t>
              </a:r>
              <a:endParaRPr lang="en-US" altLang="zh-TW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試驗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7401375" y="908720"/>
            <a:ext cx="1131065" cy="936104"/>
            <a:chOff x="999" y="2100"/>
            <a:chExt cx="768" cy="746"/>
          </a:xfrm>
        </p:grpSpPr>
        <p:sp>
          <p:nvSpPr>
            <p:cNvPr id="18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66FF">
                    <a:gamma/>
                    <a:tint val="72549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1144" y="2167"/>
              <a:ext cx="47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資料</a:t>
              </a:r>
              <a:endParaRPr lang="en-US" altLang="zh-TW" sz="2000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填寫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659463" y="1376772"/>
            <a:ext cx="5048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7401375" y="2636912"/>
            <a:ext cx="1131065" cy="936104"/>
            <a:chOff x="999" y="2100"/>
            <a:chExt cx="768" cy="746"/>
          </a:xfrm>
        </p:grpSpPr>
        <p:sp>
          <p:nvSpPr>
            <p:cNvPr id="22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66FF">
                    <a:gamma/>
                    <a:tint val="72549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1142" y="2167"/>
              <a:ext cx="47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確認</a:t>
              </a:r>
              <a:endParaRPr lang="en-US" altLang="zh-TW" sz="2000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上</a:t>
              </a:r>
              <a:r>
                <a:rPr lang="zh-TW" altLang="en-US" sz="2000" kern="0" noProof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傳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969197" y="2048782"/>
            <a:ext cx="0" cy="44411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5292080" y="2636912"/>
            <a:ext cx="1131065" cy="936104"/>
            <a:chOff x="999" y="2100"/>
            <a:chExt cx="768" cy="746"/>
          </a:xfrm>
        </p:grpSpPr>
        <p:sp>
          <p:nvSpPr>
            <p:cNvPr id="26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gray">
            <a:xfrm>
              <a:off x="1055" y="2167"/>
              <a:ext cx="648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地方主</a:t>
              </a:r>
              <a:endParaRPr lang="en-US" altLang="zh-TW" sz="2000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管機關</a:t>
              </a:r>
              <a:endPara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Line 23"/>
          <p:cNvSpPr>
            <a:spLocks noChangeShapeType="1"/>
          </p:cNvSpPr>
          <p:nvPr/>
        </p:nvSpPr>
        <p:spPr bwMode="auto">
          <a:xfrm flipH="1">
            <a:off x="6660232" y="3140968"/>
            <a:ext cx="50405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445236" y="2564904"/>
            <a:ext cx="95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以網路方式傳輸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3065328" y="2620072"/>
            <a:ext cx="1210593" cy="936104"/>
            <a:chOff x="968" y="2100"/>
            <a:chExt cx="822" cy="746"/>
          </a:xfrm>
        </p:grpSpPr>
        <p:sp>
          <p:nvSpPr>
            <p:cNvPr id="31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gray">
            <a:xfrm>
              <a:off x="968" y="2311"/>
              <a:ext cx="822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noProof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資料</a:t>
              </a:r>
              <a:r>
                <a:rPr lang="zh-TW" altLang="en-US" sz="20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審查</a:t>
              </a:r>
              <a:endParaRPr lang="en-US" altLang="zh-TW" sz="2000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Line 23"/>
          <p:cNvSpPr>
            <a:spLocks noChangeShapeType="1"/>
          </p:cNvSpPr>
          <p:nvPr/>
        </p:nvSpPr>
        <p:spPr bwMode="auto">
          <a:xfrm flipH="1">
            <a:off x="4499992" y="3140968"/>
            <a:ext cx="5040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958790" y="2636912"/>
            <a:ext cx="1131065" cy="936104"/>
            <a:chOff x="999" y="2100"/>
            <a:chExt cx="768" cy="746"/>
          </a:xfrm>
        </p:grpSpPr>
        <p:sp>
          <p:nvSpPr>
            <p:cNvPr id="35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gray">
            <a:xfrm>
              <a:off x="1048" y="2167"/>
              <a:ext cx="648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上傳</a:t>
              </a: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補</a:t>
              </a:r>
              <a:endParaRPr lang="en-US" altLang="zh-TW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正</a:t>
              </a:r>
              <a:r>
                <a:rPr lang="zh-TW" altLang="en-US" sz="2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意見</a:t>
              </a:r>
              <a:endParaRPr lang="en-US" altLang="zh-TW" sz="2000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2339752" y="3140968"/>
            <a:ext cx="5040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2195736" y="276118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未符合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flipH="1" flipV="1">
            <a:off x="1683296" y="2060848"/>
            <a:ext cx="8384" cy="4320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323528" y="1988840"/>
            <a:ext cx="13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以網路方式通知業者補正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3105487" y="4365104"/>
            <a:ext cx="1131065" cy="936104"/>
            <a:chOff x="999" y="2100"/>
            <a:chExt cx="768" cy="746"/>
          </a:xfrm>
        </p:grpSpPr>
        <p:sp>
          <p:nvSpPr>
            <p:cNvPr id="42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gray">
            <a:xfrm>
              <a:off x="1054" y="2167"/>
              <a:ext cx="648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通知</a:t>
              </a:r>
              <a:r>
                <a:rPr lang="zh-TW" altLang="en-US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業</a:t>
              </a:r>
              <a:endParaRPr lang="en-US" altLang="zh-TW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者</a:t>
              </a:r>
              <a:r>
                <a:rPr lang="zh-TW" alt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備查</a:t>
              </a:r>
              <a:endParaRPr lang="en-US" altLang="zh-TW" sz="2000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3105487" y="5445224"/>
            <a:ext cx="1131065" cy="936104"/>
            <a:chOff x="999" y="2100"/>
            <a:chExt cx="768" cy="746"/>
          </a:xfrm>
        </p:grpSpPr>
        <p:sp>
          <p:nvSpPr>
            <p:cNvPr id="45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gray">
            <a:xfrm>
              <a:off x="1055" y="2167"/>
              <a:ext cx="648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noProof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通知</a:t>
              </a:r>
              <a:r>
                <a:rPr lang="zh-TW" altLang="en-US" sz="2000" kern="0" noProof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受</a:t>
              </a:r>
              <a:endParaRPr lang="en-US" altLang="zh-TW" sz="2000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kern="0" noProof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託機關</a:t>
              </a:r>
              <a:endParaRPr lang="en-US" altLang="zh-TW" sz="2000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Line 23"/>
          <p:cNvSpPr>
            <a:spLocks noChangeShapeType="1"/>
          </p:cNvSpPr>
          <p:nvPr/>
        </p:nvSpPr>
        <p:spPr bwMode="auto">
          <a:xfrm flipH="1">
            <a:off x="3779912" y="3645024"/>
            <a:ext cx="0" cy="4320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2591780" y="3573016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確認備查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987824" y="4221088"/>
            <a:ext cx="5544616" cy="230425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Group 12"/>
          <p:cNvGrpSpPr>
            <a:grpSpLocks/>
          </p:cNvGrpSpPr>
          <p:nvPr/>
        </p:nvGrpSpPr>
        <p:grpSpPr bwMode="auto">
          <a:xfrm>
            <a:off x="5292081" y="4365103"/>
            <a:ext cx="3021906" cy="1148170"/>
            <a:chOff x="999" y="2100"/>
            <a:chExt cx="769" cy="915"/>
          </a:xfrm>
        </p:grpSpPr>
        <p:sp>
          <p:nvSpPr>
            <p:cNvPr id="51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gray">
            <a:xfrm>
              <a:off x="1017" y="2157"/>
              <a:ext cx="751" cy="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66700" marR="0" lvl="0" indent="-26670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tabLst/>
                <a:defRPr/>
              </a:pPr>
              <a:r>
                <a:rPr lang="zh-TW" altLang="en-US" sz="16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依備查之試驗計畫內容執行</a:t>
              </a:r>
              <a:endParaRPr lang="en-US" altLang="zh-TW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lvl="0" indent="-2667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</a:pPr>
              <a:r>
                <a:rPr lang="zh-TW" altLang="en-US" sz="16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書面</a:t>
              </a:r>
              <a:r>
                <a:rPr lang="zh-TW" altLang="en-US" sz="16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是否通知自行依行政作業處理</a:t>
              </a:r>
            </a:p>
            <a:p>
              <a:pPr marL="266700" marR="0" lvl="0" indent="-26670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tabLst/>
                <a:defRPr/>
              </a:pPr>
              <a:endParaRPr lang="en-US" altLang="zh-TW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4499992" y="4941168"/>
            <a:ext cx="57606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389957" y="3645024"/>
            <a:ext cx="166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書面是否通知自行依行政作業處理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89956" y="1988840"/>
            <a:ext cx="1805779" cy="2736304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4211960" y="43651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以網路傳輸方式通知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8" name="Group 12"/>
          <p:cNvGrpSpPr>
            <a:grpSpLocks/>
          </p:cNvGrpSpPr>
          <p:nvPr/>
        </p:nvGrpSpPr>
        <p:grpSpPr bwMode="auto">
          <a:xfrm>
            <a:off x="5292080" y="5445224"/>
            <a:ext cx="3017976" cy="936104"/>
            <a:chOff x="999" y="2100"/>
            <a:chExt cx="768" cy="746"/>
          </a:xfrm>
        </p:grpSpPr>
        <p:sp>
          <p:nvSpPr>
            <p:cNvPr id="59" name="AutoShape 13"/>
            <p:cNvSpPr>
              <a:spLocks noChangeArrowheads="1"/>
            </p:cNvSpPr>
            <p:nvPr/>
          </p:nvSpPr>
          <p:spPr bwMode="gray">
            <a:xfrm>
              <a:off x="999" y="2100"/>
              <a:ext cx="768" cy="74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4179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gray">
            <a:xfrm>
              <a:off x="1036" y="2289"/>
              <a:ext cx="69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66700" marR="0" lvl="0" indent="-26670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tabLst/>
                <a:defRPr/>
              </a:pPr>
              <a:r>
                <a:rPr lang="zh-TW" altLang="en-US" sz="16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通知中央主管機關委託之機關</a:t>
              </a:r>
              <a:endParaRPr lang="en-US" altLang="zh-TW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Line 23"/>
          <p:cNvSpPr>
            <a:spLocks noChangeShapeType="1"/>
          </p:cNvSpPr>
          <p:nvPr/>
        </p:nvSpPr>
        <p:spPr bwMode="auto">
          <a:xfrm>
            <a:off x="4499992" y="6021288"/>
            <a:ext cx="57606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4211960" y="54452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以書面及網路方式通知</a:t>
            </a:r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23528" y="5120024"/>
            <a:ext cx="2394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zh-TW" altLang="en-US" b="1" dirty="0" smtClean="0">
                <a:solidFill>
                  <a:srgbClr val="0000FF"/>
                </a:solidFill>
                <a:latin typeface="新細明體"/>
                <a:ea typeface="新細明體"/>
              </a:rPr>
              <a:t>✽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水系統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於管制現況將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登載完成廢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水處理技術試驗計畫書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確認備查及試驗期間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/>
            <a:endPara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89957" y="4149080"/>
            <a:ext cx="166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*屆期未完成補正則取消試驗申請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6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5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570048" y="765177"/>
            <a:ext cx="2771834" cy="1663100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2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新申請</a:t>
            </a:r>
            <a:endParaRPr lang="zh-TW" altLang="en-US" sz="42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4629782" y="2646908"/>
            <a:ext cx="2771834" cy="1663100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48D49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2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取消試驗</a:t>
            </a:r>
            <a:endParaRPr lang="zh-TW" altLang="en-US" sz="42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570048" y="2636912"/>
            <a:ext cx="2771834" cy="1663100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D5E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2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展延</a:t>
            </a:r>
            <a:endParaRPr lang="zh-TW" altLang="en-US" sz="42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4617536" y="765178"/>
            <a:ext cx="2772000" cy="1663100"/>
          </a:xfrm>
          <a:custGeom>
            <a:avLst/>
            <a:gdLst>
              <a:gd name="connsiteX0" fmla="*/ 0 w 5865617"/>
              <a:gd name="connsiteY0" fmla="*/ 0 h 1663100"/>
              <a:gd name="connsiteX1" fmla="*/ 5865617 w 5865617"/>
              <a:gd name="connsiteY1" fmla="*/ 0 h 1663100"/>
              <a:gd name="connsiteX2" fmla="*/ 5865617 w 5865617"/>
              <a:gd name="connsiteY2" fmla="*/ 1663100 h 1663100"/>
              <a:gd name="connsiteX3" fmla="*/ 0 w 5865617"/>
              <a:gd name="connsiteY3" fmla="*/ 1663100 h 1663100"/>
              <a:gd name="connsiteX4" fmla="*/ 0 w 5865617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5617" h="1663100">
                <a:moveTo>
                  <a:pt x="0" y="0"/>
                </a:moveTo>
                <a:lnTo>
                  <a:pt x="5865617" y="0"/>
                </a:lnTo>
                <a:lnTo>
                  <a:pt x="5865617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CC66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2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變更</a:t>
            </a:r>
            <a:endParaRPr lang="en-US" altLang="zh-TW" sz="42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5" action="ppaction://hlinksldjump"/>
            </a:endParaRPr>
          </a:p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（變更及展延）</a:t>
            </a:r>
            <a:endParaRPr lang="zh-TW" altLang="en-US" sz="32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570048" y="4653136"/>
            <a:ext cx="2771834" cy="1663100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申請緩</a:t>
            </a:r>
            <a:r>
              <a:rPr lang="zh-TW" altLang="en-US" sz="4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拆</a:t>
            </a:r>
            <a:endParaRPr lang="zh-TW" altLang="en-US" sz="4200" b="1" u="sng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1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6982523" y="6457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6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2051720" y="2060848"/>
            <a:ext cx="5040560" cy="1368152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88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8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4" y="3429001"/>
            <a:ext cx="686318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手繪多邊形 17">
            <a:hlinkClick r:id="rId2" action="ppaction://hlinksldjump"/>
          </p:cNvPr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6"/>
          <a:stretch/>
        </p:blipFill>
        <p:spPr bwMode="auto">
          <a:xfrm>
            <a:off x="179512" y="836712"/>
            <a:ext cx="8802561" cy="46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1"/>
            <a:ext cx="8730553" cy="3954791"/>
          </a:xfrm>
          <a:prstGeom prst="rect">
            <a:avLst/>
          </a:prstGeom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7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46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23528" y="3429000"/>
            <a:ext cx="5544616" cy="1006951"/>
            <a:chOff x="395536" y="3573016"/>
            <a:chExt cx="5544616" cy="1006951"/>
          </a:xfrm>
        </p:grpSpPr>
        <p:sp>
          <p:nvSpPr>
            <p:cNvPr id="7" name="矩形 6"/>
            <p:cNvSpPr/>
            <p:nvPr/>
          </p:nvSpPr>
          <p:spPr>
            <a:xfrm>
              <a:off x="395536" y="3573016"/>
              <a:ext cx="1224000" cy="324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763688" y="4149080"/>
              <a:ext cx="4176464" cy="43088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</a:t>
              </a:r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一：</a:t>
              </a:r>
              <a:r>
                <a:rPr lang="zh-TW" altLang="en-US" sz="22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點選試驗計畫書</a:t>
              </a:r>
              <a:endPara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>
              <a:off x="1619536" y="3897016"/>
              <a:ext cx="216160" cy="39608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3995936" y="2905780"/>
            <a:ext cx="4807728" cy="500795"/>
            <a:chOff x="3995936" y="2905780"/>
            <a:chExt cx="4807728" cy="500795"/>
          </a:xfrm>
        </p:grpSpPr>
        <p:sp>
          <p:nvSpPr>
            <p:cNvPr id="8" name="矩形 7"/>
            <p:cNvSpPr/>
            <p:nvPr/>
          </p:nvSpPr>
          <p:spPr>
            <a:xfrm>
              <a:off x="8154144" y="2996952"/>
              <a:ext cx="649520" cy="40962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995936" y="2905780"/>
              <a:ext cx="3600400" cy="43088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步驟二：</a:t>
              </a:r>
              <a:r>
                <a:rPr lang="zh-TW" altLang="en-US" sz="22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點選「新增」</a:t>
              </a:r>
              <a:endPara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H="1">
              <a:off x="7596336" y="3201763"/>
              <a:ext cx="51340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323528" y="1268760"/>
            <a:ext cx="8586537" cy="1201711"/>
            <a:chOff x="323528" y="1268760"/>
            <a:chExt cx="8586537" cy="1201711"/>
          </a:xfrm>
        </p:grpSpPr>
        <p:sp>
          <p:nvSpPr>
            <p:cNvPr id="12" name="文字方塊 11"/>
            <p:cNvSpPr txBox="1"/>
            <p:nvPr/>
          </p:nvSpPr>
          <p:spPr>
            <a:xfrm>
              <a:off x="3851920" y="1268760"/>
              <a:ext cx="5058145" cy="677108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b="1">
                  <a:solidFill>
                    <a:srgbClr val="FF0000"/>
                  </a:solidFill>
                  <a:latin typeface="標楷體"/>
                  <a:ea typeface="標楷體"/>
                </a:defRPr>
              </a:lvl1pPr>
            </a:lstStyle>
            <a:p>
              <a:pPr algn="just"/>
              <a:r>
                <a:rPr lang="zh-TW" altLang="en-US" sz="1900" dirty="0"/>
                <a:t>進入空水廢毒單一入口環境保護許可資訊系統</a:t>
              </a:r>
              <a:r>
                <a:rPr lang="en-US" altLang="zh-TW" sz="1900" dirty="0"/>
                <a:t>(EMS)</a:t>
              </a:r>
              <a:r>
                <a:rPr lang="zh-TW" altLang="en-US" sz="1900" dirty="0"/>
                <a:t>後，登入</a:t>
              </a:r>
              <a:r>
                <a:rPr lang="zh-TW" altLang="en-US" sz="1900" dirty="0" smtClean="0"/>
                <a:t>水污染源管制資料管理系統。</a:t>
              </a:r>
              <a:endParaRPr lang="zh-TW" altLang="en-US" sz="19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88497" y="1291185"/>
              <a:ext cx="2391315" cy="40962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23528" y="2060848"/>
              <a:ext cx="3528392" cy="40962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2915816" y="1484784"/>
              <a:ext cx="7868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V="1">
              <a:off x="3091096" y="1772816"/>
              <a:ext cx="764007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2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8448"/>
            <a:ext cx="8496944" cy="55589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8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46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87952" y="3212975"/>
            <a:ext cx="6788296" cy="2588196"/>
            <a:chOff x="1787952" y="2996951"/>
            <a:chExt cx="6788296" cy="2588196"/>
          </a:xfrm>
        </p:grpSpPr>
        <p:sp>
          <p:nvSpPr>
            <p:cNvPr id="8" name="矩形 7"/>
            <p:cNvSpPr/>
            <p:nvPr/>
          </p:nvSpPr>
          <p:spPr>
            <a:xfrm>
              <a:off x="1787952" y="2996951"/>
              <a:ext cx="6744488" cy="792089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031632" y="4877261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基本資料之事業或污水下水道名稱、管制編號及許可字號，由系統從許可資料自動帶入</a:t>
              </a:r>
              <a:endPara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3779912" y="3861048"/>
              <a:ext cx="0" cy="97210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582425" y="980728"/>
            <a:ext cx="802329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鍵入試驗計畫書申請表資料，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包含填表人聯繫資料、試驗期間、試驗目的、試驗內容、廢水流向示意圖等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手繪多邊形 14">
            <a:hlinkClick r:id="rId3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6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4" y="1679416"/>
            <a:ext cx="8067432" cy="4961704"/>
          </a:xfrm>
          <a:prstGeom prst="rect">
            <a:avLst/>
          </a:prstGeom>
        </p:spPr>
      </p:pic>
      <p:sp>
        <p:nvSpPr>
          <p:cNvPr id="4" name="投影片編號版面配置區 6"/>
          <p:cNvSpPr txBox="1">
            <a:spLocks/>
          </p:cNvSpPr>
          <p:nvPr/>
        </p:nvSpPr>
        <p:spPr>
          <a:xfrm>
            <a:off x="7007877" y="64419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736DE-F763-4485-9DAC-E5EE66C03C8C}" type="slidenum">
              <a:rPr lang="zh-TW" altLang="en-US" sz="1400" b="1" smtClean="0">
                <a:solidFill>
                  <a:schemeClr val="tx1"/>
                </a:solidFill>
              </a:rPr>
              <a:pPr/>
              <a:t>9</a:t>
            </a:fld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46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試驗計畫書申請表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頁面</a:t>
            </a:r>
            <a:endParaRPr lang="zh-TW" altLang="en-US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74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業者端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7366184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2425" y="980728"/>
            <a:ext cx="802329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鍵入試驗計畫書申請表資料，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包含填表人聯繫資料、試驗期間、試驗目的、試驗內容、廢水流向示意圖等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539552" y="6381360"/>
            <a:ext cx="4032448" cy="432016"/>
            <a:chOff x="539552" y="6381360"/>
            <a:chExt cx="4032448" cy="432016"/>
          </a:xfrm>
        </p:grpSpPr>
        <p:sp>
          <p:nvSpPr>
            <p:cNvPr id="22" name="矩形 21"/>
            <p:cNvSpPr/>
            <p:nvPr/>
          </p:nvSpPr>
          <p:spPr>
            <a:xfrm>
              <a:off x="539552" y="6381360"/>
              <a:ext cx="692245" cy="288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803690" y="6413266"/>
              <a:ext cx="2768310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步驟四：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點選「存檔」</a:t>
              </a:r>
              <a:endPara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231797" y="6667958"/>
              <a:ext cx="648072" cy="1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手繪多邊形 15">
            <a:hlinkClick r:id="rId3" action="ppaction://hlinksldjump"/>
          </p:cNvPr>
          <p:cNvSpPr/>
          <p:nvPr/>
        </p:nvSpPr>
        <p:spPr>
          <a:xfrm>
            <a:off x="7380312" y="9747"/>
            <a:ext cx="1777816" cy="682949"/>
          </a:xfrm>
          <a:custGeom>
            <a:avLst/>
            <a:gdLst>
              <a:gd name="connsiteX0" fmla="*/ 0 w 2771834"/>
              <a:gd name="connsiteY0" fmla="*/ 0 h 1663100"/>
              <a:gd name="connsiteX1" fmla="*/ 2771834 w 2771834"/>
              <a:gd name="connsiteY1" fmla="*/ 0 h 1663100"/>
              <a:gd name="connsiteX2" fmla="*/ 2771834 w 2771834"/>
              <a:gd name="connsiteY2" fmla="*/ 1663100 h 1663100"/>
              <a:gd name="connsiteX3" fmla="*/ 0 w 2771834"/>
              <a:gd name="connsiteY3" fmla="*/ 1663100 h 1663100"/>
              <a:gd name="connsiteX4" fmla="*/ 0 w 2771834"/>
              <a:gd name="connsiteY4" fmla="*/ 0 h 166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834" h="1663100">
                <a:moveTo>
                  <a:pt x="0" y="0"/>
                </a:moveTo>
                <a:lnTo>
                  <a:pt x="2771834" y="0"/>
                </a:lnTo>
                <a:lnTo>
                  <a:pt x="2771834" y="1663100"/>
                </a:lnTo>
                <a:lnTo>
                  <a:pt x="0" y="16631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新申請</a:t>
            </a:r>
            <a:endParaRPr lang="zh-TW" altLang="en-US" sz="36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9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1796</Words>
  <Application>Microsoft Office PowerPoint</Application>
  <PresentationFormat>如螢幕大小 (4:3)</PresentationFormat>
  <Paragraphs>324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陳薏涵</dc:creator>
  <cp:lastModifiedBy>甘尚玉</cp:lastModifiedBy>
  <cp:revision>526</cp:revision>
  <cp:lastPrinted>2017-02-23T07:34:59Z</cp:lastPrinted>
  <dcterms:created xsi:type="dcterms:W3CDTF">2016-11-08T06:06:54Z</dcterms:created>
  <dcterms:modified xsi:type="dcterms:W3CDTF">2017-03-02T12:37:59Z</dcterms:modified>
</cp:coreProperties>
</file>