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A8B191B-C7B9-4651-B916-94B77BC8CFBF}">
          <p14:sldIdLst>
            <p14:sldId id="256"/>
          </p14:sldIdLst>
        </p14:section>
        <p14:section name="未命名的章節" id="{23E85C48-EC59-4EDA-BBCD-51E5872B469C}">
          <p14:sldIdLst>
            <p14:sldId id="257"/>
            <p14:sldId id="258"/>
            <p14:sldId id="259"/>
            <p14:sldId id="260"/>
            <p14:sldId id="262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7F1040-8AB0-7D3C-D916-7F9714106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一分鐘認識</a:t>
            </a:r>
            <a:b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透明晶質獎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9E3FA87-0393-11F0-3E33-240DBB679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50000"/>
                  </a:schemeClr>
                </a:solidFill>
              </a:rPr>
              <a:t>雲林縣政府政風處製作</a:t>
            </a:r>
          </a:p>
        </p:txBody>
      </p:sp>
    </p:spTree>
    <p:extLst>
      <p:ext uri="{BB962C8B-B14F-4D97-AF65-F5344CB8AC3E}">
        <p14:creationId xmlns:p14="http://schemas.microsoft.com/office/powerpoint/2010/main" val="378009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C83C26-2B75-8D96-A508-B792BBC8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  <a:latin typeface="+mj-ea"/>
              </a:rPr>
              <a:t>透明晶質獎的意義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C97F43-602A-C118-3250-7EF5593F6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8484"/>
            <a:ext cx="9601200" cy="4158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「透明晶質獎」是一套由法務部每年「以激勵措施方式對公共機構進行廉潔評估」機制。</a:t>
            </a:r>
            <a:endParaRPr lang="en-US" altLang="zh-TW" sz="3600" b="0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3600" b="0" i="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600" b="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由廉政署執行，希望讓所有機關都有機會透過參與評獎檢視自身機關亮點，實現「透明晶質獎」的「激勵、承諾、實踐、參與、信賴」目標理念。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5150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C892E5-9EEA-14F4-6D84-4CEF4780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  <a:latin typeface="+mj-ea"/>
              </a:rPr>
              <a:t>評核目的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34492B-3683-482F-3190-ECEFC0C2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564105"/>
            <a:ext cx="10313719" cy="4740442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j-ea"/>
                <a:ea typeface="+mj-ea"/>
              </a:rPr>
              <a:t>激勵各機關致力追求更好的廉能治理</a:t>
            </a:r>
            <a:endParaRPr lang="en-US" altLang="zh-TW" sz="4000" dirty="0">
              <a:latin typeface="+mj-ea"/>
              <a:ea typeface="+mj-ea"/>
            </a:endParaRPr>
          </a:p>
          <a:p>
            <a:r>
              <a:rPr lang="zh-TW" altLang="en-US" sz="4000" dirty="0">
                <a:latin typeface="+mj-ea"/>
                <a:ea typeface="+mj-ea"/>
              </a:rPr>
              <a:t>積極推動資訊及行政透明</a:t>
            </a:r>
            <a:endParaRPr lang="en-US" altLang="zh-TW" sz="4000" dirty="0">
              <a:latin typeface="+mj-ea"/>
              <a:ea typeface="+mj-ea"/>
            </a:endParaRPr>
          </a:p>
          <a:p>
            <a:r>
              <a:rPr lang="zh-TW" altLang="en-US" sz="4000" dirty="0">
                <a:latin typeface="+mj-ea"/>
                <a:ea typeface="+mj-ea"/>
              </a:rPr>
              <a:t>落實風險防制與課責</a:t>
            </a:r>
            <a:endParaRPr lang="en-US" altLang="zh-TW" sz="4000" dirty="0">
              <a:latin typeface="+mj-ea"/>
              <a:ea typeface="+mj-ea"/>
            </a:endParaRPr>
          </a:p>
          <a:p>
            <a:r>
              <a:rPr lang="zh-TW" altLang="en-US" sz="4000" dirty="0">
                <a:latin typeface="+mj-ea"/>
                <a:ea typeface="+mj-ea"/>
              </a:rPr>
              <a:t>獎勵提升機關整體廉能作為績效卓著之行政團隊</a:t>
            </a:r>
            <a:endParaRPr lang="en-US" altLang="zh-TW" sz="4000" dirty="0">
              <a:latin typeface="+mj-ea"/>
              <a:ea typeface="+mj-ea"/>
            </a:endParaRPr>
          </a:p>
          <a:p>
            <a:r>
              <a:rPr lang="zh-TW" altLang="en-US" sz="4000" dirty="0">
                <a:latin typeface="+mj-ea"/>
                <a:ea typeface="+mj-ea"/>
              </a:rPr>
              <a:t>帶動政府廉政良善治理的全面躍升，提升人民對政府的信賴感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4658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D6F44-E251-42FD-FE2C-19967062C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參獎對象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9DB814-28B8-E79F-E3D8-99BE3195F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6137"/>
            <a:ext cx="9601200" cy="4596063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中央機關：行政院所屬各級機關</a:t>
            </a:r>
            <a:r>
              <a:rPr lang="en-US" altLang="zh-TW" sz="3600" dirty="0"/>
              <a:t>(</a:t>
            </a:r>
            <a:r>
              <a:rPr lang="zh-TW" altLang="en-US" sz="3600" dirty="0"/>
              <a:t>構</a:t>
            </a:r>
            <a:r>
              <a:rPr lang="en-US" altLang="zh-TW" sz="3600" dirty="0"/>
              <a:t>) </a:t>
            </a:r>
            <a:r>
              <a:rPr lang="zh-TW" altLang="en-US" sz="3600" dirty="0"/>
              <a:t>國營事業機構及行政法人。</a:t>
            </a:r>
            <a:endParaRPr lang="en-US" altLang="zh-TW" sz="3600" dirty="0"/>
          </a:p>
          <a:p>
            <a:r>
              <a:rPr lang="zh-TW" altLang="en-US" sz="3600" dirty="0"/>
              <a:t>地方政府：直轄市、縣</a:t>
            </a:r>
            <a:r>
              <a:rPr lang="en-US" altLang="zh-TW" sz="3600" dirty="0"/>
              <a:t>(</a:t>
            </a:r>
            <a:r>
              <a:rPr lang="zh-TW" altLang="en-US" sz="3600" dirty="0"/>
              <a:t>市</a:t>
            </a:r>
            <a:r>
              <a:rPr lang="en-US" altLang="zh-TW" sz="3600" dirty="0"/>
              <a:t>)</a:t>
            </a:r>
            <a:r>
              <a:rPr lang="zh-TW" altLang="en-US" sz="3600" dirty="0"/>
              <a:t>暨所屬各級機</a:t>
            </a:r>
            <a:r>
              <a:rPr lang="en-US" altLang="zh-TW" sz="3600" dirty="0"/>
              <a:t>(</a:t>
            </a:r>
            <a:r>
              <a:rPr lang="zh-TW" altLang="en-US" sz="3600" dirty="0"/>
              <a:t>構</a:t>
            </a:r>
            <a:r>
              <a:rPr lang="en-US" altLang="zh-TW" sz="3600" dirty="0"/>
              <a:t>) </a:t>
            </a:r>
            <a:r>
              <a:rPr lang="zh-TW" altLang="en-US" sz="3600" dirty="0"/>
              <a:t>公營事業機構、鄉</a:t>
            </a:r>
            <a:r>
              <a:rPr lang="en-US" altLang="zh-TW" sz="3600" dirty="0"/>
              <a:t>(</a:t>
            </a:r>
            <a:r>
              <a:rPr lang="zh-TW" altLang="en-US" sz="3600" dirty="0"/>
              <a:t>鎮、市、區</a:t>
            </a:r>
            <a:r>
              <a:rPr lang="en-US" altLang="zh-TW" sz="3600" dirty="0"/>
              <a:t>) </a:t>
            </a:r>
            <a:r>
              <a:rPr lang="zh-TW" altLang="en-US" sz="3600" dirty="0"/>
              <a:t>公所及行政法人。</a:t>
            </a:r>
            <a:endParaRPr lang="en-US" altLang="zh-TW" sz="3600" dirty="0"/>
          </a:p>
          <a:p>
            <a:r>
              <a:rPr lang="zh-TW" altLang="en-US" sz="3600" dirty="0"/>
              <a:t>每年政風</a:t>
            </a:r>
            <a:r>
              <a:rPr lang="zh-TW" altLang="en-US" sz="3600" dirty="0">
                <a:latin typeface="Agency FB" panose="020B0503020202020204" pitchFamily="34" charset="0"/>
              </a:rPr>
              <a:t>處轉知透明晶質獎實施計畫，詢問參獎意願，經擇選後，由政風處簽奉縣長核定推薦代表本府參獎。</a:t>
            </a:r>
            <a:endParaRPr lang="en-US" altLang="zh-TW" sz="36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03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0C92FB-4E76-A529-ADD7-BE4B3674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6747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參獎評核項目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五大評核項目</a:t>
            </a:r>
            <a:br>
              <a:rPr lang="en-US" altLang="zh-TW" dirty="0"/>
            </a:br>
            <a:endParaRPr lang="zh-TW" altLang="en-US" dirty="0"/>
          </a:p>
        </p:txBody>
      </p:sp>
      <p:graphicFrame>
        <p:nvGraphicFramePr>
          <p:cNvPr id="25" name="表格 24">
            <a:extLst>
              <a:ext uri="{FF2B5EF4-FFF2-40B4-BE49-F238E27FC236}">
                <a16:creationId xmlns:a16="http://schemas.microsoft.com/office/drawing/2014/main" id="{A179D9C9-5165-B4B3-2BC2-788ADF48A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65748"/>
              </p:ext>
            </p:extLst>
          </p:nvPr>
        </p:nvGraphicFramePr>
        <p:xfrm>
          <a:off x="1219200" y="1345502"/>
          <a:ext cx="10247934" cy="525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163">
                  <a:extLst>
                    <a:ext uri="{9D8B030D-6E8A-4147-A177-3AD203B41FA5}">
                      <a16:colId xmlns:a16="http://schemas.microsoft.com/office/drawing/2014/main" val="2735170727"/>
                    </a:ext>
                  </a:extLst>
                </a:gridCol>
                <a:gridCol w="2660073">
                  <a:extLst>
                    <a:ext uri="{9D8B030D-6E8A-4147-A177-3AD203B41FA5}">
                      <a16:colId xmlns:a16="http://schemas.microsoft.com/office/drawing/2014/main" val="160596761"/>
                    </a:ext>
                  </a:extLst>
                </a:gridCol>
                <a:gridCol w="2683824">
                  <a:extLst>
                    <a:ext uri="{9D8B030D-6E8A-4147-A177-3AD203B41FA5}">
                      <a16:colId xmlns:a16="http://schemas.microsoft.com/office/drawing/2014/main" val="875178977"/>
                    </a:ext>
                  </a:extLst>
                </a:gridCol>
                <a:gridCol w="3490874">
                  <a:extLst>
                    <a:ext uri="{9D8B030D-6E8A-4147-A177-3AD203B41FA5}">
                      <a16:colId xmlns:a16="http://schemas.microsoft.com/office/drawing/2014/main" val="2146055366"/>
                    </a:ext>
                  </a:extLst>
                </a:gridCol>
              </a:tblGrid>
              <a:tr h="667449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項次</a:t>
                      </a:r>
                      <a:endParaRPr lang="en-US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評核百分比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評核項目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評核構面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287273"/>
                  </a:ext>
                </a:extLst>
              </a:tr>
              <a:tr h="676719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15%</a:t>
                      </a:r>
                    </a:p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/>
                        <a:t>首長決心與持續作為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/>
                        <a:t>1.1</a:t>
                      </a:r>
                      <a:r>
                        <a:rPr lang="zh-TW" altLang="en-US" b="1" dirty="0"/>
                        <a:t>首長決心展現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1.2</a:t>
                      </a:r>
                      <a:r>
                        <a:rPr lang="zh-TW" altLang="en-US" b="1" dirty="0"/>
                        <a:t>廉潔持續作為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55757"/>
                  </a:ext>
                </a:extLst>
              </a:tr>
              <a:tr h="113063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20%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/>
                        <a:t>資訊與行政透明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/>
                        <a:t>2.1</a:t>
                      </a:r>
                      <a:r>
                        <a:rPr lang="zh-TW" altLang="en-US" b="1" dirty="0"/>
                        <a:t>公開事項範圍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2.2</a:t>
                      </a:r>
                      <a:r>
                        <a:rPr lang="zh-TW" altLang="en-US" b="1" dirty="0"/>
                        <a:t>完整與可及度 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2.3</a:t>
                      </a:r>
                      <a:r>
                        <a:rPr lang="zh-TW" altLang="en-US" b="1" dirty="0"/>
                        <a:t>外部監督程度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2.4</a:t>
                      </a:r>
                      <a:r>
                        <a:rPr lang="zh-TW" altLang="en-US" b="1" dirty="0"/>
                        <a:t>機關</a:t>
                      </a:r>
                      <a:r>
                        <a:rPr lang="en-US" altLang="zh-TW" b="1" dirty="0"/>
                        <a:t>(</a:t>
                      </a:r>
                      <a:r>
                        <a:rPr lang="zh-TW" altLang="en-US" b="1" dirty="0"/>
                        <a:t>構</a:t>
                      </a:r>
                      <a:r>
                        <a:rPr lang="en-US" altLang="zh-TW" b="1" dirty="0"/>
                        <a:t>)</a:t>
                      </a:r>
                      <a:r>
                        <a:rPr lang="zh-TW" altLang="en-US" b="1" dirty="0"/>
                        <a:t>透明作為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999267"/>
                  </a:ext>
                </a:extLst>
              </a:tr>
              <a:tr h="869715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20%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/>
                        <a:t>風險防制與課責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/>
                        <a:t>3.1</a:t>
                      </a:r>
                      <a:r>
                        <a:rPr lang="zh-TW" altLang="en-US" b="1" dirty="0"/>
                        <a:t>風險辨識及防制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3.2</a:t>
                      </a:r>
                      <a:r>
                        <a:rPr lang="zh-TW" altLang="en-US" b="1" dirty="0"/>
                        <a:t>廉政危機處理與課責 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3.3</a:t>
                      </a:r>
                      <a:r>
                        <a:rPr lang="zh-TW" altLang="en-US" b="1" dirty="0"/>
                        <a:t>落實廉政倫理規範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238063"/>
                  </a:ext>
                </a:extLst>
              </a:tr>
              <a:tr h="113063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20%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/>
                        <a:t>廉政成效的展現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/>
                        <a:t>4.1</a:t>
                      </a:r>
                      <a:r>
                        <a:rPr lang="zh-TW" altLang="en-US" b="1" dirty="0"/>
                        <a:t>資訊與行政透明成效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4.2</a:t>
                      </a:r>
                      <a:r>
                        <a:rPr lang="zh-TW" altLang="en-US" b="1" dirty="0"/>
                        <a:t>廉政風險防制成效 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4.3</a:t>
                      </a:r>
                      <a:r>
                        <a:rPr lang="zh-TW" altLang="en-US" b="1" dirty="0"/>
                        <a:t>外部民意評價及輿論回饋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08331"/>
                  </a:ext>
                </a:extLst>
              </a:tr>
              <a:tr h="676719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/>
                        <a:t>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/>
                        <a:t>25%</a:t>
                      </a:r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b="1" dirty="0"/>
                        <a:t>廉政創新與擴散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/>
                        <a:t>5.1</a:t>
                      </a:r>
                      <a:r>
                        <a:rPr lang="zh-TW" altLang="en-US" b="1" dirty="0"/>
                        <a:t>廉能政策創新</a:t>
                      </a:r>
                      <a:endParaRPr lang="en-US" altLang="zh-TW" b="1" dirty="0"/>
                    </a:p>
                    <a:p>
                      <a:r>
                        <a:rPr lang="en-US" altLang="zh-TW" b="1" dirty="0"/>
                        <a:t>5.2</a:t>
                      </a:r>
                      <a:r>
                        <a:rPr lang="zh-TW" altLang="en-US" b="1" dirty="0"/>
                        <a:t>廉能政策擴散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9A3233-F012-0E83-AC5F-376BCD87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參獎作業流程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4A0A36-BD88-2C7A-17FC-AF3885087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216" y="1672389"/>
            <a:ext cx="10693730" cy="4499811"/>
          </a:xfrm>
        </p:spPr>
        <p:txBody>
          <a:bodyPr>
            <a:noAutofit/>
          </a:bodyPr>
          <a:lstStyle/>
          <a:p>
            <a:pPr algn="just" defTabSz="928688"/>
            <a:r>
              <a:rPr lang="zh-TW" altLang="en-US" sz="3200" dirty="0">
                <a:latin typeface="+mj-ea"/>
                <a:ea typeface="+mj-ea"/>
              </a:rPr>
              <a:t>規劃階段</a:t>
            </a:r>
            <a:r>
              <a:rPr lang="en-US" altLang="zh-TW" sz="3200" dirty="0">
                <a:latin typeface="+mj-ea"/>
                <a:ea typeface="+mj-ea"/>
              </a:rPr>
              <a:t>(1</a:t>
            </a:r>
            <a:r>
              <a:rPr lang="zh-TW" altLang="en-US" sz="3200" dirty="0">
                <a:latin typeface="+mj-ea"/>
                <a:ea typeface="+mj-ea"/>
              </a:rPr>
              <a:t>到</a:t>
            </a:r>
            <a:r>
              <a:rPr lang="en-US" altLang="zh-TW" sz="3200" dirty="0">
                <a:latin typeface="+mj-ea"/>
                <a:ea typeface="+mj-ea"/>
              </a:rPr>
              <a:t>3</a:t>
            </a:r>
            <a:r>
              <a:rPr lang="zh-TW" altLang="en-US" sz="3200" dirty="0">
                <a:latin typeface="+mj-ea"/>
                <a:ea typeface="+mj-ea"/>
              </a:rPr>
              <a:t>月</a:t>
            </a:r>
            <a:r>
              <a:rPr lang="en-US" altLang="zh-TW" sz="3200" dirty="0">
                <a:latin typeface="+mj-ea"/>
                <a:ea typeface="+mj-ea"/>
              </a:rPr>
              <a:t>)</a:t>
            </a:r>
            <a:r>
              <a:rPr lang="zh-TW" altLang="en-US" sz="3200" dirty="0">
                <a:latin typeface="+mj-ea"/>
                <a:ea typeface="+mj-ea"/>
              </a:rPr>
              <a:t>：提出參獎意願，經擇選代表本府參獎   </a:t>
            </a:r>
            <a:endParaRPr lang="en-US" altLang="zh-TW" sz="3200" dirty="0">
              <a:latin typeface="+mj-ea"/>
              <a:ea typeface="+mj-ea"/>
            </a:endParaRPr>
          </a:p>
          <a:p>
            <a:pPr marL="0" indent="0" algn="just">
              <a:buNone/>
            </a:pPr>
            <a:r>
              <a:rPr lang="zh-TW" altLang="en-US" sz="3200" dirty="0">
                <a:latin typeface="+mj-ea"/>
                <a:ea typeface="+mj-ea"/>
              </a:rPr>
              <a:t>                                       </a:t>
            </a:r>
            <a:endParaRPr lang="en-US" altLang="zh-TW" sz="3200" dirty="0">
              <a:latin typeface="+mj-ea"/>
              <a:ea typeface="+mj-ea"/>
            </a:endParaRPr>
          </a:p>
          <a:p>
            <a:pPr algn="just"/>
            <a:r>
              <a:rPr lang="zh-TW" altLang="en-US" sz="3200" dirty="0">
                <a:latin typeface="+mj-ea"/>
                <a:ea typeface="+mj-ea"/>
              </a:rPr>
              <a:t>初選階段</a:t>
            </a:r>
            <a:r>
              <a:rPr lang="en-US" altLang="zh-TW" sz="3200" dirty="0">
                <a:latin typeface="+mj-ea"/>
                <a:ea typeface="+mj-ea"/>
              </a:rPr>
              <a:t>(4</a:t>
            </a:r>
            <a:r>
              <a:rPr lang="zh-TW" altLang="en-US" sz="3200" dirty="0">
                <a:latin typeface="+mj-ea"/>
                <a:ea typeface="+mj-ea"/>
              </a:rPr>
              <a:t>至</a:t>
            </a:r>
            <a:r>
              <a:rPr lang="en-US" altLang="zh-TW" sz="3200" dirty="0">
                <a:latin typeface="+mj-ea"/>
                <a:ea typeface="+mj-ea"/>
              </a:rPr>
              <a:t>6</a:t>
            </a:r>
            <a:r>
              <a:rPr lang="zh-TW" altLang="en-US" sz="3200" dirty="0">
                <a:latin typeface="+mj-ea"/>
                <a:ea typeface="+mj-ea"/>
              </a:rPr>
              <a:t>月</a:t>
            </a:r>
            <a:r>
              <a:rPr lang="en-US" altLang="zh-TW" sz="3200" dirty="0">
                <a:latin typeface="+mj-ea"/>
                <a:ea typeface="+mj-ea"/>
              </a:rPr>
              <a:t>)</a:t>
            </a:r>
            <a:r>
              <a:rPr lang="zh-TW" altLang="en-US" sz="3200" dirty="0">
                <a:latin typeface="+mj-ea"/>
                <a:ea typeface="+mj-ea"/>
              </a:rPr>
              <a:t>：繳交參獎申請資料，進行</a:t>
            </a:r>
            <a:r>
              <a:rPr lang="zh-TW" altLang="en-US" sz="3200" dirty="0">
                <a:solidFill>
                  <a:srgbClr val="FF0000"/>
                </a:solidFill>
                <a:latin typeface="+mj-ea"/>
                <a:ea typeface="+mj-ea"/>
              </a:rPr>
              <a:t>書面審查</a:t>
            </a:r>
            <a:endParaRPr lang="en-US" altLang="zh-TW" sz="3200" dirty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 algn="just">
              <a:buNone/>
            </a:pPr>
            <a:r>
              <a:rPr lang="zh-TW" altLang="en-US" sz="3200" dirty="0">
                <a:latin typeface="+mj-ea"/>
                <a:ea typeface="+mj-ea"/>
              </a:rPr>
              <a:t>                                       </a:t>
            </a:r>
            <a:endParaRPr lang="en-US" altLang="zh-TW" sz="3200" dirty="0">
              <a:latin typeface="+mj-ea"/>
              <a:ea typeface="+mj-ea"/>
            </a:endParaRPr>
          </a:p>
          <a:p>
            <a:pPr algn="just"/>
            <a:r>
              <a:rPr lang="zh-TW" altLang="en-US" sz="3200" dirty="0">
                <a:latin typeface="+mj-ea"/>
                <a:ea typeface="+mj-ea"/>
              </a:rPr>
              <a:t>決選階段</a:t>
            </a:r>
            <a:r>
              <a:rPr lang="en-US" altLang="zh-TW" sz="3200" dirty="0">
                <a:latin typeface="+mj-ea"/>
                <a:ea typeface="+mj-ea"/>
              </a:rPr>
              <a:t>(7</a:t>
            </a:r>
            <a:r>
              <a:rPr lang="zh-TW" altLang="en-US" sz="3200" dirty="0">
                <a:latin typeface="+mj-ea"/>
                <a:ea typeface="+mj-ea"/>
              </a:rPr>
              <a:t>至</a:t>
            </a:r>
            <a:r>
              <a:rPr lang="en-US" altLang="zh-TW" sz="3200" dirty="0">
                <a:latin typeface="+mj-ea"/>
                <a:ea typeface="+mj-ea"/>
              </a:rPr>
              <a:t>9</a:t>
            </a:r>
            <a:r>
              <a:rPr lang="zh-TW" altLang="en-US" sz="3200" dirty="0">
                <a:latin typeface="+mj-ea"/>
                <a:ea typeface="+mj-ea"/>
              </a:rPr>
              <a:t>月</a:t>
            </a:r>
            <a:r>
              <a:rPr lang="en-US" altLang="zh-TW" sz="3200" dirty="0">
                <a:latin typeface="+mj-ea"/>
                <a:ea typeface="+mj-ea"/>
              </a:rPr>
              <a:t>)</a:t>
            </a:r>
            <a:r>
              <a:rPr lang="zh-TW" altLang="en-US" sz="3200" dirty="0">
                <a:latin typeface="+mj-ea"/>
                <a:ea typeface="+mj-ea"/>
              </a:rPr>
              <a:t>：書面審查入選，進行決選作業，籌備</a:t>
            </a:r>
            <a:endParaRPr lang="en-US" altLang="zh-TW" sz="3200" dirty="0">
              <a:latin typeface="+mj-ea"/>
              <a:ea typeface="+mj-ea"/>
            </a:endParaRPr>
          </a:p>
          <a:p>
            <a:pPr marL="0" indent="0" algn="just">
              <a:buNone/>
            </a:pPr>
            <a:r>
              <a:rPr lang="zh-TW" altLang="en-US" sz="3200" dirty="0">
                <a:latin typeface="+mj-ea"/>
                <a:ea typeface="+mj-ea"/>
              </a:rPr>
              <a:t>                                       </a:t>
            </a:r>
            <a:r>
              <a:rPr lang="zh-TW" altLang="en-US" sz="3200" dirty="0">
                <a:solidFill>
                  <a:srgbClr val="FF0000"/>
                </a:solidFill>
                <a:latin typeface="+mj-ea"/>
                <a:ea typeface="+mj-ea"/>
              </a:rPr>
              <a:t>實地評核</a:t>
            </a:r>
            <a:endParaRPr lang="en-US" altLang="zh-TW" sz="32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just"/>
            <a:r>
              <a:rPr lang="zh-TW" altLang="en-US" sz="3200" dirty="0">
                <a:latin typeface="+mj-ea"/>
                <a:ea typeface="+mj-ea"/>
              </a:rPr>
              <a:t>頒獎階段</a:t>
            </a:r>
            <a:r>
              <a:rPr lang="en-US" altLang="zh-TW" sz="3200" dirty="0">
                <a:latin typeface="+mj-ea"/>
                <a:ea typeface="+mj-ea"/>
              </a:rPr>
              <a:t>(10</a:t>
            </a:r>
            <a:r>
              <a:rPr lang="zh-TW" altLang="en-US" sz="3200" dirty="0">
                <a:latin typeface="+mj-ea"/>
                <a:ea typeface="+mj-ea"/>
              </a:rPr>
              <a:t>至</a:t>
            </a:r>
            <a:r>
              <a:rPr lang="en-US" altLang="zh-TW" sz="3200" dirty="0">
                <a:latin typeface="+mj-ea"/>
                <a:ea typeface="+mj-ea"/>
              </a:rPr>
              <a:t>12</a:t>
            </a:r>
            <a:r>
              <a:rPr lang="zh-TW" altLang="en-US" sz="3200" dirty="0">
                <a:latin typeface="+mj-ea"/>
                <a:ea typeface="+mj-ea"/>
              </a:rPr>
              <a:t>月</a:t>
            </a:r>
            <a:r>
              <a:rPr lang="en-US" altLang="zh-TW" sz="3200" dirty="0">
                <a:latin typeface="+mj-ea"/>
                <a:ea typeface="+mj-ea"/>
              </a:rPr>
              <a:t>)</a:t>
            </a:r>
            <a:r>
              <a:rPr lang="zh-TW" altLang="en-US" sz="3200" dirty="0">
                <a:latin typeface="+mj-ea"/>
                <a:ea typeface="+mj-ea"/>
              </a:rPr>
              <a:t>：公布獲獎機關，進行後續頒獎</a:t>
            </a:r>
          </a:p>
        </p:txBody>
      </p:sp>
    </p:spTree>
    <p:extLst>
      <p:ext uri="{BB962C8B-B14F-4D97-AF65-F5344CB8AC3E}">
        <p14:creationId xmlns:p14="http://schemas.microsoft.com/office/powerpoint/2010/main" val="2884931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09547B-EC03-76E4-78ED-964C4C39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得獎的好處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DC8A56-3F6D-2BDB-EB86-A6DE3CD2D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290" y="1503123"/>
            <a:ext cx="10709754" cy="4364277"/>
          </a:xfrm>
        </p:spPr>
        <p:txBody>
          <a:bodyPr>
            <a:normAutofit/>
          </a:bodyPr>
          <a:lstStyle/>
          <a:p>
            <a:r>
              <a:rPr lang="zh-TW" altLang="en-US" sz="3000" dirty="0">
                <a:solidFill>
                  <a:srgbClr val="000000"/>
                </a:solidFill>
                <a:latin typeface="+mj-ea"/>
                <a:ea typeface="+mj-ea"/>
              </a:rPr>
              <a:t>一、</a:t>
            </a:r>
            <a:r>
              <a:rPr lang="en-US" altLang="zh-TW" sz="30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.</a:t>
            </a:r>
            <a:r>
              <a:rPr lang="zh-TW" altLang="en-US" sz="30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獎勵方式</a:t>
            </a:r>
            <a:endParaRPr lang="en-US" altLang="zh-TW" sz="3000" b="0" i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000" dirty="0">
                <a:solidFill>
                  <a:srgbClr val="000000"/>
                </a:solidFill>
                <a:latin typeface="+mj-ea"/>
                <a:ea typeface="+mj-ea"/>
              </a:rPr>
              <a:t>  </a:t>
            </a:r>
            <a:r>
              <a:rPr lang="en-US" altLang="zh-TW" sz="3000" dirty="0">
                <a:solidFill>
                  <a:srgbClr val="000000"/>
                </a:solidFill>
                <a:latin typeface="+mj-ea"/>
                <a:ea typeface="+mj-ea"/>
              </a:rPr>
              <a:t>1.</a:t>
            </a:r>
            <a:r>
              <a:rPr lang="zh-TW" altLang="en-US" sz="3000" dirty="0"/>
              <a:t> 「整體廉能作為」類「特優」機關：發給獎座、獎狀及團體</a:t>
            </a:r>
            <a:endParaRPr lang="en-US" altLang="zh-TW" sz="3000" dirty="0"/>
          </a:p>
          <a:p>
            <a:pPr marL="0" indent="0">
              <a:buNone/>
            </a:pPr>
            <a:r>
              <a:rPr lang="zh-TW" altLang="en-US" sz="3000" dirty="0"/>
              <a:t>        獎金。</a:t>
            </a:r>
            <a:endParaRPr lang="en-US" altLang="zh-TW" sz="3000" dirty="0"/>
          </a:p>
          <a:p>
            <a:pPr marL="0" indent="0">
              <a:buNone/>
            </a:pPr>
            <a:r>
              <a:rPr lang="zh-TW" altLang="en-US" sz="30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  </a:t>
            </a:r>
            <a:r>
              <a:rPr lang="en-US" altLang="zh-TW" sz="3000" b="0" i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2.</a:t>
            </a:r>
            <a:r>
              <a:rPr lang="zh-TW" altLang="en-US" sz="3000" dirty="0"/>
              <a:t> 「創新廉能措施」類「優選」機關：發給獎座、獎狀。</a:t>
            </a:r>
            <a:endParaRPr lang="en-US" altLang="zh-TW" sz="3000" b="0" i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000000"/>
                </a:solidFill>
                <a:latin typeface="+mj-ea"/>
                <a:ea typeface="+mj-ea"/>
              </a:rPr>
              <a:t>二、有功人員敘獎</a:t>
            </a:r>
            <a:endParaRPr lang="zh-TW" altLang="en-US" sz="3000" dirty="0">
              <a:latin typeface="+mj-ea"/>
              <a:ea typeface="+mj-ea"/>
            </a:endParaRPr>
          </a:p>
        </p:txBody>
      </p:sp>
      <p:pic>
        <p:nvPicPr>
          <p:cNvPr id="7" name="圖形 6" descr="獎盃">
            <a:extLst>
              <a:ext uri="{FF2B5EF4-FFF2-40B4-BE49-F238E27FC236}">
                <a16:creationId xmlns:a16="http://schemas.microsoft.com/office/drawing/2014/main" id="{48E55CA6-8A43-1F4D-638F-2AD20C31E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5679" y="4405112"/>
            <a:ext cx="1928750" cy="1928750"/>
          </a:xfrm>
          <a:prstGeom prst="rect">
            <a:avLst/>
          </a:prstGeom>
        </p:spPr>
      </p:pic>
      <p:pic>
        <p:nvPicPr>
          <p:cNvPr id="13" name="圖形 12" descr="紅包">
            <a:extLst>
              <a:ext uri="{FF2B5EF4-FFF2-40B4-BE49-F238E27FC236}">
                <a16:creationId xmlns:a16="http://schemas.microsoft.com/office/drawing/2014/main" id="{7EA25356-2279-D537-391B-F236867948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9016" y="4379146"/>
            <a:ext cx="2207322" cy="2207322"/>
          </a:xfrm>
          <a:prstGeom prst="rect">
            <a:avLst/>
          </a:prstGeom>
        </p:spPr>
      </p:pic>
      <p:pic>
        <p:nvPicPr>
          <p:cNvPr id="15" name="圖形 14" descr="文憑">
            <a:extLst>
              <a:ext uri="{FF2B5EF4-FFF2-40B4-BE49-F238E27FC236}">
                <a16:creationId xmlns:a16="http://schemas.microsoft.com/office/drawing/2014/main" id="{A3287E11-B3AC-832C-F36F-302ECEC26D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38062" y="4405112"/>
            <a:ext cx="2207321" cy="220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4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380715-6DB6-0547-22B2-8B921EFD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參考資料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E72609-41AC-FACF-72D8-90AC9A4B7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5668"/>
            <a:ext cx="9601200" cy="4311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/>
              <a:t>法務部廉政署</a:t>
            </a:r>
            <a:r>
              <a:rPr lang="en-US" altLang="zh-TW" sz="3200" dirty="0"/>
              <a:t>-</a:t>
            </a:r>
            <a:r>
              <a:rPr lang="zh-TW" altLang="en-US" sz="3200" dirty="0"/>
              <a:t>透明晶質獎專區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31AE589-695C-F2E9-DEFE-CBA14ACB5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26" y="2280248"/>
            <a:ext cx="3478604" cy="347860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8DC039C1-52B2-2B68-7CDB-DC822EFBA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948" y="1555668"/>
            <a:ext cx="1853852" cy="458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5379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391</TotalTime>
  <Words>533</Words>
  <Application>Microsoft Office PowerPoint</Application>
  <PresentationFormat>寬螢幕</PresentationFormat>
  <Paragraphs>66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微軟正黑體</vt:lpstr>
      <vt:lpstr>Agency FB</vt:lpstr>
      <vt:lpstr>Franklin Gothic Book</vt:lpstr>
      <vt:lpstr>裁剪</vt:lpstr>
      <vt:lpstr>一分鐘認識 透明晶質獎</vt:lpstr>
      <vt:lpstr>透明晶質獎的意義</vt:lpstr>
      <vt:lpstr>評核目的</vt:lpstr>
      <vt:lpstr>參獎對象</vt:lpstr>
      <vt:lpstr>參獎評核項目-五大評核項目 </vt:lpstr>
      <vt:lpstr>參獎作業流程</vt:lpstr>
      <vt:lpstr>得獎的好處</vt:lpstr>
      <vt:lpstr>參考資料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張凱柔</dc:creator>
  <cp:lastModifiedBy>張凱柔</cp:lastModifiedBy>
  <cp:revision>12</cp:revision>
  <dcterms:created xsi:type="dcterms:W3CDTF">2024-07-04T03:01:16Z</dcterms:created>
  <dcterms:modified xsi:type="dcterms:W3CDTF">2024-07-05T02:11:11Z</dcterms:modified>
</cp:coreProperties>
</file>